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61" r:id="rId6"/>
    <p:sldId id="262" r:id="rId7"/>
    <p:sldId id="258" r:id="rId8"/>
    <p:sldId id="285" r:id="rId9"/>
    <p:sldId id="259" r:id="rId10"/>
    <p:sldId id="269" r:id="rId11"/>
    <p:sldId id="275" r:id="rId12"/>
    <p:sldId id="276" r:id="rId13"/>
    <p:sldId id="277" r:id="rId14"/>
    <p:sldId id="278" r:id="rId15"/>
    <p:sldId id="279" r:id="rId16"/>
    <p:sldId id="280" r:id="rId17"/>
    <p:sldId id="281" r:id="rId18"/>
    <p:sldId id="282" r:id="rId19"/>
    <p:sldId id="283" r:id="rId20"/>
    <p:sldId id="284" r:id="rId21"/>
    <p:sldId id="286" r:id="rId22"/>
    <p:sldId id="26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2" name="Google Shape;82;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0" name="Google Shape;90;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8" name="Shape 118"/>
        <p:cNvGrpSpPr/>
        <p:nvPr/>
      </p:nvGrpSpPr>
      <p:grpSpPr>
        <a:xfrm>
          <a:off x="0" y="0"/>
          <a:ext cx="0" cy="0"/>
          <a:chOff x="0" y="0"/>
          <a:chExt cx="0" cy="0"/>
        </a:xfrm>
      </p:grpSpPr>
      <p:sp>
        <p:nvSpPr>
          <p:cNvPr id="119" name="Google Shape;119;p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0" name="Google Shape;120;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0" name="Google Shape;90;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0" name="Google Shape;90;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7" name="Shape 97"/>
        <p:cNvGrpSpPr/>
        <p:nvPr/>
      </p:nvGrpSpPr>
      <p:grpSpPr>
        <a:xfrm>
          <a:off x="0" y="0"/>
          <a:ext cx="0" cy="0"/>
          <a:chOff x="0" y="0"/>
          <a:chExt cx="0" cy="0"/>
        </a:xfrm>
      </p:grpSpPr>
      <p:sp>
        <p:nvSpPr>
          <p:cNvPr id="98" name="Google Shape;98;p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9" name="Google Shape;99;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97" name="Shape 97"/>
        <p:cNvGrpSpPr/>
        <p:nvPr/>
      </p:nvGrpSpPr>
      <p:grpSpPr>
        <a:xfrm>
          <a:off x="0" y="0"/>
          <a:ext cx="0" cy="0"/>
          <a:chOff x="0" y="0"/>
          <a:chExt cx="0" cy="0"/>
        </a:xfrm>
      </p:grpSpPr>
      <p:sp>
        <p:nvSpPr>
          <p:cNvPr id="98" name="Google Shape;98;p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9" name="Google Shape;99;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8" name="Google Shape;108;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Slide de Título">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ítulo e Texto Vertical">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1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Texto e Título Vertical">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1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ítulo e Conteúdo">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0" name="Google Shape;20;p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Cabeçalho da Seção">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Duas Partes de Conteúdo">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2" name="Google Shape;32;p5"/>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3" name="Google Shape;33;p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ação">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39" name="Google Shape;39;p6"/>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0" name="Google Shape;40;p6"/>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1" name="Google Shape;41;p6"/>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2" name="Google Shape;42;p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Somente Título">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Em branco">
  <p:cSld name="BLANK">
    <p:spTree>
      <p:nvGrpSpPr>
        <p:cNvPr id="50" name="Shape 50"/>
        <p:cNvGrpSpPr/>
        <p:nvPr/>
      </p:nvGrpSpPr>
      <p:grpSpPr>
        <a:xfrm>
          <a:off x="0" y="0"/>
          <a:ext cx="0" cy="0"/>
          <a:chOff x="0" y="0"/>
          <a:chExt cx="0" cy="0"/>
        </a:xfrm>
      </p:grpSpPr>
      <p:sp>
        <p:nvSpPr>
          <p:cNvPr id="51" name="Google Shape;51;p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údo com Legenda">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Imagem com Legenda">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type="pic" idx="2"/>
          </p:nvPr>
        </p:nvSpPr>
        <p:spPr>
          <a:xfrm>
            <a:off x="5183188" y="987425"/>
            <a:ext cx="6172200" cy="4873625"/>
          </a:xfrm>
          <a:prstGeom prst="rect">
            <a:avLst/>
          </a:prstGeom>
          <a:noFill/>
          <a:ln>
            <a:noFill/>
          </a:ln>
        </p:spPr>
      </p:sp>
      <p:sp>
        <p:nvSpPr>
          <p:cNvPr id="64" name="Google Shape;64;p10"/>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1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pt-BR"/>
            </a:fld>
            <a:endParaRPr lang="pt-B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panose="020F0502020204030204"/>
              <a:buNone/>
            </a:pPr>
          </a:p>
        </p:txBody>
      </p:sp>
      <p:sp>
        <p:nvSpPr>
          <p:cNvPr id="85" name="Google Shape;85;p13"/>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p>
        </p:txBody>
      </p:sp>
      <p:pic>
        <p:nvPicPr>
          <p:cNvPr id="86" name="Google Shape;86;p13"/>
          <p:cNvPicPr preferRelativeResize="0"/>
          <p:nvPr/>
        </p:nvPicPr>
        <p:blipFill rotWithShape="1">
          <a:blip r:embed="rId1"/>
          <a:srcRect/>
          <a:stretch>
            <a:fillRect/>
          </a:stretch>
        </p:blipFill>
        <p:spPr>
          <a:xfrm>
            <a:off x="0" y="0"/>
            <a:ext cx="12192000" cy="6858000"/>
          </a:xfrm>
          <a:prstGeom prst="rect">
            <a:avLst/>
          </a:prstGeom>
          <a:noFill/>
          <a:ln>
            <a:noFill/>
          </a:ln>
        </p:spPr>
      </p:pic>
      <p:sp>
        <p:nvSpPr>
          <p:cNvPr id="2" name="Google Shape;94;p1"/>
          <p:cNvSpPr txBox="1"/>
          <p:nvPr/>
        </p:nvSpPr>
        <p:spPr>
          <a:xfrm>
            <a:off x="479425" y="1557020"/>
            <a:ext cx="6849110" cy="4383405"/>
          </a:xfrm>
          <a:prstGeom prst="rect">
            <a:avLst/>
          </a:prstGeom>
          <a:noFill/>
          <a:ln>
            <a:noFill/>
          </a:ln>
        </p:spPr>
        <p:txBody>
          <a:bodyPr spcFirstLastPara="1" wrap="square" lIns="0" tIns="0" rIns="0" bIns="0" anchor="t" anchorCtr="0">
            <a:noAutofit/>
          </a:bodyPr>
          <a:lstStyle/>
          <a:p>
            <a:pPr marL="0" marR="0" lvl="0" indent="0" algn="ctr" rtl="0">
              <a:lnSpc>
                <a:spcPct val="119000"/>
              </a:lnSpc>
              <a:spcBef>
                <a:spcPts val="0"/>
              </a:spcBef>
              <a:spcAft>
                <a:spcPts val="0"/>
              </a:spcAft>
              <a:buNone/>
            </a:pPr>
            <a:r>
              <a:rPr lang="pt-BR" sz="4000" b="1" u="none" strike="noStrike" cap="none" dirty="0">
                <a:solidFill>
                  <a:schemeClr val="lt1"/>
                </a:solidFill>
                <a:latin typeface="Oswald"/>
                <a:ea typeface="Oswald"/>
                <a:cs typeface="Oswald"/>
                <a:sym typeface="Oswald"/>
              </a:rPr>
              <a:t>PLANO OPERACIONAL</a:t>
            </a:r>
            <a:endParaRPr sz="4000" b="1" dirty="0">
              <a:solidFill>
                <a:schemeClr val="lt1"/>
              </a:solidFill>
              <a:latin typeface="Oswald"/>
              <a:ea typeface="Oswald"/>
              <a:cs typeface="Oswald"/>
              <a:sym typeface="Oswald"/>
            </a:endParaRPr>
          </a:p>
          <a:p>
            <a:pPr marL="0" marR="0" lvl="0" indent="0" algn="ctr" rtl="0" eaLnBrk="1" fontAlgn="auto" latinLnBrk="0" hangingPunct="1">
              <a:lnSpc>
                <a:spcPct val="119000"/>
              </a:lnSpc>
              <a:spcBef>
                <a:spcPts val="0"/>
              </a:spcBef>
              <a:spcAft>
                <a:spcPts val="600"/>
              </a:spcAft>
              <a:buNone/>
            </a:pPr>
            <a:r>
              <a:rPr lang="pt-BR" sz="4000" b="1" u="none" strike="noStrike" cap="none" dirty="0">
                <a:solidFill>
                  <a:schemeClr val="lt1"/>
                </a:solidFill>
                <a:latin typeface="Oswald"/>
                <a:ea typeface="Oswald"/>
                <a:cs typeface="Oswald"/>
                <a:sym typeface="Oswald"/>
              </a:rPr>
              <a:t>DE VIDEOMONITORAMENTO</a:t>
            </a:r>
            <a:endParaRPr lang="pt-BR" sz="4000" b="1" u="none" strike="noStrike" cap="none" dirty="0" smtClean="0">
              <a:solidFill>
                <a:schemeClr val="lt1"/>
              </a:solidFill>
              <a:latin typeface="Oswald"/>
              <a:ea typeface="Oswald"/>
              <a:cs typeface="Oswald"/>
              <a:sym typeface="Oswald"/>
            </a:endParaRPr>
          </a:p>
          <a:p>
            <a:pPr marL="0" marR="0" lvl="0" indent="0" algn="ctr" rtl="0">
              <a:lnSpc>
                <a:spcPct val="119000"/>
              </a:lnSpc>
              <a:spcBef>
                <a:spcPts val="0"/>
              </a:spcBef>
              <a:spcAft>
                <a:spcPts val="0"/>
              </a:spcAft>
              <a:buNone/>
            </a:pPr>
            <a:r>
              <a:rPr lang="pt-BR" sz="4000" b="1" dirty="0" smtClean="0">
                <a:solidFill>
                  <a:schemeClr val="accent4">
                    <a:lumMod val="40000"/>
                    <a:lumOff val="60000"/>
                  </a:schemeClr>
                </a:solidFill>
                <a:latin typeface="Agency FB" panose="020B0503020202020204" charset="0"/>
                <a:ea typeface="Oswald"/>
                <a:cs typeface="Agency FB" panose="020B0503020202020204" charset="0"/>
                <a:sym typeface="Oswald"/>
              </a:rPr>
              <a:t> - CAMINHADA COM MARIA -</a:t>
            </a:r>
            <a:endParaRPr lang="pt-BR" sz="4000" b="1" dirty="0" smtClean="0">
              <a:solidFill>
                <a:schemeClr val="accent4">
                  <a:lumMod val="40000"/>
                  <a:lumOff val="60000"/>
                </a:schemeClr>
              </a:solidFill>
              <a:latin typeface="Agency FB" panose="020B0503020202020204" charset="0"/>
              <a:ea typeface="Oswald"/>
              <a:cs typeface="Agency FB" panose="020B0503020202020204" charset="0"/>
              <a:sym typeface="Oswald"/>
            </a:endParaRPr>
          </a:p>
          <a:p>
            <a:pPr marL="0" marR="0" lvl="0" indent="0" algn="ctr" rtl="0">
              <a:lnSpc>
                <a:spcPct val="119000"/>
              </a:lnSpc>
              <a:spcBef>
                <a:spcPts val="0"/>
              </a:spcBef>
              <a:spcAft>
                <a:spcPts val="0"/>
              </a:spcAft>
              <a:buNone/>
            </a:pPr>
            <a:r>
              <a:rPr lang="pt-BR" sz="4000" b="1" dirty="0" smtClean="0">
                <a:solidFill>
                  <a:schemeClr val="accent4">
                    <a:lumMod val="40000"/>
                    <a:lumOff val="60000"/>
                  </a:schemeClr>
                </a:solidFill>
                <a:latin typeface="Agency FB" panose="020B0503020202020204" charset="0"/>
                <a:ea typeface="Oswald"/>
                <a:cs typeface="Agency FB" panose="020B0503020202020204" charset="0"/>
                <a:sym typeface="Oswald"/>
              </a:rPr>
              <a:t>15 DE AGOSTO DE 2025</a:t>
            </a:r>
            <a:endParaRPr lang="pt-BR" sz="4000" b="1" dirty="0" smtClean="0">
              <a:solidFill>
                <a:schemeClr val="lt1"/>
              </a:solidFill>
              <a:latin typeface="Oswald"/>
              <a:ea typeface="Oswald"/>
              <a:cs typeface="Oswald"/>
              <a:sym typeface="Oswald"/>
            </a:endParaRPr>
          </a:p>
          <a:p>
            <a:pPr marL="0" marR="0" lvl="0" indent="0" algn="ctr" rtl="0">
              <a:lnSpc>
                <a:spcPct val="119000"/>
              </a:lnSpc>
              <a:spcBef>
                <a:spcPts val="0"/>
              </a:spcBef>
              <a:spcAft>
                <a:spcPts val="0"/>
              </a:spcAft>
              <a:buNone/>
            </a:pPr>
            <a:endParaRPr lang="pt-BR" sz="4000" b="1" dirty="0">
              <a:solidFill>
                <a:schemeClr val="lt1"/>
              </a:solidFill>
              <a:latin typeface="Oswald"/>
              <a:ea typeface="Oswald"/>
              <a:cs typeface="Oswald"/>
              <a:sym typeface="Oswald"/>
            </a:endParaRPr>
          </a:p>
          <a:p>
            <a:pPr marL="0" marR="0" lvl="0" indent="0" algn="ctr" rtl="0">
              <a:lnSpc>
                <a:spcPct val="119000"/>
              </a:lnSpc>
              <a:spcBef>
                <a:spcPts val="0"/>
              </a:spcBef>
              <a:spcAft>
                <a:spcPts val="0"/>
              </a:spcAft>
              <a:buNone/>
            </a:pPr>
            <a:endParaRPr lang="pt-BR" sz="4000" b="1" u="none" strike="noStrike" cap="none" dirty="0" smtClean="0">
              <a:solidFill>
                <a:schemeClr val="lt1"/>
              </a:solidFill>
              <a:latin typeface="Oswald"/>
              <a:ea typeface="Oswald"/>
              <a:cs typeface="Oswald"/>
              <a:sym typeface="Oswald"/>
            </a:endParaRPr>
          </a:p>
          <a:p>
            <a:pPr marL="0" marR="0" lvl="0" indent="0" algn="ctr" rtl="0">
              <a:lnSpc>
                <a:spcPct val="119000"/>
              </a:lnSpc>
              <a:spcBef>
                <a:spcPts val="0"/>
              </a:spcBef>
              <a:spcAft>
                <a:spcPts val="0"/>
              </a:spcAft>
              <a:buNone/>
            </a:pPr>
            <a:endParaRPr lang="pt-BR" sz="4000" b="1" u="none" strike="noStrike" cap="none" dirty="0" smtClean="0">
              <a:solidFill>
                <a:schemeClr val="lt1"/>
              </a:solidFill>
              <a:latin typeface="Oswald"/>
              <a:ea typeface="Oswald"/>
              <a:cs typeface="Oswald"/>
              <a:sym typeface="Oswald"/>
            </a:endParaRPr>
          </a:p>
          <a:p>
            <a:pPr marL="0" marR="0" lvl="0" indent="0" algn="ctr" rtl="0">
              <a:lnSpc>
                <a:spcPct val="119000"/>
              </a:lnSpc>
              <a:spcBef>
                <a:spcPts val="0"/>
              </a:spcBef>
              <a:spcAft>
                <a:spcPts val="0"/>
              </a:spcAft>
              <a:buNone/>
            </a:pPr>
            <a:r>
              <a:rPr lang="pt-BR" sz="4000" b="1" u="none" strike="noStrike" cap="none" dirty="0" smtClean="0">
                <a:solidFill>
                  <a:schemeClr val="lt1"/>
                </a:solidFill>
                <a:latin typeface="Oswald"/>
                <a:ea typeface="Oswald"/>
                <a:cs typeface="Oswald"/>
                <a:sym typeface="Oswald"/>
              </a:rPr>
              <a:t>  </a:t>
            </a:r>
            <a:endParaRPr sz="4000" b="1" u="none" strike="noStrike" cap="none" dirty="0">
              <a:solidFill>
                <a:schemeClr val="lt1"/>
              </a:solidFill>
              <a:latin typeface="Oswald"/>
              <a:ea typeface="Oswald"/>
              <a:cs typeface="Oswald"/>
              <a:sym typeface="Oswald"/>
            </a:endParaRPr>
          </a:p>
        </p:txBody>
      </p:sp>
      <p:grpSp>
        <p:nvGrpSpPr>
          <p:cNvPr id="5" name="Group 2"/>
          <p:cNvGrpSpPr/>
          <p:nvPr/>
        </p:nvGrpSpPr>
        <p:grpSpPr>
          <a:xfrm>
            <a:off x="4361180" y="293370"/>
            <a:ext cx="3149600" cy="829945"/>
            <a:chOff x="1929687" y="0"/>
            <a:chExt cx="6824590" cy="1857339"/>
          </a:xfrm>
        </p:grpSpPr>
        <p:pic>
          <p:nvPicPr>
            <p:cNvPr id="7" name="Picture 3"/>
            <p:cNvPicPr>
              <a:picLocks noChangeAspect="1"/>
            </p:cNvPicPr>
            <p:nvPr/>
          </p:nvPicPr>
          <p:blipFill>
            <a:blip r:embed="rId2"/>
            <a:srcRect r="982" b="953"/>
            <a:stretch>
              <a:fillRect/>
            </a:stretch>
          </p:blipFill>
          <p:spPr>
            <a:xfrm>
              <a:off x="5325343" y="0"/>
              <a:ext cx="3428934" cy="1857339"/>
            </a:xfrm>
            <a:prstGeom prst="rect">
              <a:avLst/>
            </a:prstGeom>
          </p:spPr>
        </p:pic>
        <p:pic>
          <p:nvPicPr>
            <p:cNvPr id="9" name="Picture 4"/>
            <p:cNvPicPr>
              <a:picLocks noChangeAspect="1"/>
            </p:cNvPicPr>
            <p:nvPr/>
          </p:nvPicPr>
          <p:blipFill>
            <a:blip r:embed="rId3"/>
            <a:srcRect l="19956" t="9433" r="19396" b="7793"/>
            <a:stretch>
              <a:fillRect/>
            </a:stretch>
          </p:blipFill>
          <p:spPr>
            <a:xfrm>
              <a:off x="1929687" y="74410"/>
              <a:ext cx="1699863" cy="1639233"/>
            </a:xfrm>
            <a:prstGeom prst="rect">
              <a:avLst/>
            </a:prstGeom>
          </p:spPr>
        </p:pic>
        <p:pic>
          <p:nvPicPr>
            <p:cNvPr id="10" name="Picture 5"/>
            <p:cNvPicPr>
              <a:picLocks noChangeAspect="1"/>
            </p:cNvPicPr>
            <p:nvPr/>
          </p:nvPicPr>
          <p:blipFill>
            <a:blip r:embed="rId4"/>
            <a:srcRect l="30390" t="16717" r="31346" b="18003"/>
            <a:stretch>
              <a:fillRect/>
            </a:stretch>
          </p:blipFill>
          <p:spPr>
            <a:xfrm>
              <a:off x="3783564" y="138826"/>
              <a:ext cx="1541779" cy="157481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11" name="Google Shape;111;p16"/>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6" name="Caixa de Texto 5"/>
          <p:cNvSpPr txBox="1"/>
          <p:nvPr/>
        </p:nvSpPr>
        <p:spPr>
          <a:xfrm>
            <a:off x="1775460" y="1988820"/>
            <a:ext cx="8817610" cy="3702685"/>
          </a:xfrm>
          <a:prstGeom prst="rect">
            <a:avLst/>
          </a:prstGeom>
          <a:noFill/>
        </p:spPr>
        <p:txBody>
          <a:bodyPr wrap="square" rtlCol="0">
            <a:noAutofit/>
          </a:bodyPr>
          <a:p>
            <a:r>
              <a:rPr lang="en-US" altLang="pt-BR" sz="1600" b="1"/>
              <a:t>- RUA ESTEV</a:t>
            </a:r>
            <a:r>
              <a:rPr lang="en-US" altLang="en-US" sz="1600" b="1"/>
              <a:t>Ã</a:t>
            </a:r>
            <a:r>
              <a:rPr lang="en-US" altLang="pt-BR" sz="1600" b="1"/>
              <a:t>O DE CAMPOS</a:t>
            </a:r>
            <a:r>
              <a:rPr lang="pt-BR" altLang="en-US" sz="1600" b="1"/>
              <a:t> - 03</a:t>
            </a:r>
            <a:r>
              <a:rPr lang="en-US" altLang="pt-BR" sz="1600" b="1"/>
              <a:t>:</a:t>
            </a:r>
            <a:endParaRPr lang="en-US" altLang="pt-BR" sz="1600" b="1"/>
          </a:p>
          <a:p>
            <a:endParaRPr lang="en-US" altLang="pt-BR" sz="1600"/>
          </a:p>
          <a:p>
            <a:r>
              <a:rPr lang="en-US" altLang="en-US" sz="1600"/>
              <a:t>●</a:t>
            </a:r>
            <a:r>
              <a:rPr lang="en-US" altLang="pt-BR" sz="1600"/>
              <a:t> TORRES: BARRA DO CEAR</a:t>
            </a:r>
            <a:r>
              <a:rPr lang="en-US" altLang="en-US" sz="1600"/>
              <a:t>Á</a:t>
            </a:r>
            <a:r>
              <a:rPr lang="en-US" altLang="pt-BR" sz="1600"/>
              <a:t> - 04: RUA MOACIR X R. EST</a:t>
            </a:r>
            <a:r>
              <a:rPr lang="en-US" altLang="en-US" sz="1600"/>
              <a:t>Ê</a:t>
            </a:r>
            <a:r>
              <a:rPr lang="en-US" altLang="pt-BR" sz="1600"/>
              <a:t>V</a:t>
            </a:r>
            <a:r>
              <a:rPr lang="en-US" altLang="en-US" sz="1600"/>
              <a:t>Ã</a:t>
            </a:r>
            <a:r>
              <a:rPr lang="en-US" altLang="pt-BR" sz="1600"/>
              <a:t>O DE CAMPOS (C</a:t>
            </a:r>
            <a:r>
              <a:rPr lang="en-US" altLang="en-US" sz="1600"/>
              <a:t>Â</a:t>
            </a:r>
            <a:r>
              <a:rPr lang="en-US" altLang="pt-BR" sz="1600"/>
              <a:t>MERA URBANA DO TIPO PTZ, CONTRATO PREFEITURA );</a:t>
            </a:r>
            <a:endParaRPr lang="en-US" altLang="pt-BR" sz="1600"/>
          </a:p>
          <a:p>
            <a:endParaRPr lang="en-US" altLang="pt-BR" sz="1600"/>
          </a:p>
          <a:p>
            <a:r>
              <a:rPr lang="en-US" altLang="en-US" sz="1600"/>
              <a:t>●</a:t>
            </a:r>
            <a:r>
              <a:rPr lang="en-US" altLang="pt-BR" sz="1600"/>
              <a:t> TORRES: BARRA DO CEAR</a:t>
            </a:r>
            <a:r>
              <a:rPr lang="en-US" altLang="en-US" sz="1600"/>
              <a:t>Á</a:t>
            </a:r>
            <a:r>
              <a:rPr lang="en-US" altLang="pt-BR" sz="1600"/>
              <a:t> - LPR 04.1: RUA MOACIR X R. EST</a:t>
            </a:r>
            <a:r>
              <a:rPr lang="en-US" altLang="en-US" sz="1600"/>
              <a:t>Ê</a:t>
            </a:r>
            <a:r>
              <a:rPr lang="en-US" altLang="pt-BR" sz="1600"/>
              <a:t>V</a:t>
            </a:r>
            <a:r>
              <a:rPr lang="en-US" altLang="en-US" sz="1600"/>
              <a:t>Ã</a:t>
            </a:r>
            <a:r>
              <a:rPr lang="en-US" altLang="pt-BR" sz="1600"/>
              <a:t>O DE CAMPOS (C</a:t>
            </a:r>
            <a:r>
              <a:rPr lang="en-US" altLang="en-US" sz="1600"/>
              <a:t>Â</a:t>
            </a:r>
            <a:r>
              <a:rPr lang="en-US" altLang="pt-BR" sz="1600"/>
              <a:t>MERA DO TIPO LPR/FIXA, CONTRATO PREFEITURA );</a:t>
            </a:r>
            <a:endParaRPr lang="en-US" altLang="pt-BR" sz="1600"/>
          </a:p>
          <a:p>
            <a:endParaRPr lang="en-US" altLang="pt-BR" sz="1600"/>
          </a:p>
          <a:p>
            <a:r>
              <a:rPr lang="en-US" altLang="en-US" sz="1600"/>
              <a:t>●</a:t>
            </a:r>
            <a:r>
              <a:rPr lang="en-US" altLang="pt-BR" sz="1600"/>
              <a:t> TORRES: BARRA DO CEAR</a:t>
            </a:r>
            <a:r>
              <a:rPr lang="en-US" altLang="en-US" sz="1600"/>
              <a:t>Á</a:t>
            </a:r>
            <a:r>
              <a:rPr lang="en-US" altLang="pt-BR" sz="1600"/>
              <a:t> - LPR 04.2: RUA MOACIR X R. EST</a:t>
            </a:r>
            <a:r>
              <a:rPr lang="en-US" altLang="en-US" sz="1600"/>
              <a:t>Ê</a:t>
            </a:r>
            <a:r>
              <a:rPr lang="en-US" altLang="pt-BR" sz="1600"/>
              <a:t>V</a:t>
            </a:r>
            <a:r>
              <a:rPr lang="en-US" altLang="en-US" sz="1600"/>
              <a:t>Ã</a:t>
            </a:r>
            <a:r>
              <a:rPr lang="en-US" altLang="pt-BR" sz="1600"/>
              <a:t>O DE CAMPOS (C</a:t>
            </a:r>
            <a:r>
              <a:rPr lang="en-US" altLang="en-US" sz="1600"/>
              <a:t>Â</a:t>
            </a:r>
            <a:r>
              <a:rPr lang="en-US" altLang="pt-BR" sz="1600"/>
              <a:t>MERA DO TIPO LPR/FIXA, CONTRATO PREFEITURA );</a:t>
            </a:r>
            <a:endParaRPr lang="en-US" altLang="pt-BR" sz="1600"/>
          </a:p>
        </p:txBody>
      </p:sp>
      <p:pic>
        <p:nvPicPr>
          <p:cNvPr id="2" name="Imagem 1"/>
          <p:cNvPicPr>
            <a:picLocks noChangeAspect="1"/>
          </p:cNvPicPr>
          <p:nvPr/>
        </p:nvPicPr>
        <p:blipFill>
          <a:blip r:embed="rId2"/>
          <a:stretch>
            <a:fillRect/>
          </a:stretch>
        </p:blipFill>
        <p:spPr>
          <a:xfrm>
            <a:off x="695325" y="908685"/>
            <a:ext cx="1943100" cy="16668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11" name="Google Shape;111;p16"/>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6" name="Caixa de Texto 5"/>
          <p:cNvSpPr txBox="1"/>
          <p:nvPr/>
        </p:nvSpPr>
        <p:spPr>
          <a:xfrm>
            <a:off x="695325" y="908685"/>
            <a:ext cx="6217920" cy="4418965"/>
          </a:xfrm>
          <a:prstGeom prst="rect">
            <a:avLst/>
          </a:prstGeom>
          <a:noFill/>
        </p:spPr>
        <p:txBody>
          <a:bodyPr wrap="square" rtlCol="0">
            <a:noAutofit/>
          </a:bodyPr>
          <a:p>
            <a:pPr algn="just"/>
            <a:r>
              <a:rPr lang="en-US" altLang="pt-BR" sz="1600" b="1"/>
              <a:t>- AV. PRESIDENTE CASTELO BRANCO</a:t>
            </a:r>
            <a:r>
              <a:rPr lang="pt-BR" altLang="en-US" sz="1600" b="1"/>
              <a:t> - 26</a:t>
            </a:r>
            <a:r>
              <a:rPr lang="en-US" altLang="pt-BR" sz="1600" b="1"/>
              <a:t>:</a:t>
            </a:r>
            <a:endParaRPr lang="en-US" altLang="pt-BR" sz="1600" b="1"/>
          </a:p>
          <a:p>
            <a:pPr algn="just"/>
            <a:endParaRPr lang="en-US" altLang="pt-BR" sz="1600"/>
          </a:p>
          <a:p>
            <a:pPr algn="just"/>
            <a:r>
              <a:rPr lang="en-US" altLang="en-US" sz="1600"/>
              <a:t>●</a:t>
            </a:r>
            <a:r>
              <a:rPr lang="en-US" altLang="pt-BR" sz="1600"/>
              <a:t>  TORRES: BARRA DO CEAR</a:t>
            </a:r>
            <a:r>
              <a:rPr lang="en-US" altLang="en-US" sz="1600"/>
              <a:t>Á</a:t>
            </a:r>
            <a:r>
              <a:rPr lang="en-US" altLang="pt-BR" sz="1600"/>
              <a:t> - 01: AV. PRES. CASTELO BRANCOX R. INTERNA (C</a:t>
            </a:r>
            <a:r>
              <a:rPr lang="en-US" altLang="en-US" sz="1600"/>
              <a:t>Â</a:t>
            </a:r>
            <a:r>
              <a:rPr lang="en-US" altLang="pt-BR" sz="1600"/>
              <a:t>MERA URBANA DO TIPO PTZ, CONTRATO PREFEITURA );</a:t>
            </a:r>
            <a:endParaRPr lang="en-US" altLang="pt-BR" sz="1600"/>
          </a:p>
          <a:p>
            <a:pPr algn="just"/>
            <a:endParaRPr lang="en-US" altLang="pt-BR" sz="1600"/>
          </a:p>
          <a:p>
            <a:pPr algn="just"/>
            <a:r>
              <a:rPr lang="en-US" altLang="en-US" sz="1600"/>
              <a:t>●</a:t>
            </a:r>
            <a:r>
              <a:rPr lang="en-US" altLang="pt-BR" sz="1600"/>
              <a:t> TORRES: BARRA DO CEAR</a:t>
            </a:r>
            <a:r>
              <a:rPr lang="en-US" altLang="en-US" sz="1600"/>
              <a:t>Á</a:t>
            </a:r>
            <a:r>
              <a:rPr lang="en-US" altLang="pt-BR" sz="1600"/>
              <a:t> - LPR 01.1: AV. PRES. CASTELO BRANCOX R. INTERNA (C</a:t>
            </a:r>
            <a:r>
              <a:rPr lang="en-US" altLang="en-US" sz="1600"/>
              <a:t>Â</a:t>
            </a:r>
            <a:r>
              <a:rPr lang="en-US" altLang="pt-BR" sz="1600"/>
              <a:t>MERA DO TIPO FIXA/LPR, CONTRATO PREFEITURA );</a:t>
            </a:r>
            <a:endParaRPr lang="en-US" altLang="pt-BR" sz="1600"/>
          </a:p>
          <a:p>
            <a:pPr algn="just"/>
            <a:endParaRPr lang="en-US" altLang="pt-BR" sz="1600"/>
          </a:p>
          <a:p>
            <a:pPr algn="just"/>
            <a:r>
              <a:rPr lang="en-US" altLang="en-US" sz="1600"/>
              <a:t>●</a:t>
            </a:r>
            <a:r>
              <a:rPr lang="en-US" altLang="pt-BR" sz="1600"/>
              <a:t> TORRES: BARRA DO CEAR</a:t>
            </a:r>
            <a:r>
              <a:rPr lang="en-US" altLang="en-US" sz="1600"/>
              <a:t>Á</a:t>
            </a:r>
            <a:r>
              <a:rPr lang="en-US" altLang="pt-BR" sz="1600"/>
              <a:t> - LPR 01.2: AV. PRES. CASTELO BRANCOX R. INTERNA (C</a:t>
            </a:r>
            <a:r>
              <a:rPr lang="en-US" altLang="en-US" sz="1600"/>
              <a:t>Â</a:t>
            </a:r>
            <a:r>
              <a:rPr lang="en-US" altLang="pt-BR" sz="1600"/>
              <a:t>MERA DO TIPO FIXA/LPR, CONTRATO PREFEITURA );</a:t>
            </a:r>
            <a:endParaRPr lang="en-US" altLang="pt-BR" sz="1600"/>
          </a:p>
          <a:p>
            <a:pPr algn="just"/>
            <a:endParaRPr lang="en-US" altLang="pt-BR" sz="1600"/>
          </a:p>
          <a:p>
            <a:pPr algn="just"/>
            <a:r>
              <a:rPr lang="en-US" altLang="en-US" sz="1600"/>
              <a:t>●</a:t>
            </a:r>
            <a:r>
              <a:rPr lang="en-US" altLang="pt-BR" sz="1600"/>
              <a:t> AIS 08: 185- AV. LESTE OESTE X R. CECI; ( C</a:t>
            </a:r>
            <a:r>
              <a:rPr lang="en-US" altLang="en-US" sz="1600"/>
              <a:t>Â</a:t>
            </a:r>
            <a:r>
              <a:rPr lang="en-US" altLang="pt-BR" sz="1600"/>
              <a:t>MERA URBANA DO TIPO PTZ, CONTRATO ESTADO); </a:t>
            </a:r>
            <a:endParaRPr lang="en-US" altLang="pt-BR" sz="1600"/>
          </a:p>
          <a:p>
            <a:pPr algn="just"/>
            <a:endParaRPr lang="en-US" altLang="pt-BR" sz="1600"/>
          </a:p>
          <a:p>
            <a:pPr algn="just"/>
            <a:r>
              <a:rPr lang="en-US" altLang="en-US" sz="1600"/>
              <a:t>●</a:t>
            </a:r>
            <a:r>
              <a:rPr lang="en-US" altLang="pt-BR" sz="1600"/>
              <a:t> AIS 08: 185.1- AV. LESTE OESTE X R. CECI; ( C</a:t>
            </a:r>
            <a:r>
              <a:rPr lang="en-US" altLang="en-US" sz="1600"/>
              <a:t>Â</a:t>
            </a:r>
            <a:r>
              <a:rPr lang="en-US" altLang="pt-BR" sz="1600"/>
              <a:t>MERA DO TIPO FIXA/LPR, CONTRATO ESTADO); </a:t>
            </a:r>
            <a:endParaRPr lang="en-US" altLang="pt-BR" sz="1600"/>
          </a:p>
          <a:p>
            <a:endParaRPr lang="en-US" altLang="pt-BR" sz="1600"/>
          </a:p>
          <a:p>
            <a:endParaRPr lang="en-US" altLang="pt-BR" sz="1600"/>
          </a:p>
        </p:txBody>
      </p:sp>
      <p:pic>
        <p:nvPicPr>
          <p:cNvPr id="2" name="Imagem 1" descr="WhatsApp Image 2025-08-04 at 13.40.43 (5)"/>
          <p:cNvPicPr>
            <a:picLocks noChangeAspect="1"/>
          </p:cNvPicPr>
          <p:nvPr/>
        </p:nvPicPr>
        <p:blipFill>
          <a:blip r:embed="rId2"/>
          <a:stretch>
            <a:fillRect/>
          </a:stretch>
        </p:blipFill>
        <p:spPr>
          <a:xfrm>
            <a:off x="7247890" y="1557020"/>
            <a:ext cx="3833495" cy="2156460"/>
          </a:xfrm>
          <a:prstGeom prst="rect">
            <a:avLst/>
          </a:prstGeom>
        </p:spPr>
      </p:pic>
      <p:pic>
        <p:nvPicPr>
          <p:cNvPr id="3" name="Imagem 2" descr="WhatsApp Image 2025-08-04 at 13.40.43 (4)"/>
          <p:cNvPicPr>
            <a:picLocks noChangeAspect="1"/>
          </p:cNvPicPr>
          <p:nvPr/>
        </p:nvPicPr>
        <p:blipFill>
          <a:blip r:embed="rId3"/>
          <a:stretch>
            <a:fillRect/>
          </a:stretch>
        </p:blipFill>
        <p:spPr>
          <a:xfrm>
            <a:off x="7536180" y="3789045"/>
            <a:ext cx="4017010" cy="22599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11" name="Google Shape;111;p16"/>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6" name="Caixa de Texto 5"/>
          <p:cNvSpPr txBox="1"/>
          <p:nvPr/>
        </p:nvSpPr>
        <p:spPr>
          <a:xfrm>
            <a:off x="4304030" y="1219835"/>
            <a:ext cx="6066790" cy="4418965"/>
          </a:xfrm>
          <a:prstGeom prst="rect">
            <a:avLst/>
          </a:prstGeom>
          <a:noFill/>
        </p:spPr>
        <p:txBody>
          <a:bodyPr wrap="square" rtlCol="0">
            <a:noAutofit/>
          </a:bodyPr>
          <a:p>
            <a:r>
              <a:rPr lang="en-US" altLang="pt-BR" sz="1600" b="1"/>
              <a:t>- AV. PRESIDENTE CASTELO BRANCO:</a:t>
            </a:r>
            <a:endParaRPr lang="en-US" altLang="pt-BR" sz="1600" b="1"/>
          </a:p>
          <a:p>
            <a:endParaRPr lang="en-US" altLang="pt-BR" sz="1600"/>
          </a:p>
          <a:p>
            <a:r>
              <a:rPr lang="en-US" altLang="en-US" sz="1600"/>
              <a:t>●</a:t>
            </a:r>
            <a:r>
              <a:rPr lang="en-US" altLang="pt-BR" sz="1600"/>
              <a:t> AIS 08: 185.2- AV. LESTE OESTE X R. CECI; ( C</a:t>
            </a:r>
            <a:r>
              <a:rPr lang="en-US" altLang="en-US" sz="1600"/>
              <a:t>Â</a:t>
            </a:r>
            <a:r>
              <a:rPr lang="en-US" altLang="pt-BR" sz="1600"/>
              <a:t>MERADO TIPO FIXA/LPR, CONTRATO ESTADO); </a:t>
            </a:r>
            <a:endParaRPr lang="en-US" altLang="pt-BR" sz="1600"/>
          </a:p>
          <a:p>
            <a:endParaRPr lang="en-US" altLang="pt-BR" sz="1600"/>
          </a:p>
          <a:p>
            <a:r>
              <a:rPr lang="en-US" altLang="en-US" sz="1600"/>
              <a:t>●</a:t>
            </a:r>
            <a:r>
              <a:rPr lang="en-US" altLang="pt-BR" sz="1600"/>
              <a:t> TORRES: GOIABEIRAS: P07 C</a:t>
            </a:r>
            <a:r>
              <a:rPr lang="en-US" altLang="en-US" sz="1600"/>
              <a:t>Â</a:t>
            </a:r>
            <a:r>
              <a:rPr lang="en-US" altLang="pt-BR" sz="1600"/>
              <a:t>M62 - F - AV. PRES CASTELO BRANCO COM R. ANA MARIA ( C</a:t>
            </a:r>
            <a:r>
              <a:rPr lang="en-US" altLang="en-US" sz="1600"/>
              <a:t>Â</a:t>
            </a:r>
            <a:r>
              <a:rPr lang="en-US" altLang="pt-BR" sz="1600"/>
              <a:t>MERA  DO TIPO FIXA/LPR, CONTRATO PREFEITURA );</a:t>
            </a:r>
            <a:endParaRPr lang="en-US" altLang="pt-BR" sz="1600"/>
          </a:p>
          <a:p>
            <a:endParaRPr lang="en-US" altLang="pt-BR" sz="1600"/>
          </a:p>
          <a:p>
            <a:r>
              <a:rPr lang="en-US" altLang="en-US" sz="1600"/>
              <a:t>●</a:t>
            </a:r>
            <a:r>
              <a:rPr lang="en-US" altLang="pt-BR" sz="1600"/>
              <a:t> TORRES: GOIABEIRAS: P07 C</a:t>
            </a:r>
            <a:r>
              <a:rPr lang="en-US" altLang="en-US" sz="1600"/>
              <a:t>Â</a:t>
            </a:r>
            <a:r>
              <a:rPr lang="en-US" altLang="pt-BR" sz="1600"/>
              <a:t>M63- F - AV. PRES CASTELO BRANCO COM R. ANA MARIA ( C</a:t>
            </a:r>
            <a:r>
              <a:rPr lang="en-US" altLang="en-US" sz="1600"/>
              <a:t>Â</a:t>
            </a:r>
            <a:r>
              <a:rPr lang="en-US" altLang="pt-BR" sz="1600"/>
              <a:t>MERA  DO TIPO FIXA/LPR, CONTRATO PREFEITURA );</a:t>
            </a:r>
            <a:endParaRPr lang="en-US" altLang="pt-BR" sz="1600"/>
          </a:p>
          <a:p>
            <a:endParaRPr lang="en-US" altLang="pt-BR" sz="1600"/>
          </a:p>
          <a:p>
            <a:r>
              <a:rPr lang="en-US" altLang="en-US" sz="1600"/>
              <a:t>●</a:t>
            </a:r>
            <a:r>
              <a:rPr lang="en-US" altLang="pt-BR" sz="1600"/>
              <a:t> TORRES: GOIABEIRAS: P06 C</a:t>
            </a:r>
            <a:r>
              <a:rPr lang="en-US" altLang="en-US" sz="1600"/>
              <a:t>Â</a:t>
            </a:r>
            <a:r>
              <a:rPr lang="en-US" altLang="pt-BR" sz="1600"/>
              <a:t>M59- F - AV. PRES CASTELO BRANCO COM R. JACAUNA ( C</a:t>
            </a:r>
            <a:r>
              <a:rPr lang="en-US" altLang="en-US" sz="1600"/>
              <a:t>Â</a:t>
            </a:r>
            <a:r>
              <a:rPr lang="en-US" altLang="pt-BR" sz="1600"/>
              <a:t>MERA  DO TIPO FIXA/LPR, CONTRATO PREFEITURA );</a:t>
            </a:r>
            <a:endParaRPr lang="en-US" altLang="pt-BR" sz="1600"/>
          </a:p>
          <a:p>
            <a:endParaRPr lang="en-US" altLang="pt-BR" sz="1600"/>
          </a:p>
          <a:p>
            <a:r>
              <a:rPr lang="en-US" altLang="en-US" sz="1600"/>
              <a:t>●</a:t>
            </a:r>
            <a:r>
              <a:rPr lang="en-US" altLang="pt-BR" sz="1600"/>
              <a:t> TORRES: GOIABEIRAS: P06 C</a:t>
            </a:r>
            <a:r>
              <a:rPr lang="en-US" altLang="en-US" sz="1600"/>
              <a:t>Â</a:t>
            </a:r>
            <a:r>
              <a:rPr lang="en-US" altLang="pt-BR" sz="1600"/>
              <a:t>M60- F - AV. PRES CASTELO BRANCO COM R. JACAUNA ( C</a:t>
            </a:r>
            <a:r>
              <a:rPr lang="en-US" altLang="en-US" sz="1600"/>
              <a:t>Â</a:t>
            </a:r>
            <a:r>
              <a:rPr lang="en-US" altLang="pt-BR" sz="1600"/>
              <a:t>MERA  DO TIPO FIXA/LPR, CONTRATO PREFEITURA );</a:t>
            </a:r>
            <a:endParaRPr lang="en-US" altLang="pt-BR" sz="1600"/>
          </a:p>
          <a:p>
            <a:endParaRPr lang="en-US" altLang="pt-BR" sz="1600"/>
          </a:p>
          <a:p>
            <a:endParaRPr lang="en-US" altLang="pt-BR" sz="1600"/>
          </a:p>
        </p:txBody>
      </p:sp>
      <p:pic>
        <p:nvPicPr>
          <p:cNvPr id="2" name="Imagem 1" descr="WhatsApp Image 2025-08-04 at 13.40.43"/>
          <p:cNvPicPr>
            <a:picLocks noChangeAspect="1"/>
          </p:cNvPicPr>
          <p:nvPr/>
        </p:nvPicPr>
        <p:blipFill>
          <a:blip r:embed="rId2"/>
          <a:stretch>
            <a:fillRect/>
          </a:stretch>
        </p:blipFill>
        <p:spPr>
          <a:xfrm>
            <a:off x="335280" y="1917065"/>
            <a:ext cx="3867785" cy="36391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11" name="Google Shape;111;p16"/>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6" name="Caixa de Texto 5"/>
          <p:cNvSpPr txBox="1"/>
          <p:nvPr/>
        </p:nvSpPr>
        <p:spPr>
          <a:xfrm>
            <a:off x="407670" y="765175"/>
            <a:ext cx="6759575" cy="4418965"/>
          </a:xfrm>
          <a:prstGeom prst="rect">
            <a:avLst/>
          </a:prstGeom>
          <a:noFill/>
        </p:spPr>
        <p:txBody>
          <a:bodyPr wrap="square" rtlCol="0">
            <a:noAutofit/>
          </a:bodyPr>
          <a:p>
            <a:r>
              <a:rPr lang="en-US" altLang="pt-BR" sz="1600" b="1"/>
              <a:t>- AV. PRESIDENTE CASTELO BRANCO:</a:t>
            </a:r>
            <a:endParaRPr lang="en-US" altLang="pt-BR" sz="1600" b="1"/>
          </a:p>
          <a:p>
            <a:endParaRPr lang="en-US" altLang="pt-BR" sz="1600"/>
          </a:p>
          <a:p>
            <a:r>
              <a:rPr lang="en-US" altLang="en-US" sz="1600"/>
              <a:t>●</a:t>
            </a:r>
            <a:r>
              <a:rPr lang="en-US" altLang="pt-BR" sz="1600"/>
              <a:t> TORRES: GOIABEIRAS: P06 C</a:t>
            </a:r>
            <a:r>
              <a:rPr lang="en-US" altLang="en-US" sz="1600"/>
              <a:t>Â</a:t>
            </a:r>
            <a:r>
              <a:rPr lang="en-US" altLang="pt-BR" sz="1600"/>
              <a:t>M61- F - AV. PRES CASTELO BRANCO COM R. JACAUNA ( C</a:t>
            </a:r>
            <a:r>
              <a:rPr lang="en-US" altLang="en-US" sz="1600"/>
              <a:t>Â</a:t>
            </a:r>
            <a:r>
              <a:rPr lang="en-US" altLang="pt-BR" sz="1600"/>
              <a:t>MERA  DO TIPO FIXA/LPR, CONTRATO PREFEITURA );</a:t>
            </a:r>
            <a:endParaRPr lang="en-US" altLang="pt-BR" sz="1600"/>
          </a:p>
          <a:p>
            <a:endParaRPr lang="en-US" altLang="pt-BR" sz="1600"/>
          </a:p>
          <a:p>
            <a:r>
              <a:rPr lang="en-US" altLang="en-US" sz="1600"/>
              <a:t>●</a:t>
            </a:r>
            <a:r>
              <a:rPr lang="en-US" altLang="pt-BR" sz="1600"/>
              <a:t> SEGER: SG 38.1  - AV. PRES CASTELO BRANCO X R. SENADOR ROBERT KENNEDY ( C</a:t>
            </a:r>
            <a:r>
              <a:rPr lang="en-US" altLang="en-US" sz="1600"/>
              <a:t>Â</a:t>
            </a:r>
            <a:r>
              <a:rPr lang="en-US" altLang="pt-BR" sz="1600"/>
              <a:t>MERA  DO TIPO FIXA, CONTRATO PREFEITURA );</a:t>
            </a:r>
            <a:endParaRPr lang="en-US" altLang="pt-BR" sz="1600"/>
          </a:p>
          <a:p>
            <a:endParaRPr lang="en-US" altLang="pt-BR" sz="1600"/>
          </a:p>
          <a:p>
            <a:r>
              <a:rPr lang="en-US" altLang="en-US" sz="1600"/>
              <a:t>●</a:t>
            </a:r>
            <a:r>
              <a:rPr lang="en-US" altLang="pt-BR" sz="1600"/>
              <a:t> SEGER: SG 38.2  - AV. PRES CASTELO BRANCO X R. SENADOR ROBERT KENNEDY ( C</a:t>
            </a:r>
            <a:r>
              <a:rPr lang="en-US" altLang="en-US" sz="1600"/>
              <a:t>Â</a:t>
            </a:r>
            <a:r>
              <a:rPr lang="en-US" altLang="pt-BR" sz="1600"/>
              <a:t>MERA  DO TIPO FIXA, CONTRATO PREFEITURA );</a:t>
            </a:r>
            <a:endParaRPr lang="en-US" altLang="pt-BR" sz="1600"/>
          </a:p>
          <a:p>
            <a:endParaRPr lang="en-US" altLang="pt-BR" sz="1600"/>
          </a:p>
          <a:p>
            <a:r>
              <a:rPr lang="en-US" altLang="en-US" sz="1600"/>
              <a:t>●</a:t>
            </a:r>
            <a:r>
              <a:rPr lang="en-US" altLang="pt-BR" sz="1600"/>
              <a:t> TORRES: GOIABEIRAS: P20 C</a:t>
            </a:r>
            <a:r>
              <a:rPr lang="en-US" altLang="en-US" sz="1600"/>
              <a:t>Â</a:t>
            </a:r>
            <a:r>
              <a:rPr lang="en-US" altLang="pt-BR" sz="1600"/>
              <a:t>M55- P- AV. PRES CASTELO BRANCO COM R. SENADOR ROBERT KENNEDY ( C</a:t>
            </a:r>
            <a:r>
              <a:rPr lang="en-US" altLang="en-US" sz="1600"/>
              <a:t>Â</a:t>
            </a:r>
            <a:r>
              <a:rPr lang="en-US" altLang="pt-BR" sz="1600"/>
              <a:t>MERA DO TIPO URBANA PTZ, CONTRATO PREFEITURA );</a:t>
            </a:r>
            <a:endParaRPr lang="en-US" altLang="pt-BR" sz="1600"/>
          </a:p>
          <a:p>
            <a:endParaRPr lang="en-US" altLang="pt-BR" sz="1600"/>
          </a:p>
          <a:p>
            <a:r>
              <a:rPr lang="en-US" altLang="en-US" sz="1600"/>
              <a:t>●</a:t>
            </a:r>
            <a:r>
              <a:rPr lang="en-US" altLang="pt-BR" sz="1600"/>
              <a:t> TORRES: GOIABEIRAS: P05 C</a:t>
            </a:r>
            <a:r>
              <a:rPr lang="en-US" altLang="en-US" sz="1600"/>
              <a:t>Â</a:t>
            </a:r>
            <a:r>
              <a:rPr lang="en-US" altLang="pt-BR" sz="1600"/>
              <a:t>M56- P- RUA 6 COMPANHEIROS X AV. PRES CASTELO BRANCO ( C</a:t>
            </a:r>
            <a:r>
              <a:rPr lang="en-US" altLang="en-US" sz="1600"/>
              <a:t>Â</a:t>
            </a:r>
            <a:r>
              <a:rPr lang="en-US" altLang="pt-BR" sz="1600"/>
              <a:t>MERA DO TIPO URBANA PTZ, CONTRATO PREFEITURA );</a:t>
            </a:r>
            <a:endParaRPr lang="en-US" altLang="pt-BR" sz="1600"/>
          </a:p>
          <a:p>
            <a:endParaRPr lang="en-US" altLang="pt-BR" sz="1600"/>
          </a:p>
          <a:p>
            <a:endParaRPr lang="en-US" altLang="pt-BR" sz="1600"/>
          </a:p>
        </p:txBody>
      </p:sp>
      <p:pic>
        <p:nvPicPr>
          <p:cNvPr id="2" name="Imagem 1" descr="WhatsApp Image 2025-08-04 at 13.40.43 (2)"/>
          <p:cNvPicPr>
            <a:picLocks noChangeAspect="1"/>
          </p:cNvPicPr>
          <p:nvPr/>
        </p:nvPicPr>
        <p:blipFill>
          <a:blip r:embed="rId2"/>
          <a:stretch>
            <a:fillRect/>
          </a:stretch>
        </p:blipFill>
        <p:spPr>
          <a:xfrm>
            <a:off x="7176135" y="1988820"/>
            <a:ext cx="4763135" cy="26797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11" name="Google Shape;111;p16"/>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6" name="Caixa de Texto 5"/>
          <p:cNvSpPr txBox="1"/>
          <p:nvPr/>
        </p:nvSpPr>
        <p:spPr>
          <a:xfrm>
            <a:off x="695325" y="1052830"/>
            <a:ext cx="6433185" cy="3533775"/>
          </a:xfrm>
          <a:prstGeom prst="rect">
            <a:avLst/>
          </a:prstGeom>
          <a:noFill/>
        </p:spPr>
        <p:txBody>
          <a:bodyPr wrap="square" rtlCol="0">
            <a:noAutofit/>
          </a:bodyPr>
          <a:p>
            <a:r>
              <a:rPr lang="en-US" altLang="pt-BR" sz="1600" b="1"/>
              <a:t>- AV. PRESIDENTE CASTELO BRANCO:</a:t>
            </a:r>
            <a:endParaRPr lang="en-US" altLang="pt-BR" sz="1600" b="1"/>
          </a:p>
          <a:p>
            <a:endParaRPr lang="en-US" altLang="pt-BR" sz="1600"/>
          </a:p>
          <a:p>
            <a:r>
              <a:rPr lang="en-US" altLang="en-US" sz="1600"/>
              <a:t>●</a:t>
            </a:r>
            <a:r>
              <a:rPr lang="en-US" altLang="pt-BR" sz="1600"/>
              <a:t> AMC: C74 - R. GRA</a:t>
            </a:r>
            <a:r>
              <a:rPr lang="en-US" altLang="en-US" sz="1600"/>
              <a:t>Ç</a:t>
            </a:r>
            <a:r>
              <a:rPr lang="en-US" altLang="pt-BR" sz="1600"/>
              <a:t>A ARANHA X AV. PRES CASTELO BRANCO ( C</a:t>
            </a:r>
            <a:r>
              <a:rPr lang="en-US" altLang="en-US" sz="1600"/>
              <a:t>Â</a:t>
            </a:r>
            <a:r>
              <a:rPr lang="en-US" altLang="pt-BR" sz="1600"/>
              <a:t>MERA DO TIPO URBANA PTZ, CONTRATO PREFEITURA );</a:t>
            </a:r>
            <a:endParaRPr lang="en-US" altLang="pt-BR" sz="1600"/>
          </a:p>
          <a:p>
            <a:endParaRPr lang="en-US" altLang="pt-BR" sz="1600"/>
          </a:p>
          <a:p>
            <a:r>
              <a:rPr lang="en-US" altLang="en-US" sz="1600"/>
              <a:t>●</a:t>
            </a:r>
            <a:r>
              <a:rPr lang="en-US" altLang="pt-BR" sz="1600"/>
              <a:t> SEGER: SCSP 06 - AV. PRES CASTELO BRANCO X R. ALVES LIMA ( C</a:t>
            </a:r>
            <a:r>
              <a:rPr lang="en-US" altLang="en-US" sz="1600"/>
              <a:t>Â</a:t>
            </a:r>
            <a:r>
              <a:rPr lang="en-US" altLang="pt-BR" sz="1600"/>
              <a:t>MERA  URBANA DO TIPO PTZ , CONTRATO PREFEITURA );</a:t>
            </a:r>
            <a:endParaRPr lang="en-US" altLang="pt-BR" sz="1600"/>
          </a:p>
          <a:p>
            <a:endParaRPr lang="en-US" altLang="pt-BR" sz="1600"/>
          </a:p>
          <a:p>
            <a:r>
              <a:rPr lang="en-US" altLang="en-US" sz="1600"/>
              <a:t>●</a:t>
            </a:r>
            <a:r>
              <a:rPr lang="en-US" altLang="pt-BR" sz="1600"/>
              <a:t> SEGER: SCSP 06.1 - AV. PRES CASTELO BRANCO X R. ALVES LIMA ( C</a:t>
            </a:r>
            <a:r>
              <a:rPr lang="en-US" altLang="en-US" sz="1600"/>
              <a:t>Â</a:t>
            </a:r>
            <a:r>
              <a:rPr lang="en-US" altLang="pt-BR" sz="1600"/>
              <a:t>MERA DO TIPO FIXA , CONTRATO PREFEITURA );</a:t>
            </a:r>
            <a:endParaRPr lang="en-US" altLang="pt-BR" sz="1600"/>
          </a:p>
          <a:p>
            <a:endParaRPr lang="en-US" altLang="pt-BR" sz="1600"/>
          </a:p>
          <a:p>
            <a:r>
              <a:rPr lang="en-US" altLang="en-US" sz="1600"/>
              <a:t>●</a:t>
            </a:r>
            <a:r>
              <a:rPr lang="en-US" altLang="pt-BR" sz="1600"/>
              <a:t> SEGER: SCSP 06.2 - AV. PRES CASTELO BRANCO X R. ALVES LIMA ( C</a:t>
            </a:r>
            <a:r>
              <a:rPr lang="en-US" altLang="en-US" sz="1600"/>
              <a:t>Â</a:t>
            </a:r>
            <a:r>
              <a:rPr lang="en-US" altLang="pt-BR" sz="1600"/>
              <a:t>MERA DO TIPO FIXA , CONTRATO PREFEITURA );</a:t>
            </a:r>
            <a:endParaRPr lang="en-US" altLang="pt-BR" sz="1600"/>
          </a:p>
          <a:p>
            <a:endParaRPr lang="en-US" altLang="pt-BR" sz="1600"/>
          </a:p>
          <a:p>
            <a:r>
              <a:rPr lang="en-US" altLang="en-US" sz="1600"/>
              <a:t>●</a:t>
            </a:r>
            <a:r>
              <a:rPr lang="en-US" altLang="pt-BR" sz="1600"/>
              <a:t> AMC: C131 - AV. PRES CASTELO BRANCO X AV. PASTER( C</a:t>
            </a:r>
            <a:r>
              <a:rPr lang="en-US" altLang="en-US" sz="1600"/>
              <a:t>Â</a:t>
            </a:r>
            <a:r>
              <a:rPr lang="en-US" altLang="pt-BR" sz="1600"/>
              <a:t>MERA DO TIPO URBANA PTZ, CONTRATO PREFEITURA );</a:t>
            </a:r>
            <a:endParaRPr lang="en-US" altLang="pt-BR" sz="1600"/>
          </a:p>
        </p:txBody>
      </p:sp>
      <p:pic>
        <p:nvPicPr>
          <p:cNvPr id="3" name="Imagem 2" descr="WhatsApp Image 2025-08-04 at 13.40.43 (3)"/>
          <p:cNvPicPr>
            <a:picLocks noChangeAspect="1"/>
          </p:cNvPicPr>
          <p:nvPr/>
        </p:nvPicPr>
        <p:blipFill>
          <a:blip r:embed="rId2"/>
          <a:stretch>
            <a:fillRect/>
          </a:stretch>
        </p:blipFill>
        <p:spPr>
          <a:xfrm>
            <a:off x="7464425" y="1485265"/>
            <a:ext cx="3810000" cy="2144395"/>
          </a:xfrm>
          <a:prstGeom prst="rect">
            <a:avLst/>
          </a:prstGeom>
        </p:spPr>
      </p:pic>
      <p:pic>
        <p:nvPicPr>
          <p:cNvPr id="2" name="Imagem 1" descr="WhatsApp Image 2025-08-04 at 13.40.43 (4)"/>
          <p:cNvPicPr>
            <a:picLocks noChangeAspect="1"/>
          </p:cNvPicPr>
          <p:nvPr/>
        </p:nvPicPr>
        <p:blipFill>
          <a:blip r:embed="rId3"/>
          <a:stretch>
            <a:fillRect/>
          </a:stretch>
        </p:blipFill>
        <p:spPr>
          <a:xfrm>
            <a:off x="7392035" y="3717290"/>
            <a:ext cx="4072255" cy="22910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11" name="Google Shape;111;p16"/>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6" name="Caixa de Texto 5"/>
          <p:cNvSpPr txBox="1"/>
          <p:nvPr/>
        </p:nvSpPr>
        <p:spPr>
          <a:xfrm>
            <a:off x="479425" y="981075"/>
            <a:ext cx="6906260" cy="4725035"/>
          </a:xfrm>
          <a:prstGeom prst="rect">
            <a:avLst/>
          </a:prstGeom>
          <a:noFill/>
        </p:spPr>
        <p:txBody>
          <a:bodyPr wrap="square" rtlCol="0">
            <a:noAutofit/>
          </a:bodyPr>
          <a:p>
            <a:r>
              <a:rPr lang="en-US" altLang="pt-BR" sz="1600" b="1"/>
              <a:t>- AV. PRESIDENTE CASTELO BRANCO:</a:t>
            </a:r>
            <a:endParaRPr lang="en-US" altLang="pt-BR" sz="1600" b="1"/>
          </a:p>
          <a:p>
            <a:endParaRPr lang="en-US" altLang="pt-BR" sz="1600"/>
          </a:p>
          <a:p>
            <a:r>
              <a:rPr lang="en-US" altLang="en-US" sz="1600"/>
              <a:t>●</a:t>
            </a:r>
            <a:r>
              <a:rPr lang="en-US" altLang="pt-BR" sz="1600"/>
              <a:t> AMC: C27 - AV. PRES CASTELO BRANCO X R. JACINTO MATOS( C</a:t>
            </a:r>
            <a:r>
              <a:rPr lang="en-US" altLang="en-US" sz="1600"/>
              <a:t>Â</a:t>
            </a:r>
            <a:r>
              <a:rPr lang="en-US" altLang="pt-BR" sz="1600"/>
              <a:t>MERA DO TIPO URBANA PTZ, CONTRATO PREFEITURA );</a:t>
            </a:r>
            <a:endParaRPr lang="en-US" altLang="pt-BR" sz="1600"/>
          </a:p>
          <a:p>
            <a:endParaRPr lang="en-US" altLang="pt-BR" sz="1600"/>
          </a:p>
          <a:p>
            <a:r>
              <a:rPr lang="en-US" altLang="en-US" sz="1600"/>
              <a:t>●</a:t>
            </a:r>
            <a:r>
              <a:rPr lang="en-US" altLang="pt-BR" sz="1600"/>
              <a:t> AMC: C27.1 - AV. PRES CASTELO BRANCO X R. JACINTO MATOS( C</a:t>
            </a:r>
            <a:r>
              <a:rPr lang="en-US" altLang="en-US" sz="1600"/>
              <a:t>Â</a:t>
            </a:r>
            <a:r>
              <a:rPr lang="en-US" altLang="pt-BR" sz="1600"/>
              <a:t>MERA DO TIPO FIXA, CONTRATO PREFEITURA );</a:t>
            </a:r>
            <a:endParaRPr lang="en-US" altLang="pt-BR" sz="1600"/>
          </a:p>
          <a:p>
            <a:endParaRPr lang="en-US" altLang="pt-BR" sz="1600"/>
          </a:p>
          <a:p>
            <a:r>
              <a:rPr lang="en-US" altLang="en-US" sz="1600"/>
              <a:t>●</a:t>
            </a:r>
            <a:r>
              <a:rPr lang="en-US" altLang="pt-BR" sz="1600"/>
              <a:t> AMC: C27.2- AV. PRES CASTELO BRANCO X R. JACINTO MATOS( C</a:t>
            </a:r>
            <a:r>
              <a:rPr lang="en-US" altLang="en-US" sz="1600"/>
              <a:t>Â</a:t>
            </a:r>
            <a:r>
              <a:rPr lang="en-US" altLang="pt-BR" sz="1600"/>
              <a:t>MERA DO TIPO FIXA, CONTRATO PREFEITURA );</a:t>
            </a:r>
            <a:endParaRPr lang="en-US" altLang="pt-BR" sz="1600"/>
          </a:p>
          <a:p>
            <a:endParaRPr lang="en-US" altLang="pt-BR" sz="1600"/>
          </a:p>
          <a:p>
            <a:r>
              <a:rPr lang="en-US" altLang="en-US" sz="1600"/>
              <a:t>●</a:t>
            </a:r>
            <a:r>
              <a:rPr lang="en-US" altLang="pt-BR" sz="1600"/>
              <a:t> AIS 04: 185- AV. PRES. CASTELO BRANCO X R. COSTA MATOS- MOURA BRASIL; ( C</a:t>
            </a:r>
            <a:r>
              <a:rPr lang="en-US" altLang="en-US" sz="1600"/>
              <a:t>Â</a:t>
            </a:r>
            <a:r>
              <a:rPr lang="en-US" altLang="pt-BR" sz="1600"/>
              <a:t>MERA URBANA DO TIPO PTZ, CONTRATO ESTADO); </a:t>
            </a:r>
            <a:endParaRPr lang="en-US" altLang="pt-BR" sz="1600"/>
          </a:p>
          <a:p>
            <a:endParaRPr lang="en-US" altLang="pt-BR" sz="1600"/>
          </a:p>
          <a:p>
            <a:r>
              <a:rPr lang="en-US" altLang="en-US" sz="1600"/>
              <a:t>●</a:t>
            </a:r>
            <a:r>
              <a:rPr lang="en-US" altLang="pt-BR" sz="1600"/>
              <a:t> AMC: C144 - AV. PRES CASTELO BRANCO X AV. FILOMENO GOMES( C</a:t>
            </a:r>
            <a:r>
              <a:rPr lang="en-US" altLang="en-US" sz="1600"/>
              <a:t>Â</a:t>
            </a:r>
            <a:r>
              <a:rPr lang="en-US" altLang="pt-BR" sz="1600"/>
              <a:t>MERA DO TIPO URBANA PTZ, CONTRATO PREFEITURA );</a:t>
            </a:r>
            <a:endParaRPr lang="en-US" altLang="pt-BR" sz="1600"/>
          </a:p>
          <a:p>
            <a:endParaRPr lang="en-US" altLang="pt-BR" sz="1600"/>
          </a:p>
          <a:p>
            <a:r>
              <a:rPr lang="en-US" altLang="en-US" sz="1600"/>
              <a:t>●</a:t>
            </a:r>
            <a:r>
              <a:rPr lang="en-US" altLang="pt-BR" sz="1600"/>
              <a:t> AIS 04: 403- AV. PRES. CASTELO BRANCO X R. PADRE MOROR</a:t>
            </a:r>
            <a:r>
              <a:rPr lang="en-US" altLang="en-US" sz="1600"/>
              <a:t>Ó</a:t>
            </a:r>
            <a:r>
              <a:rPr lang="en-US" altLang="pt-BR" sz="1600"/>
              <a:t>; ( C</a:t>
            </a:r>
            <a:r>
              <a:rPr lang="en-US" altLang="en-US" sz="1600"/>
              <a:t>Â</a:t>
            </a:r>
            <a:r>
              <a:rPr lang="en-US" altLang="pt-BR" sz="1600"/>
              <a:t>MERA URBANA DO TIPO PTZ, CONTRATO ESTADO)</a:t>
            </a:r>
            <a:r>
              <a:rPr lang="pt-BR" altLang="en-US" sz="1600"/>
              <a:t>.</a:t>
            </a:r>
            <a:endParaRPr lang="pt-BR" altLang="en-US" sz="1600"/>
          </a:p>
        </p:txBody>
      </p:sp>
      <p:pic>
        <p:nvPicPr>
          <p:cNvPr id="2" name="Imagem 1" descr="WhatsApp Image 2025-08-04 at 13.40.43 (5)"/>
          <p:cNvPicPr>
            <a:picLocks noChangeAspect="1"/>
          </p:cNvPicPr>
          <p:nvPr/>
        </p:nvPicPr>
        <p:blipFill>
          <a:blip r:embed="rId2"/>
          <a:stretch>
            <a:fillRect/>
          </a:stretch>
        </p:blipFill>
        <p:spPr>
          <a:xfrm>
            <a:off x="7536180" y="2348865"/>
            <a:ext cx="4228465" cy="23787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11" name="Google Shape;111;p16"/>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6" name="Caixa de Texto 5"/>
          <p:cNvSpPr txBox="1"/>
          <p:nvPr/>
        </p:nvSpPr>
        <p:spPr>
          <a:xfrm>
            <a:off x="1559560" y="1557020"/>
            <a:ext cx="8817610" cy="4725035"/>
          </a:xfrm>
          <a:prstGeom prst="rect">
            <a:avLst/>
          </a:prstGeom>
          <a:noFill/>
        </p:spPr>
        <p:txBody>
          <a:bodyPr wrap="square" rtlCol="0">
            <a:noAutofit/>
          </a:bodyPr>
          <a:p>
            <a:r>
              <a:rPr lang="en-US" altLang="pt-BR" sz="1600" b="1"/>
              <a:t>DISPERS</a:t>
            </a:r>
            <a:r>
              <a:rPr lang="en-US" altLang="en-US" sz="1600" b="1"/>
              <a:t>Ã</a:t>
            </a:r>
            <a:r>
              <a:rPr lang="en-US" altLang="pt-BR" sz="1600" b="1"/>
              <a:t>O</a:t>
            </a:r>
            <a:r>
              <a:rPr lang="pt-BR" altLang="en-US" sz="1600" b="1"/>
              <a:t> - 10</a:t>
            </a:r>
            <a:r>
              <a:rPr lang="en-US" altLang="pt-BR" sz="1600" b="1"/>
              <a:t>:</a:t>
            </a:r>
            <a:endParaRPr lang="en-US" altLang="pt-BR" sz="1600" b="1"/>
          </a:p>
          <a:p>
            <a:endParaRPr lang="en-US" altLang="pt-BR" sz="1600"/>
          </a:p>
          <a:p>
            <a:r>
              <a:rPr lang="en-US" altLang="en-US" sz="1600"/>
              <a:t>●</a:t>
            </a:r>
            <a:r>
              <a:rPr lang="en-US" altLang="pt-BR" sz="1600"/>
              <a:t> TORRES: CENTRO P22 C</a:t>
            </a:r>
            <a:r>
              <a:rPr lang="en-US" altLang="en-US" sz="1600"/>
              <a:t>Â</a:t>
            </a:r>
            <a:r>
              <a:rPr lang="en-US" altLang="pt-BR" sz="1600"/>
              <a:t>M 01-P - RUA SENADOR JAGUARIBE X R. GENERAL SAMPAIO ( C</a:t>
            </a:r>
            <a:r>
              <a:rPr lang="en-US" altLang="en-US" sz="1600"/>
              <a:t>Â</a:t>
            </a:r>
            <a:r>
              <a:rPr lang="en-US" altLang="pt-BR" sz="1600"/>
              <a:t>MERA DO TIPO URBANA PTZ, CONTRATO PREFEITURA );</a:t>
            </a:r>
            <a:endParaRPr lang="en-US" altLang="pt-BR" sz="1600"/>
          </a:p>
          <a:p>
            <a:endParaRPr lang="en-US" altLang="pt-BR" sz="1600"/>
          </a:p>
          <a:p>
            <a:r>
              <a:rPr lang="en-US" altLang="en-US" sz="1600"/>
              <a:t>●</a:t>
            </a:r>
            <a:r>
              <a:rPr lang="en-US" altLang="pt-BR" sz="1600"/>
              <a:t> TORRES: CENTRO P22 C</a:t>
            </a:r>
            <a:r>
              <a:rPr lang="en-US" altLang="en-US" sz="1600"/>
              <a:t>Â</a:t>
            </a:r>
            <a:r>
              <a:rPr lang="en-US" altLang="pt-BR" sz="1600"/>
              <a:t>M 02-F- RUA SENADOR JAGUARIBE X R. GENERAL SAMPAIO ( C</a:t>
            </a:r>
            <a:r>
              <a:rPr lang="en-US" altLang="en-US" sz="1600"/>
              <a:t>Â</a:t>
            </a:r>
            <a:r>
              <a:rPr lang="en-US" altLang="pt-BR" sz="1600"/>
              <a:t>MERA DO TIPO FIXA, CONTRATO PREFEITURA );</a:t>
            </a:r>
            <a:endParaRPr lang="en-US" altLang="pt-BR" sz="1600"/>
          </a:p>
          <a:p>
            <a:endParaRPr lang="en-US" altLang="pt-BR" sz="1600"/>
          </a:p>
          <a:p>
            <a:r>
              <a:rPr lang="en-US" altLang="en-US" sz="1600"/>
              <a:t>●</a:t>
            </a:r>
            <a:r>
              <a:rPr lang="en-US" altLang="pt-BR" sz="1600"/>
              <a:t> AIS 04: 150-RUA SENADOR JAGUARIBE X R. SENADOR POMPEU; ( C</a:t>
            </a:r>
            <a:r>
              <a:rPr lang="en-US" altLang="en-US" sz="1600"/>
              <a:t>Â</a:t>
            </a:r>
            <a:r>
              <a:rPr lang="en-US" altLang="pt-BR" sz="1600"/>
              <a:t>MERA URBANA DO TIPO PTZ, CONTRATO ESTADO); </a:t>
            </a:r>
            <a:endParaRPr lang="en-US" altLang="pt-BR" sz="1600"/>
          </a:p>
          <a:p>
            <a:endParaRPr lang="en-US" altLang="pt-BR" sz="1600"/>
          </a:p>
          <a:p>
            <a:r>
              <a:rPr lang="en-US" altLang="en-US" sz="1600"/>
              <a:t>●</a:t>
            </a:r>
            <a:r>
              <a:rPr lang="en-US" altLang="pt-BR" sz="1600"/>
              <a:t> AIS 04: 150. 1-RUA SENADOR JAGUARIBE X R. SENADOR POMPEU; ( C</a:t>
            </a:r>
            <a:r>
              <a:rPr lang="en-US" altLang="en-US" sz="1600"/>
              <a:t>Â</a:t>
            </a:r>
            <a:r>
              <a:rPr lang="en-US" altLang="pt-BR" sz="1600"/>
              <a:t>MERA URBANA DO TIPO FIXA, CONTRATO ESTADO); </a:t>
            </a:r>
            <a:endParaRPr lang="en-US" altLang="pt-BR" sz="1600"/>
          </a:p>
          <a:p>
            <a:endParaRPr lang="en-US" altLang="pt-BR" sz="1600"/>
          </a:p>
          <a:p>
            <a:r>
              <a:rPr lang="en-US" altLang="en-US" sz="1600"/>
              <a:t>●</a:t>
            </a:r>
            <a:r>
              <a:rPr lang="en-US" altLang="pt-BR" sz="1600"/>
              <a:t> AIS 04: 150.2-RUA SENADOR JAGUARIBE X R. SENADOR POMPEU; ( C</a:t>
            </a:r>
            <a:r>
              <a:rPr lang="en-US" altLang="en-US" sz="1600"/>
              <a:t>Â</a:t>
            </a:r>
            <a:r>
              <a:rPr lang="en-US" altLang="pt-BR" sz="1600"/>
              <a:t>MERA DO TIPO FIXA, CONTRATO ESTADO); </a:t>
            </a:r>
            <a:endParaRPr lang="en-US" altLang="pt-BR" sz="1600"/>
          </a:p>
          <a:p>
            <a:endParaRPr lang="en-US" altLang="pt-BR" sz="1600"/>
          </a:p>
          <a:p>
            <a:r>
              <a:rPr lang="en-US" altLang="en-US" sz="1600"/>
              <a:t>●</a:t>
            </a:r>
            <a:r>
              <a:rPr lang="en-US" altLang="pt-BR" sz="1600"/>
              <a:t> TORRES: CENTRO P23 C</a:t>
            </a:r>
            <a:r>
              <a:rPr lang="en-US" altLang="en-US" sz="1600"/>
              <a:t>Â</a:t>
            </a:r>
            <a:r>
              <a:rPr lang="en-US" altLang="pt-BR" sz="1600"/>
              <a:t>M 01-P- RUA BAR</a:t>
            </a:r>
            <a:r>
              <a:rPr lang="en-US" altLang="en-US" sz="1600"/>
              <a:t>Ã</a:t>
            </a:r>
            <a:r>
              <a:rPr lang="en-US" altLang="pt-BR" sz="1600"/>
              <a:t>O DO RIO BRANCO X R. DR. JO</a:t>
            </a:r>
            <a:r>
              <a:rPr lang="en-US" altLang="en-US" sz="1600"/>
              <a:t>Ã</a:t>
            </a:r>
            <a:r>
              <a:rPr lang="en-US" altLang="pt-BR" sz="1600"/>
              <a:t>O MOREIRA ( C</a:t>
            </a:r>
            <a:r>
              <a:rPr lang="en-US" altLang="en-US" sz="1600"/>
              <a:t>Â</a:t>
            </a:r>
            <a:r>
              <a:rPr lang="en-US" altLang="pt-BR" sz="1600"/>
              <a:t>MERA URBANA DO TIPO PTZ, CONTRATO PREFEITURA );</a:t>
            </a:r>
            <a:endParaRPr lang="en-US" altLang="pt-B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11" name="Google Shape;111;p16"/>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6" name="Caixa de Texto 5"/>
          <p:cNvSpPr txBox="1"/>
          <p:nvPr/>
        </p:nvSpPr>
        <p:spPr>
          <a:xfrm>
            <a:off x="1559560" y="1557020"/>
            <a:ext cx="8817610" cy="4725035"/>
          </a:xfrm>
          <a:prstGeom prst="rect">
            <a:avLst/>
          </a:prstGeom>
          <a:noFill/>
        </p:spPr>
        <p:txBody>
          <a:bodyPr wrap="square" rtlCol="0">
            <a:noAutofit/>
          </a:bodyPr>
          <a:p>
            <a:r>
              <a:rPr lang="en-US" altLang="pt-BR" sz="1600" b="1"/>
              <a:t>DISPERS</a:t>
            </a:r>
            <a:r>
              <a:rPr lang="en-US" altLang="en-US" sz="1600" b="1"/>
              <a:t>Ã</a:t>
            </a:r>
            <a:r>
              <a:rPr lang="en-US" altLang="pt-BR" sz="1600" b="1"/>
              <a:t>O:</a:t>
            </a:r>
            <a:endParaRPr lang="en-US" altLang="pt-BR" sz="1600" b="1"/>
          </a:p>
          <a:p>
            <a:endParaRPr lang="en-US" altLang="pt-BR" sz="1600"/>
          </a:p>
          <a:p>
            <a:r>
              <a:rPr lang="en-US" altLang="en-US" sz="1600"/>
              <a:t>●</a:t>
            </a:r>
            <a:r>
              <a:rPr lang="en-US" altLang="pt-BR" sz="1600"/>
              <a:t> AMC: C97- AV. CASTRO E SILVA X RUA BAR</a:t>
            </a:r>
            <a:r>
              <a:rPr lang="en-US" altLang="en-US" sz="1600"/>
              <a:t>Ã</a:t>
            </a:r>
            <a:r>
              <a:rPr lang="en-US" altLang="pt-BR" sz="1600"/>
              <a:t>O DO RIO BRANCO ( C</a:t>
            </a:r>
            <a:r>
              <a:rPr lang="en-US" altLang="en-US" sz="1600"/>
              <a:t>Â</a:t>
            </a:r>
            <a:r>
              <a:rPr lang="en-US" altLang="pt-BR" sz="1600"/>
              <a:t>MERA DO TIPO FIXA, CONTRATO PREFEITURA );</a:t>
            </a:r>
            <a:endParaRPr lang="en-US" altLang="pt-BR" sz="1600"/>
          </a:p>
          <a:p>
            <a:endParaRPr lang="en-US" altLang="pt-BR" sz="1600"/>
          </a:p>
          <a:p>
            <a:r>
              <a:rPr lang="en-US" altLang="en-US" sz="1600"/>
              <a:t>●</a:t>
            </a:r>
            <a:r>
              <a:rPr lang="en-US" altLang="pt-BR" sz="1600"/>
              <a:t> TORRES: CENTRO P34 C</a:t>
            </a:r>
            <a:r>
              <a:rPr lang="en-US" altLang="en-US" sz="1600"/>
              <a:t>Â</a:t>
            </a:r>
            <a:r>
              <a:rPr lang="en-US" altLang="pt-BR" sz="1600"/>
              <a:t>M 01-P- RUA JOS</a:t>
            </a:r>
            <a:r>
              <a:rPr lang="en-US" altLang="en-US" sz="1600"/>
              <a:t>É</a:t>
            </a:r>
            <a:r>
              <a:rPr lang="en-US" altLang="pt-BR" sz="1600"/>
              <a:t> AVELINO X ALBERTO NEPOMUCENO ( C</a:t>
            </a:r>
            <a:r>
              <a:rPr lang="en-US" altLang="en-US" sz="1600"/>
              <a:t>Â</a:t>
            </a:r>
            <a:r>
              <a:rPr lang="en-US" altLang="pt-BR" sz="1600"/>
              <a:t>MERA URBANA DO TIPO PTZ, CONTRATO PREFEITURA );</a:t>
            </a:r>
            <a:endParaRPr lang="en-US" altLang="pt-BR" sz="1600"/>
          </a:p>
          <a:p>
            <a:endParaRPr lang="en-US" altLang="pt-BR" sz="1600"/>
          </a:p>
          <a:p>
            <a:r>
              <a:rPr lang="en-US" altLang="en-US" sz="1600"/>
              <a:t>●</a:t>
            </a:r>
            <a:r>
              <a:rPr lang="en-US" altLang="pt-BR" sz="1600"/>
              <a:t> TORRES: CENTRO P27 C</a:t>
            </a:r>
            <a:r>
              <a:rPr lang="en-US" altLang="en-US" sz="1600"/>
              <a:t>Â</a:t>
            </a:r>
            <a:r>
              <a:rPr lang="en-US" altLang="pt-BR" sz="1600"/>
              <a:t>M 01-F- ALBERTO NEPOMUCENO X AV. LESTE OESTE ( C</a:t>
            </a:r>
            <a:r>
              <a:rPr lang="en-US" altLang="en-US" sz="1600"/>
              <a:t>Â</a:t>
            </a:r>
            <a:r>
              <a:rPr lang="en-US" altLang="pt-BR" sz="1600"/>
              <a:t>MERA URBANA DO TIPO PTZ, CONTRATO PREFEITURA );</a:t>
            </a:r>
            <a:endParaRPr lang="en-US" altLang="pt-BR" sz="1600"/>
          </a:p>
          <a:p>
            <a:endParaRPr lang="en-US" altLang="pt-BR" sz="1600"/>
          </a:p>
          <a:p>
            <a:r>
              <a:rPr lang="en-US" altLang="en-US" sz="1600"/>
              <a:t>●</a:t>
            </a:r>
            <a:r>
              <a:rPr lang="en-US" altLang="pt-BR" sz="1600"/>
              <a:t> TORRES: CENTRO P27 C</a:t>
            </a:r>
            <a:r>
              <a:rPr lang="en-US" altLang="en-US" sz="1600"/>
              <a:t>Â</a:t>
            </a:r>
            <a:r>
              <a:rPr lang="en-US" altLang="pt-BR" sz="1600"/>
              <a:t>M 02-F- ALBERTO NEPOMUCENO X AV. LESTE OESTE ( C</a:t>
            </a:r>
            <a:r>
              <a:rPr lang="en-US" altLang="en-US" sz="1600"/>
              <a:t>Â</a:t>
            </a:r>
            <a:r>
              <a:rPr lang="en-US" altLang="pt-BR" sz="1600"/>
              <a:t>MERA URBANA DO TIPO PTZ, CONTRATO PREFEITURA )</a:t>
            </a:r>
            <a:endParaRPr lang="en-US" altLang="pt-B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11" name="Google Shape;111;p16"/>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6" name="Caixa de Texto 5"/>
          <p:cNvSpPr txBox="1"/>
          <p:nvPr/>
        </p:nvSpPr>
        <p:spPr>
          <a:xfrm>
            <a:off x="1559560" y="1557020"/>
            <a:ext cx="8817610" cy="4725035"/>
          </a:xfrm>
          <a:prstGeom prst="rect">
            <a:avLst/>
          </a:prstGeom>
          <a:noFill/>
        </p:spPr>
        <p:txBody>
          <a:bodyPr wrap="square" rtlCol="0">
            <a:noAutofit/>
          </a:bodyPr>
          <a:p>
            <a:r>
              <a:rPr lang="en-US" altLang="pt-BR" sz="1600" b="1"/>
              <a:t>DISPERS</a:t>
            </a:r>
            <a:r>
              <a:rPr lang="en-US" altLang="en-US" sz="1600" b="1"/>
              <a:t>Ã</a:t>
            </a:r>
            <a:r>
              <a:rPr lang="en-US" altLang="pt-BR" sz="1600" b="1"/>
              <a:t>O:</a:t>
            </a:r>
            <a:endParaRPr lang="en-US" altLang="pt-BR" sz="1600" b="1"/>
          </a:p>
          <a:p>
            <a:endParaRPr lang="en-US" altLang="pt-BR" sz="1600"/>
          </a:p>
          <a:p>
            <a:r>
              <a:rPr lang="en-US" altLang="en-US" sz="1600"/>
              <a:t>●</a:t>
            </a:r>
            <a:r>
              <a:rPr lang="en-US" altLang="pt-BR" sz="1600"/>
              <a:t> AMC: C97- AV. CASTRO E SILVA X RUA BAR</a:t>
            </a:r>
            <a:r>
              <a:rPr lang="en-US" altLang="en-US" sz="1600"/>
              <a:t>Ã</a:t>
            </a:r>
            <a:r>
              <a:rPr lang="en-US" altLang="pt-BR" sz="1600"/>
              <a:t>O DO RIO BRANCO ( C</a:t>
            </a:r>
            <a:r>
              <a:rPr lang="en-US" altLang="en-US" sz="1600"/>
              <a:t>Â</a:t>
            </a:r>
            <a:r>
              <a:rPr lang="en-US" altLang="pt-BR" sz="1600"/>
              <a:t>MERA DO TIPO FIXA, CONTRATO PREFEITURA );</a:t>
            </a:r>
            <a:endParaRPr lang="en-US" altLang="pt-BR" sz="1600"/>
          </a:p>
          <a:p>
            <a:endParaRPr lang="en-US" altLang="pt-BR" sz="1600"/>
          </a:p>
          <a:p>
            <a:r>
              <a:rPr lang="en-US" altLang="en-US" sz="1600"/>
              <a:t>●</a:t>
            </a:r>
            <a:r>
              <a:rPr lang="en-US" altLang="pt-BR" sz="1600"/>
              <a:t> TORRES: CENTRO P34 C</a:t>
            </a:r>
            <a:r>
              <a:rPr lang="en-US" altLang="en-US" sz="1600"/>
              <a:t>Â</a:t>
            </a:r>
            <a:r>
              <a:rPr lang="en-US" altLang="pt-BR" sz="1600"/>
              <a:t>M 01-P- RUA JOS</a:t>
            </a:r>
            <a:r>
              <a:rPr lang="en-US" altLang="en-US" sz="1600"/>
              <a:t>É</a:t>
            </a:r>
            <a:r>
              <a:rPr lang="en-US" altLang="pt-BR" sz="1600"/>
              <a:t> AVELINO X ALBERTO NEPOMUCENO ( C</a:t>
            </a:r>
            <a:r>
              <a:rPr lang="en-US" altLang="en-US" sz="1600"/>
              <a:t>Â</a:t>
            </a:r>
            <a:r>
              <a:rPr lang="en-US" altLang="pt-BR" sz="1600"/>
              <a:t>MERA URBANA DO TIPO PTZ, CONTRATO PREFEITURA );</a:t>
            </a:r>
            <a:endParaRPr lang="en-US" altLang="pt-BR" sz="1600"/>
          </a:p>
          <a:p>
            <a:endParaRPr lang="en-US" altLang="pt-BR" sz="1600"/>
          </a:p>
          <a:p>
            <a:r>
              <a:rPr lang="en-US" altLang="en-US" sz="1600"/>
              <a:t>●</a:t>
            </a:r>
            <a:r>
              <a:rPr lang="en-US" altLang="pt-BR" sz="1600"/>
              <a:t> TORRES: CENTRO P27 C</a:t>
            </a:r>
            <a:r>
              <a:rPr lang="en-US" altLang="en-US" sz="1600"/>
              <a:t>Â</a:t>
            </a:r>
            <a:r>
              <a:rPr lang="en-US" altLang="pt-BR" sz="1600"/>
              <a:t>M 01-F- ALBERTO NEPOMUCENO X AV. LESTE OESTE ( C</a:t>
            </a:r>
            <a:r>
              <a:rPr lang="en-US" altLang="en-US" sz="1600"/>
              <a:t>Â</a:t>
            </a:r>
            <a:r>
              <a:rPr lang="en-US" altLang="pt-BR" sz="1600"/>
              <a:t>MERA URBANA DO TIPO PTZ, CONTRATO PREFEITURA );</a:t>
            </a:r>
            <a:endParaRPr lang="en-US" altLang="pt-BR" sz="1600"/>
          </a:p>
          <a:p>
            <a:endParaRPr lang="en-US" altLang="pt-BR" sz="1600"/>
          </a:p>
          <a:p>
            <a:r>
              <a:rPr lang="en-US" altLang="en-US" sz="1600"/>
              <a:t>●</a:t>
            </a:r>
            <a:r>
              <a:rPr lang="en-US" altLang="pt-BR" sz="1600"/>
              <a:t> TORRES: CENTRO P27 C</a:t>
            </a:r>
            <a:r>
              <a:rPr lang="en-US" altLang="en-US" sz="1600"/>
              <a:t>Â</a:t>
            </a:r>
            <a:r>
              <a:rPr lang="en-US" altLang="pt-BR" sz="1600"/>
              <a:t>M 02-F- ALBERTO NEPOMUCENO X AV. LESTE OESTE ( C</a:t>
            </a:r>
            <a:r>
              <a:rPr lang="en-US" altLang="en-US" sz="1600"/>
              <a:t>Â</a:t>
            </a:r>
            <a:r>
              <a:rPr lang="en-US" altLang="pt-BR" sz="1600"/>
              <a:t>MERA URBANA DO TIPO PTZ, CONTRATO PREFEITURA )</a:t>
            </a:r>
            <a:endParaRPr lang="en-US" altLang="pt-BR" sz="1600"/>
          </a:p>
          <a:p>
            <a:endParaRPr lang="en-US" altLang="pt-BR" sz="1600"/>
          </a:p>
          <a:p>
            <a:endParaRPr lang="en-US" altLang="pt-BR" sz="1600"/>
          </a:p>
          <a:p>
            <a:r>
              <a:rPr lang="en-US" altLang="pt-BR" sz="1600"/>
              <a:t>OBS: 17 C</a:t>
            </a:r>
            <a:r>
              <a:rPr lang="en-US" altLang="en-US" sz="1600"/>
              <a:t>Â</a:t>
            </a:r>
            <a:r>
              <a:rPr lang="en-US" altLang="pt-BR" sz="1600"/>
              <a:t>MERAS  DO TIPO FIXA DO TERMINAL DE </a:t>
            </a:r>
            <a:r>
              <a:rPr lang="en-US" altLang="en-US" sz="1600"/>
              <a:t>Ô</a:t>
            </a:r>
            <a:r>
              <a:rPr lang="en-US" altLang="pt-BR" sz="1600"/>
              <a:t>NIBUS JOS</a:t>
            </a:r>
            <a:r>
              <a:rPr lang="en-US" altLang="en-US" sz="1600"/>
              <a:t>É</a:t>
            </a:r>
            <a:r>
              <a:rPr lang="en-US" altLang="pt-BR" sz="1600"/>
              <a:t> DE ALENCAR.</a:t>
            </a:r>
            <a:endParaRPr lang="en-US" altLang="pt-BR" sz="1600"/>
          </a:p>
          <a:p>
            <a:endParaRPr lang="en-US" altLang="pt-B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11" name="Google Shape;111;p16"/>
          <p:cNvPicPr preferRelativeResize="0"/>
          <p:nvPr>
            <p:ph type="body" idx="1"/>
          </p:nvPr>
        </p:nvPicPr>
        <p:blipFill rotWithShape="1">
          <a:blip r:embed="rId1"/>
          <a:srcRect/>
          <a:stretch>
            <a:fillRect/>
          </a:stretch>
        </p:blipFill>
        <p:spPr>
          <a:xfrm>
            <a:off x="119380" y="-99060"/>
            <a:ext cx="12192000" cy="6858000"/>
          </a:xfrm>
          <a:prstGeom prst="rect">
            <a:avLst/>
          </a:prstGeom>
          <a:noFill/>
          <a:ln>
            <a:noFill/>
          </a:ln>
        </p:spPr>
      </p:pic>
      <p:pic>
        <p:nvPicPr>
          <p:cNvPr id="4" name="Imagem 3"/>
          <p:cNvPicPr>
            <a:picLocks noChangeAspect="1"/>
          </p:cNvPicPr>
          <p:nvPr/>
        </p:nvPicPr>
        <p:blipFill>
          <a:blip r:embed="rId2"/>
          <a:stretch>
            <a:fillRect/>
          </a:stretch>
        </p:blipFill>
        <p:spPr>
          <a:xfrm>
            <a:off x="551815" y="621030"/>
            <a:ext cx="3990975" cy="2990850"/>
          </a:xfrm>
          <a:prstGeom prst="rect">
            <a:avLst/>
          </a:prstGeom>
        </p:spPr>
      </p:pic>
      <p:pic>
        <p:nvPicPr>
          <p:cNvPr id="2" name="Imagem 1"/>
          <p:cNvPicPr>
            <a:picLocks noChangeAspect="1"/>
          </p:cNvPicPr>
          <p:nvPr/>
        </p:nvPicPr>
        <p:blipFill>
          <a:blip r:embed="rId3"/>
          <a:stretch>
            <a:fillRect/>
          </a:stretch>
        </p:blipFill>
        <p:spPr>
          <a:xfrm>
            <a:off x="5591810" y="1772920"/>
            <a:ext cx="3990975" cy="2990850"/>
          </a:xfrm>
          <a:prstGeom prst="rect">
            <a:avLst/>
          </a:prstGeom>
        </p:spPr>
      </p:pic>
      <p:pic>
        <p:nvPicPr>
          <p:cNvPr id="3" name="Imagem 2"/>
          <p:cNvPicPr>
            <a:picLocks noChangeAspect="1"/>
          </p:cNvPicPr>
          <p:nvPr/>
        </p:nvPicPr>
        <p:blipFill>
          <a:blip r:embed="rId4"/>
          <a:stretch>
            <a:fillRect/>
          </a:stretch>
        </p:blipFill>
        <p:spPr>
          <a:xfrm>
            <a:off x="2207895" y="3717290"/>
            <a:ext cx="3286125" cy="2295525"/>
          </a:xfrm>
          <a:prstGeom prst="rect">
            <a:avLst/>
          </a:prstGeom>
        </p:spPr>
      </p:pic>
      <p:sp>
        <p:nvSpPr>
          <p:cNvPr id="11" name="Retângulo 10"/>
          <p:cNvSpPr/>
          <p:nvPr/>
        </p:nvSpPr>
        <p:spPr>
          <a:xfrm>
            <a:off x="4655820" y="635000"/>
            <a:ext cx="3626485" cy="786765"/>
          </a:xfrm>
          <a:prstGeom prst="rect">
            <a:avLst/>
          </a:prstGeom>
          <a:solidFill>
            <a:srgbClr val="0070C0"/>
          </a:solidFill>
        </p:spPr>
        <p:style>
          <a:lnRef idx="0">
            <a:srgbClr val="FFFFFF"/>
          </a:lnRef>
          <a:fillRef idx="1">
            <a:schemeClr val="accent5"/>
          </a:fillRef>
          <a:effectRef idx="2">
            <a:schemeClr val="accent5"/>
          </a:effectRef>
          <a:fontRef idx="minor">
            <a:schemeClr val="lt1"/>
          </a:fontRef>
        </p:style>
        <p:txBody>
          <a:bodyPr rtlCol="0" anchor="ctr"/>
          <a:p>
            <a:pPr algn="ctr"/>
            <a:r>
              <a:rPr lang="pt-BR" altLang="en-US" sz="1800" b="1"/>
              <a:t>CCC</a:t>
            </a:r>
            <a:endParaRPr lang="pt-BR" altLang="en-US" sz="1800" b="1"/>
          </a:p>
          <a:p>
            <a:pPr algn="ctr"/>
            <a:r>
              <a:rPr lang="pt-BR" altLang="en-US" sz="1800" b="1"/>
              <a:t>Centro de Controle e Comando</a:t>
            </a:r>
            <a:endParaRPr lang="pt-BR" altLang="en-US" sz="1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93" name="Google Shape;93;p14"/>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94" name="Google Shape;94;p14"/>
          <p:cNvSpPr txBox="1"/>
          <p:nvPr/>
        </p:nvSpPr>
        <p:spPr>
          <a:xfrm>
            <a:off x="1686317" y="1178650"/>
            <a:ext cx="5893723" cy="5822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a:solidFill>
                  <a:srgbClr val="F15A22"/>
                </a:solidFill>
                <a:latin typeface="Arial" panose="020B0604020202020204"/>
                <a:ea typeface="Arial" panose="020B0604020202020204"/>
                <a:cs typeface="Arial" panose="020B0604020202020204"/>
                <a:sym typeface="Arial" panose="020B0604020202020204"/>
              </a:rPr>
              <a:t>Caminhada com Maria 2025</a:t>
            </a:r>
            <a:endParaRPr lang="pt-BR" sz="3200" b="1">
              <a:solidFill>
                <a:srgbClr val="F15A22"/>
              </a:solidFill>
              <a:latin typeface="Arial" panose="020B0604020202020204"/>
              <a:ea typeface="Arial" panose="020B0604020202020204"/>
              <a:cs typeface="Arial" panose="020B0604020202020204"/>
              <a:sym typeface="Arial" panose="020B0604020202020204"/>
            </a:endParaRPr>
          </a:p>
        </p:txBody>
      </p:sp>
      <p:sp>
        <p:nvSpPr>
          <p:cNvPr id="95" name="Google Shape;95;p14"/>
          <p:cNvSpPr txBox="1"/>
          <p:nvPr/>
        </p:nvSpPr>
        <p:spPr>
          <a:xfrm>
            <a:off x="1686316" y="1779981"/>
            <a:ext cx="688016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000" b="1">
                <a:solidFill>
                  <a:srgbClr val="F15A22"/>
                </a:solidFill>
                <a:latin typeface="Arial" panose="020B0604020202020204"/>
                <a:ea typeface="Arial" panose="020B0604020202020204"/>
                <a:cs typeface="Arial" panose="020B0604020202020204"/>
                <a:sym typeface="Arial" panose="020B0604020202020204"/>
              </a:rPr>
              <a:t>Espaço para subtítulo do projeto</a:t>
            </a:r>
            <a:endParaRPr sz="3000" b="1">
              <a:solidFill>
                <a:srgbClr val="F15A22"/>
              </a:solidFill>
              <a:latin typeface="Arial" panose="020B0604020202020204"/>
              <a:ea typeface="Arial" panose="020B0604020202020204"/>
              <a:cs typeface="Arial" panose="020B0604020202020204"/>
              <a:sym typeface="Arial" panose="020B0604020202020204"/>
            </a:endParaRPr>
          </a:p>
        </p:txBody>
      </p:sp>
      <p:sp>
        <p:nvSpPr>
          <p:cNvPr id="96" name="Google Shape;96;p14"/>
          <p:cNvSpPr txBox="1"/>
          <p:nvPr/>
        </p:nvSpPr>
        <p:spPr>
          <a:xfrm>
            <a:off x="1686316" y="2715450"/>
            <a:ext cx="8211600" cy="255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600">
                <a:solidFill>
                  <a:schemeClr val="dk1"/>
                </a:solidFill>
              </a:rPr>
              <a:t>Lorem ipsum dolor sit amet. Et eveniet ullam </a:t>
            </a:r>
            <a:r>
              <a:rPr lang="pt-BR" sz="1600" b="1" i="1">
                <a:solidFill>
                  <a:schemeClr val="dk1"/>
                </a:solidFill>
              </a:rPr>
              <a:t>et dignissimos dicta</a:t>
            </a:r>
            <a:r>
              <a:rPr lang="pt-BR" sz="1600">
                <a:solidFill>
                  <a:schemeClr val="dk1"/>
                </a:solidFill>
              </a:rPr>
              <a:t> id molestiae vitae est velit veniam eos quam velit et pariatur quas est tempore facere. At nemo praesentium est incidunt ullam et perferendis amet id quam voluptas et aliquam enim et reiciendis ducimus.</a:t>
            </a:r>
            <a:endParaRPr lang="pt-BR" sz="1600">
              <a:solidFill>
                <a:schemeClr val="dk1"/>
              </a:solidFill>
            </a:endParaRPr>
          </a:p>
          <a:p>
            <a:pPr marL="0" marR="0" lvl="0" indent="0" algn="l" rtl="0">
              <a:spcBef>
                <a:spcPts val="0"/>
              </a:spcBef>
              <a:spcAft>
                <a:spcPts val="0"/>
              </a:spcAft>
              <a:buNone/>
            </a:pPr>
            <a:endParaRPr sz="16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pt-BR" sz="1600">
                <a:solidFill>
                  <a:schemeClr val="dk1"/>
                </a:solidFill>
              </a:rPr>
              <a:t>Id dolores quam et sunt </a:t>
            </a:r>
            <a:r>
              <a:rPr lang="pt-BR" sz="1600" b="1" i="1">
                <a:solidFill>
                  <a:schemeClr val="dk1"/>
                </a:solidFill>
              </a:rPr>
              <a:t>blanditiis qui explicabo </a:t>
            </a:r>
            <a:r>
              <a:rPr lang="pt-BR" sz="1600">
                <a:solidFill>
                  <a:schemeClr val="dk1"/>
                </a:solidFill>
              </a:rPr>
              <a:t>doloribus est saepe maxime At voluptas sunt et quae odio sed reprehenderit dolore. Aut sint quisquam et quidem facere ab repellendus rerum est eveniet dolores. Vel odio fuga et aspernatur alias non similique voluptate. Est quia consequatur aut explicabo cumque et provident odio rem culpa ipsa in aliquid consequuntur quo aperiam tempore aut </a:t>
            </a:r>
            <a:r>
              <a:rPr lang="pt-BR" sz="1600" b="1" i="1">
                <a:solidFill>
                  <a:schemeClr val="dk1"/>
                </a:solidFill>
              </a:rPr>
              <a:t>perferendis</a:t>
            </a:r>
            <a:r>
              <a:rPr lang="pt-BR" sz="1600">
                <a:solidFill>
                  <a:schemeClr val="dk1"/>
                </a:solidFill>
              </a:rPr>
              <a:t> iusto.</a:t>
            </a:r>
            <a:endParaRPr sz="1600">
              <a:solidFill>
                <a:schemeClr val="dk1"/>
              </a:solidFill>
            </a:endParaRPr>
          </a:p>
        </p:txBody>
      </p:sp>
      <p:sp>
        <p:nvSpPr>
          <p:cNvPr id="102" name="Google Shape;102;p2"/>
          <p:cNvSpPr/>
          <p:nvPr/>
        </p:nvSpPr>
        <p:spPr>
          <a:xfrm>
            <a:off x="-24130" y="184785"/>
            <a:ext cx="12226925" cy="6673215"/>
          </a:xfrm>
          <a:custGeom>
            <a:avLst/>
            <a:gdLst/>
            <a:ahLst/>
            <a:cxnLst/>
            <a:rect l="l" t="t" r="r" b="b"/>
            <a:pathLst>
              <a:path w="18287697" h="10286948" extrusionOk="0">
                <a:moveTo>
                  <a:pt x="0" y="0"/>
                </a:moveTo>
                <a:lnTo>
                  <a:pt x="18287697" y="0"/>
                </a:lnTo>
                <a:lnTo>
                  <a:pt x="18287697" y="10286948"/>
                </a:lnTo>
                <a:lnTo>
                  <a:pt x="0" y="10286948"/>
                </a:lnTo>
                <a:lnTo>
                  <a:pt x="0" y="0"/>
                </a:lnTo>
                <a:close/>
              </a:path>
            </a:pathLst>
          </a:custGeom>
          <a:blipFill rotWithShape="1">
            <a:blip r:embed="rId2"/>
            <a:stretch>
              <a:fillRect b="-136"/>
            </a:stretch>
          </a:blipFill>
          <a:ln>
            <a:noFill/>
          </a:ln>
        </p:spPr>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0" y="981075"/>
            <a:ext cx="5412740" cy="5118100"/>
          </a:xfrm>
          <a:prstGeom prst="rect">
            <a:avLst/>
          </a:prstGeom>
        </p:spPr>
      </p:pic>
      <p:sp>
        <p:nvSpPr>
          <p:cNvPr id="3" name="Caixa de Texto 2"/>
          <p:cNvSpPr txBox="1"/>
          <p:nvPr/>
        </p:nvSpPr>
        <p:spPr>
          <a:xfrm>
            <a:off x="7320280" y="2565400"/>
            <a:ext cx="4726940" cy="1588135"/>
          </a:xfrm>
          <a:prstGeom prst="rect">
            <a:avLst/>
          </a:prstGeom>
          <a:noFill/>
        </p:spPr>
        <p:txBody>
          <a:bodyPr wrap="square" rtlCol="0">
            <a:noAutofit/>
          </a:bodyPr>
          <a:p>
            <a:pPr algn="ctr"/>
            <a:r>
              <a:rPr lang="en-US" altLang="pt-BR" sz="2800">
                <a:latin typeface="Franklin Gothic Demi" panose="020B0703020102020204" charset="0"/>
                <a:cs typeface="Franklin Gothic Demi" panose="020B0703020102020204" charset="0"/>
              </a:rPr>
              <a:t>PLANO OPERACIONAL DE </a:t>
            </a:r>
            <a:r>
              <a:rPr lang="pt-BR" altLang="en-US" sz="2800">
                <a:latin typeface="Franklin Gothic Demi" panose="020B0703020102020204" charset="0"/>
                <a:cs typeface="Franklin Gothic Demi" panose="020B0703020102020204" charset="0"/>
              </a:rPr>
              <a:t>VIDEOMONITORAMENTO</a:t>
            </a:r>
            <a:endParaRPr lang="pt-BR" altLang="en-US" sz="2800">
              <a:latin typeface="Franklin Gothic Demi" panose="020B0703020102020204" charset="0"/>
              <a:cs typeface="Franklin Gothic Demi" panose="020B0703020102020204" charset="0"/>
            </a:endParaRPr>
          </a:p>
        </p:txBody>
      </p:sp>
      <p:grpSp>
        <p:nvGrpSpPr>
          <p:cNvPr id="5" name="Group 2"/>
          <p:cNvGrpSpPr/>
          <p:nvPr/>
        </p:nvGrpSpPr>
        <p:grpSpPr>
          <a:xfrm>
            <a:off x="7680325" y="4188460"/>
            <a:ext cx="4295140" cy="1082040"/>
            <a:chOff x="1929687" y="0"/>
            <a:chExt cx="6824590" cy="1857339"/>
          </a:xfrm>
        </p:grpSpPr>
        <p:pic>
          <p:nvPicPr>
            <p:cNvPr id="7" name="Picture 3"/>
            <p:cNvPicPr>
              <a:picLocks noChangeAspect="1"/>
            </p:cNvPicPr>
            <p:nvPr/>
          </p:nvPicPr>
          <p:blipFill>
            <a:blip r:embed="rId4"/>
            <a:srcRect r="982" b="953"/>
            <a:stretch>
              <a:fillRect/>
            </a:stretch>
          </p:blipFill>
          <p:spPr>
            <a:xfrm>
              <a:off x="5325343" y="0"/>
              <a:ext cx="3428934" cy="1857339"/>
            </a:xfrm>
            <a:prstGeom prst="rect">
              <a:avLst/>
            </a:prstGeom>
          </p:spPr>
        </p:pic>
        <p:pic>
          <p:nvPicPr>
            <p:cNvPr id="9" name="Picture 4"/>
            <p:cNvPicPr>
              <a:picLocks noChangeAspect="1"/>
            </p:cNvPicPr>
            <p:nvPr/>
          </p:nvPicPr>
          <p:blipFill>
            <a:blip r:embed="rId5"/>
            <a:srcRect l="19956" t="9433" r="19396" b="7793"/>
            <a:stretch>
              <a:fillRect/>
            </a:stretch>
          </p:blipFill>
          <p:spPr>
            <a:xfrm>
              <a:off x="1929687" y="74410"/>
              <a:ext cx="1699863" cy="1639233"/>
            </a:xfrm>
            <a:prstGeom prst="rect">
              <a:avLst/>
            </a:prstGeom>
          </p:spPr>
        </p:pic>
        <p:pic>
          <p:nvPicPr>
            <p:cNvPr id="10" name="Picture 5"/>
            <p:cNvPicPr>
              <a:picLocks noChangeAspect="1"/>
            </p:cNvPicPr>
            <p:nvPr/>
          </p:nvPicPr>
          <p:blipFill>
            <a:blip r:embed="rId6"/>
            <a:srcRect l="30390" t="16717" r="31346" b="18003"/>
            <a:stretch>
              <a:fillRect/>
            </a:stretch>
          </p:blipFill>
          <p:spPr>
            <a:xfrm>
              <a:off x="3783564" y="138826"/>
              <a:ext cx="1541779" cy="1574818"/>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23" name="Google Shape;123;p17"/>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93" name="Google Shape;93;p14"/>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94" name="Google Shape;94;p14"/>
          <p:cNvSpPr txBox="1"/>
          <p:nvPr/>
        </p:nvSpPr>
        <p:spPr>
          <a:xfrm>
            <a:off x="839470" y="621030"/>
            <a:ext cx="10367010" cy="5468620"/>
          </a:xfrm>
          <a:prstGeom prst="rect">
            <a:avLst/>
          </a:prstGeom>
          <a:noFill/>
          <a:ln>
            <a:noFill/>
          </a:ln>
        </p:spPr>
        <p:txBody>
          <a:bodyPr spcFirstLastPara="1" wrap="square" lIns="91425" tIns="45700" rIns="91425" bIns="45700" anchor="t" anchorCtr="0">
            <a:noAutofit/>
          </a:bodyPr>
          <a:lstStyle/>
          <a:p>
            <a:pPr marL="0" marR="0" lvl="0" indent="0" algn="ctr" rtl="0">
              <a:lnSpc>
                <a:spcPct val="200000"/>
              </a:lnSpc>
              <a:spcBef>
                <a:spcPts val="0"/>
              </a:spcBef>
              <a:spcAft>
                <a:spcPts val="0"/>
              </a:spcAft>
              <a:buNone/>
            </a:pPr>
            <a:r>
              <a:rPr lang="pt-BR" sz="2200" b="1" dirty="0">
                <a:solidFill>
                  <a:schemeClr val="dk1"/>
                </a:solidFill>
                <a:latin typeface="Calibri" panose="020F0502020204030204" pitchFamily="34" charset="0"/>
                <a:cs typeface="Calibri" panose="020F0502020204030204" pitchFamily="34" charset="0"/>
                <a:sym typeface="Arial" panose="020B0604020202020204"/>
              </a:rPr>
              <a:t>MISSÃO E OBJETIVO </a:t>
            </a:r>
            <a:endParaRPr sz="2200" dirty="0">
              <a:latin typeface="Calibri" panose="020F0502020204030204" pitchFamily="34" charset="0"/>
              <a:cs typeface="Calibri" panose="020F0502020204030204" pitchFamily="34" charset="0"/>
            </a:endParaRPr>
          </a:p>
          <a:p>
            <a:pPr marL="0" marR="0" lvl="0" indent="0" algn="just" rtl="0">
              <a:lnSpc>
                <a:spcPct val="200000"/>
              </a:lnSpc>
              <a:spcBef>
                <a:spcPts val="0"/>
              </a:spcBef>
              <a:spcAft>
                <a:spcPts val="0"/>
              </a:spcAft>
              <a:buNone/>
            </a:pPr>
            <a:r>
              <a:rPr lang="pt-BR" sz="2200" b="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Missão da SESEC</a:t>
            </a:r>
            <a:endParaRPr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just" rtl="0">
              <a:spcBef>
                <a:spcPts val="0"/>
              </a:spcBef>
              <a:spcAft>
                <a:spcPts val="0"/>
              </a:spcAft>
              <a:buNone/>
            </a:pPr>
            <a:endParaRPr lang="pt-BR" sz="2200" b="0" i="1" u="none" strike="noStrike" cap="none" dirty="0" smtClean="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just" rtl="0">
              <a:spcBef>
                <a:spcPts val="0"/>
              </a:spcBef>
              <a:spcAft>
                <a:spcPts val="0"/>
              </a:spcAft>
              <a:buNone/>
            </a:pP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Planejar e executar a</a:t>
            </a:r>
            <a:r>
              <a:rPr lang="en-US"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çõ</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es de Seguran</a:t>
            </a:r>
            <a:r>
              <a:rPr lang="en-US"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ç</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a P</a:t>
            </a:r>
            <a:r>
              <a:rPr lang="en-US"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ú</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blica Cidad</a:t>
            </a:r>
            <a:r>
              <a:rPr lang="en-US"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ã</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integradas às pol</a:t>
            </a:r>
            <a:r>
              <a:rPr lang="en-US"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í</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ticas sociais do Munic</a:t>
            </a:r>
            <a:r>
              <a:rPr lang="en-US"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í</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pio.</a:t>
            </a:r>
            <a:r>
              <a:rPr lang="pt-BR"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Gerir pol</a:t>
            </a:r>
            <a:r>
              <a:rPr lang="en-US"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í</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ticas de seguran</a:t>
            </a:r>
            <a:r>
              <a:rPr lang="en-US"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ç</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a alinhadas às demandas sociais de Fortaleza.</a:t>
            </a:r>
            <a:r>
              <a:rPr lang="pt-BR"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a:t>
            </a:r>
            <a:endParaRPr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just" rtl="0">
              <a:spcBef>
                <a:spcPts val="0"/>
              </a:spcBef>
              <a:spcAft>
                <a:spcPts val="0"/>
              </a:spcAft>
              <a:buNone/>
            </a:pPr>
            <a:r>
              <a:rPr lang="pt-BR" sz="2200" b="1"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a:t>
            </a:r>
            <a:endParaRPr sz="22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BR" sz="2200" b="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Objetivo</a:t>
            </a:r>
            <a:endParaRPr sz="2200" b="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endParaRPr>
          </a:p>
          <a:p>
            <a:pPr algn="just"/>
            <a:endParaRPr lang="pt-BR" sz="2200" i="1" dirty="0" smtClean="0">
              <a:latin typeface="Calibri" panose="020F0502020204030204" pitchFamily="34" charset="0"/>
              <a:cs typeface="Calibri" panose="020F0502020204030204" pitchFamily="34" charset="0"/>
            </a:endParaRPr>
          </a:p>
          <a:p>
            <a:pPr algn="just"/>
            <a:r>
              <a:rPr lang="en-US" altLang="pt-BR" sz="2200" i="1" dirty="0">
                <a:latin typeface="Calibri" panose="020F0502020204030204" pitchFamily="34" charset="0"/>
                <a:cs typeface="Calibri" panose="020F0502020204030204" pitchFamily="34" charset="0"/>
                <a:sym typeface="+mn-ea"/>
              </a:rPr>
              <a:t>O monitoramento por c</a:t>
            </a:r>
            <a:r>
              <a:rPr lang="en-US" altLang="en-US" sz="2200" i="1" dirty="0">
                <a:latin typeface="Calibri" panose="020F0502020204030204" pitchFamily="34" charset="0"/>
                <a:cs typeface="Calibri" panose="020F0502020204030204" pitchFamily="34" charset="0"/>
                <a:sym typeface="+mn-ea"/>
              </a:rPr>
              <a:t>â</a:t>
            </a:r>
            <a:r>
              <a:rPr lang="en-US" altLang="pt-BR" sz="2200" i="1" dirty="0">
                <a:latin typeface="Calibri" panose="020F0502020204030204" pitchFamily="34" charset="0"/>
                <a:cs typeface="Calibri" panose="020F0502020204030204" pitchFamily="34" charset="0"/>
                <a:sym typeface="+mn-ea"/>
              </a:rPr>
              <a:t>meras em todo o percurso da Caminhada com Maria </a:t>
            </a:r>
            <a:r>
              <a:rPr lang="en-US" altLang="en-US" sz="2200" i="1" dirty="0">
                <a:latin typeface="Calibri" panose="020F0502020204030204" pitchFamily="34" charset="0"/>
                <a:cs typeface="Calibri" panose="020F0502020204030204" pitchFamily="34" charset="0"/>
                <a:sym typeface="+mn-ea"/>
              </a:rPr>
              <a:t>é</a:t>
            </a:r>
            <a:r>
              <a:rPr lang="en-US" altLang="pt-BR" sz="2200" i="1" dirty="0">
                <a:latin typeface="Calibri" panose="020F0502020204030204" pitchFamily="34" charset="0"/>
                <a:cs typeface="Calibri" panose="020F0502020204030204" pitchFamily="34" charset="0"/>
                <a:sym typeface="+mn-ea"/>
              </a:rPr>
              <a:t> fundamental para garantir a seguran</a:t>
            </a:r>
            <a:r>
              <a:rPr lang="en-US" altLang="en-US" sz="2200" i="1" dirty="0">
                <a:latin typeface="Calibri" panose="020F0502020204030204" pitchFamily="34" charset="0"/>
                <a:cs typeface="Calibri" panose="020F0502020204030204" pitchFamily="34" charset="0"/>
                <a:sym typeface="+mn-ea"/>
              </a:rPr>
              <a:t>ç</a:t>
            </a:r>
            <a:r>
              <a:rPr lang="en-US" altLang="pt-BR" sz="2200" i="1" dirty="0">
                <a:latin typeface="Calibri" panose="020F0502020204030204" pitchFamily="34" charset="0"/>
                <a:cs typeface="Calibri" panose="020F0502020204030204" pitchFamily="34" charset="0"/>
                <a:sym typeface="+mn-ea"/>
              </a:rPr>
              <a:t>a dos participantes, possibilitando o acompanhamento em tempo real de toda a movimenta</a:t>
            </a:r>
            <a:r>
              <a:rPr lang="en-US" altLang="en-US" sz="2200" i="1" dirty="0">
                <a:latin typeface="Calibri" panose="020F0502020204030204" pitchFamily="34" charset="0"/>
                <a:cs typeface="Calibri" panose="020F0502020204030204" pitchFamily="34" charset="0"/>
                <a:sym typeface="+mn-ea"/>
              </a:rPr>
              <a:t>ç</a:t>
            </a:r>
            <a:r>
              <a:rPr lang="en-US" altLang="en-US" sz="2200" i="1" dirty="0">
                <a:latin typeface="Calibri" panose="020F0502020204030204" pitchFamily="34" charset="0"/>
                <a:cs typeface="Calibri" panose="020F0502020204030204" pitchFamily="34" charset="0"/>
                <a:sym typeface="+mn-ea"/>
              </a:rPr>
              <a:t>ã</a:t>
            </a:r>
            <a:r>
              <a:rPr lang="en-US" altLang="pt-BR" sz="2200" i="1" dirty="0">
                <a:latin typeface="Calibri" panose="020F0502020204030204" pitchFamily="34" charset="0"/>
                <a:cs typeface="Calibri" panose="020F0502020204030204" pitchFamily="34" charset="0"/>
                <a:sym typeface="+mn-ea"/>
              </a:rPr>
              <a:t>o. Essa medida auxilia na preven</a:t>
            </a:r>
            <a:r>
              <a:rPr lang="en-US" altLang="en-US" sz="2200" i="1" dirty="0">
                <a:latin typeface="Calibri" panose="020F0502020204030204" pitchFamily="34" charset="0"/>
                <a:cs typeface="Calibri" panose="020F0502020204030204" pitchFamily="34" charset="0"/>
                <a:sym typeface="+mn-ea"/>
              </a:rPr>
              <a:t>ç</a:t>
            </a:r>
            <a:r>
              <a:rPr lang="en-US" altLang="en-US" sz="2200" i="1" dirty="0">
                <a:latin typeface="Calibri" panose="020F0502020204030204" pitchFamily="34" charset="0"/>
                <a:cs typeface="Calibri" panose="020F0502020204030204" pitchFamily="34" charset="0"/>
                <a:sym typeface="+mn-ea"/>
              </a:rPr>
              <a:t>ã</a:t>
            </a:r>
            <a:r>
              <a:rPr lang="en-US" altLang="pt-BR" sz="2200" i="1" dirty="0">
                <a:latin typeface="Calibri" panose="020F0502020204030204" pitchFamily="34" charset="0"/>
                <a:cs typeface="Calibri" panose="020F0502020204030204" pitchFamily="34" charset="0"/>
                <a:sym typeface="+mn-ea"/>
              </a:rPr>
              <a:t>o de incidentes, na r</a:t>
            </a:r>
            <a:r>
              <a:rPr lang="en-US" altLang="en-US" sz="2200" i="1" dirty="0">
                <a:latin typeface="Calibri" panose="020F0502020204030204" pitchFamily="34" charset="0"/>
                <a:cs typeface="Calibri" panose="020F0502020204030204" pitchFamily="34" charset="0"/>
                <a:sym typeface="+mn-ea"/>
              </a:rPr>
              <a:t>á</a:t>
            </a:r>
            <a:r>
              <a:rPr lang="en-US" altLang="pt-BR" sz="2200" i="1" dirty="0">
                <a:latin typeface="Calibri" panose="020F0502020204030204" pitchFamily="34" charset="0"/>
                <a:cs typeface="Calibri" panose="020F0502020204030204" pitchFamily="34" charset="0"/>
                <a:sym typeface="+mn-ea"/>
              </a:rPr>
              <a:t>pida identifica</a:t>
            </a:r>
            <a:r>
              <a:rPr lang="en-US" altLang="en-US" sz="2200" i="1" dirty="0">
                <a:latin typeface="Calibri" panose="020F0502020204030204" pitchFamily="34" charset="0"/>
                <a:cs typeface="Calibri" panose="020F0502020204030204" pitchFamily="34" charset="0"/>
                <a:sym typeface="+mn-ea"/>
              </a:rPr>
              <a:t>ç</a:t>
            </a:r>
            <a:r>
              <a:rPr lang="en-US" altLang="en-US" sz="2200" i="1" dirty="0">
                <a:latin typeface="Calibri" panose="020F0502020204030204" pitchFamily="34" charset="0"/>
                <a:cs typeface="Calibri" panose="020F0502020204030204" pitchFamily="34" charset="0"/>
                <a:sym typeface="+mn-ea"/>
              </a:rPr>
              <a:t>ã</a:t>
            </a:r>
            <a:r>
              <a:rPr lang="en-US" altLang="pt-BR" sz="2200" i="1" dirty="0">
                <a:latin typeface="Calibri" panose="020F0502020204030204" pitchFamily="34" charset="0"/>
                <a:cs typeface="Calibri" panose="020F0502020204030204" pitchFamily="34" charset="0"/>
                <a:sym typeface="+mn-ea"/>
              </a:rPr>
              <a:t>o de situa</a:t>
            </a:r>
            <a:r>
              <a:rPr lang="en-US" altLang="en-US" sz="2200" i="1" dirty="0">
                <a:latin typeface="Calibri" panose="020F0502020204030204" pitchFamily="34" charset="0"/>
                <a:cs typeface="Calibri" panose="020F0502020204030204" pitchFamily="34" charset="0"/>
                <a:sym typeface="+mn-ea"/>
              </a:rPr>
              <a:t>çõ</a:t>
            </a:r>
            <a:r>
              <a:rPr lang="en-US" altLang="pt-BR" sz="2200" i="1" dirty="0">
                <a:latin typeface="Calibri" panose="020F0502020204030204" pitchFamily="34" charset="0"/>
                <a:cs typeface="Calibri" panose="020F0502020204030204" pitchFamily="34" charset="0"/>
                <a:sym typeface="+mn-ea"/>
              </a:rPr>
              <a:t>es de risco e na atua</a:t>
            </a:r>
            <a:r>
              <a:rPr lang="en-US" altLang="en-US" sz="2200" i="1" dirty="0">
                <a:latin typeface="Calibri" panose="020F0502020204030204" pitchFamily="34" charset="0"/>
                <a:cs typeface="Calibri" panose="020F0502020204030204" pitchFamily="34" charset="0"/>
                <a:sym typeface="+mn-ea"/>
              </a:rPr>
              <a:t>ç</a:t>
            </a:r>
            <a:r>
              <a:rPr lang="en-US" altLang="en-US" sz="2200" i="1" dirty="0">
                <a:latin typeface="Calibri" panose="020F0502020204030204" pitchFamily="34" charset="0"/>
                <a:cs typeface="Calibri" panose="020F0502020204030204" pitchFamily="34" charset="0"/>
                <a:sym typeface="+mn-ea"/>
              </a:rPr>
              <a:t>ã</a:t>
            </a:r>
            <a:r>
              <a:rPr lang="en-US" altLang="pt-BR" sz="2200" i="1" dirty="0">
                <a:latin typeface="Calibri" panose="020F0502020204030204" pitchFamily="34" charset="0"/>
                <a:cs typeface="Calibri" panose="020F0502020204030204" pitchFamily="34" charset="0"/>
                <a:sym typeface="+mn-ea"/>
              </a:rPr>
              <a:t>o imediata das equipes de seguran</a:t>
            </a:r>
            <a:r>
              <a:rPr lang="en-US" altLang="en-US" sz="2200" i="1" dirty="0">
                <a:latin typeface="Calibri" panose="020F0502020204030204" pitchFamily="34" charset="0"/>
                <a:cs typeface="Calibri" panose="020F0502020204030204" pitchFamily="34" charset="0"/>
                <a:sym typeface="+mn-ea"/>
              </a:rPr>
              <a:t>ç</a:t>
            </a:r>
            <a:r>
              <a:rPr lang="en-US" altLang="pt-BR" sz="2200" i="1" dirty="0">
                <a:latin typeface="Calibri" panose="020F0502020204030204" pitchFamily="34" charset="0"/>
                <a:cs typeface="Calibri" panose="020F0502020204030204" pitchFamily="34" charset="0"/>
                <a:sym typeface="+mn-ea"/>
              </a:rPr>
              <a:t>a e apoio, proporcionando maior tranquilidade aos fi</a:t>
            </a:r>
            <a:r>
              <a:rPr lang="en-US" altLang="en-US" sz="2200" i="1" dirty="0">
                <a:latin typeface="Calibri" panose="020F0502020204030204" pitchFamily="34" charset="0"/>
                <a:cs typeface="Calibri" panose="020F0502020204030204" pitchFamily="34" charset="0"/>
                <a:sym typeface="+mn-ea"/>
              </a:rPr>
              <a:t>é</a:t>
            </a:r>
            <a:r>
              <a:rPr lang="en-US" altLang="pt-BR" sz="2200" i="1" dirty="0">
                <a:latin typeface="Calibri" panose="020F0502020204030204" pitchFamily="34" charset="0"/>
                <a:cs typeface="Calibri" panose="020F0502020204030204" pitchFamily="34" charset="0"/>
                <a:sym typeface="+mn-ea"/>
              </a:rPr>
              <a:t>is e contribuindo para a organiza</a:t>
            </a:r>
            <a:r>
              <a:rPr lang="en-US" altLang="en-US" sz="2200" i="1" dirty="0">
                <a:latin typeface="Calibri" panose="020F0502020204030204" pitchFamily="34" charset="0"/>
                <a:cs typeface="Calibri" panose="020F0502020204030204" pitchFamily="34" charset="0"/>
                <a:sym typeface="+mn-ea"/>
              </a:rPr>
              <a:t>ç</a:t>
            </a:r>
            <a:r>
              <a:rPr lang="en-US" altLang="en-US" sz="2200" i="1" dirty="0">
                <a:latin typeface="Calibri" panose="020F0502020204030204" pitchFamily="34" charset="0"/>
                <a:cs typeface="Calibri" panose="020F0502020204030204" pitchFamily="34" charset="0"/>
                <a:sym typeface="+mn-ea"/>
              </a:rPr>
              <a:t>ã</a:t>
            </a:r>
            <a:r>
              <a:rPr lang="en-US" altLang="pt-BR" sz="2200" i="1" dirty="0">
                <a:latin typeface="Calibri" panose="020F0502020204030204" pitchFamily="34" charset="0"/>
                <a:cs typeface="Calibri" panose="020F0502020204030204" pitchFamily="34" charset="0"/>
                <a:sym typeface="+mn-ea"/>
              </a:rPr>
              <a:t>o e o sucesso do evento.</a:t>
            </a:r>
            <a:endParaRPr lang="pt-BR" sz="2200" i="1"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pt-BR" sz="2200" b="1">
              <a:solidFill>
                <a:srgbClr val="F15A22"/>
              </a:solidFill>
              <a:latin typeface="Calibri" panose="020F0502020204030204" pitchFamily="34" charset="0"/>
              <a:ea typeface="Arial" panose="020B0604020202020204"/>
              <a:cs typeface="Calibri" panose="020F0502020204030204" pitchFamily="34" charset="0"/>
              <a:sym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93" name="Google Shape;93;p14"/>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94" name="Google Shape;94;p14"/>
          <p:cNvSpPr txBox="1"/>
          <p:nvPr/>
        </p:nvSpPr>
        <p:spPr>
          <a:xfrm>
            <a:off x="734060" y="1125220"/>
            <a:ext cx="10953115" cy="3839210"/>
          </a:xfrm>
          <a:prstGeom prst="rect">
            <a:avLst/>
          </a:prstGeom>
          <a:noFill/>
          <a:ln>
            <a:noFill/>
          </a:ln>
        </p:spPr>
        <p:txBody>
          <a:bodyPr spcFirstLastPara="1" wrap="square" lIns="91425" tIns="45700" rIns="91425" bIns="45700" anchor="t" anchorCtr="0">
            <a:noAutofit/>
          </a:bodyPr>
          <a:lstStyle/>
          <a:p>
            <a:pPr marL="0" marR="0" lvl="0" indent="0" algn="ctr" rtl="0">
              <a:lnSpc>
                <a:spcPct val="200000"/>
              </a:lnSpc>
              <a:spcBef>
                <a:spcPts val="0"/>
              </a:spcBef>
              <a:spcAft>
                <a:spcPts val="0"/>
              </a:spcAft>
              <a:buNone/>
            </a:pPr>
            <a:r>
              <a:rPr lang="pt-BR" sz="2200" b="1" dirty="0">
                <a:solidFill>
                  <a:schemeClr val="dk1"/>
                </a:solidFill>
                <a:latin typeface="Calibri" panose="020F0502020204030204" pitchFamily="34" charset="0"/>
                <a:cs typeface="Calibri" panose="020F0502020204030204" pitchFamily="34" charset="0"/>
                <a:sym typeface="Arial" panose="020B0604020202020204"/>
              </a:rPr>
              <a:t>EVENTO </a:t>
            </a:r>
            <a:endParaRPr sz="2200" dirty="0">
              <a:latin typeface="Calibri" panose="020F0502020204030204" pitchFamily="34" charset="0"/>
              <a:cs typeface="Calibri" panose="020F0502020204030204" pitchFamily="34" charset="0"/>
            </a:endParaRPr>
          </a:p>
          <a:p>
            <a:pPr marL="0" marR="0" lvl="0" indent="0" algn="just" rtl="0">
              <a:lnSpc>
                <a:spcPct val="200000"/>
              </a:lnSpc>
              <a:spcBef>
                <a:spcPts val="0"/>
              </a:spcBef>
              <a:spcAft>
                <a:spcPts val="0"/>
              </a:spcAft>
              <a:buNone/>
            </a:pPr>
            <a:r>
              <a:rPr lang="en-US" altLang="pt-BR" sz="2200" b="1"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Data:</a:t>
            </a:r>
            <a:r>
              <a:rPr lang="en-US" altLang="pt-BR"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15 de agosto de 2025, festa de Nossa Senhora da Assun</a:t>
            </a:r>
            <a:r>
              <a:rPr lang="en-US" altLang="en-US"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ç</a:t>
            </a:r>
            <a:r>
              <a:rPr lang="en-US" altLang="en-US"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ã</a:t>
            </a:r>
            <a:r>
              <a:rPr lang="en-US" altLang="pt-BR"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o, padroeira de Fortaleza</a:t>
            </a:r>
            <a:r>
              <a:rPr lang="pt-BR" altLang="en-US"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a:t>
            </a:r>
            <a:endParaRPr lang="pt-BR" altLang="en-US"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just" rtl="0">
              <a:lnSpc>
                <a:spcPct val="200000"/>
              </a:lnSpc>
              <a:spcBef>
                <a:spcPts val="0"/>
              </a:spcBef>
              <a:spcAft>
                <a:spcPts val="0"/>
              </a:spcAft>
              <a:buNone/>
            </a:pPr>
            <a:endParaRPr lang="pt-BR" altLang="en-US"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just" rtl="0" eaLnBrk="1" fontAlgn="auto" latinLnBrk="0" hangingPunct="1">
              <a:lnSpc>
                <a:spcPct val="100000"/>
              </a:lnSpc>
              <a:spcBef>
                <a:spcPts val="0"/>
              </a:spcBef>
              <a:spcAft>
                <a:spcPts val="0"/>
              </a:spcAft>
              <a:buNone/>
            </a:pPr>
            <a:r>
              <a:rPr lang="en-US" altLang="pt-BR" sz="2200" b="1"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Hor</a:t>
            </a:r>
            <a:r>
              <a:rPr lang="en-US" altLang="en-US" sz="2200" b="1"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á</a:t>
            </a:r>
            <a:r>
              <a:rPr lang="en-US" altLang="pt-BR" sz="2200" b="1"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rio de sa</a:t>
            </a:r>
            <a:r>
              <a:rPr lang="en-US" altLang="en-US" sz="2200" b="1"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í</a:t>
            </a:r>
            <a:r>
              <a:rPr lang="en-US" altLang="pt-BR" sz="2200" b="1"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da:</a:t>
            </a:r>
            <a:r>
              <a:rPr lang="en-US" altLang="pt-BR"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às 14h, a partir do Santu</a:t>
            </a:r>
            <a:r>
              <a:rPr lang="en-US" altLang="en-US"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á</a:t>
            </a:r>
            <a:r>
              <a:rPr lang="en-US" altLang="pt-BR"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rio de Nossa Senhora da Assun</a:t>
            </a:r>
            <a:r>
              <a:rPr lang="en-US" altLang="en-US"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ç</a:t>
            </a:r>
            <a:r>
              <a:rPr lang="en-US" altLang="en-US"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ã</a:t>
            </a:r>
            <a:r>
              <a:rPr lang="en-US" altLang="pt-BR"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o, no bairro Vila Velha</a:t>
            </a:r>
            <a:r>
              <a:rPr lang="pt-BR" altLang="en-US"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a:t>
            </a:r>
            <a:endParaRPr lang="en-US" altLang="pt-BR"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just" rtl="0" eaLnBrk="1" fontAlgn="auto" latinLnBrk="0" hangingPunct="1">
              <a:lnSpc>
                <a:spcPct val="100000"/>
              </a:lnSpc>
              <a:spcBef>
                <a:spcPts val="0"/>
              </a:spcBef>
              <a:spcAft>
                <a:spcPts val="0"/>
              </a:spcAft>
              <a:buNone/>
            </a:pPr>
            <a:endParaRPr lang="en-US" altLang="pt-BR" sz="2200" b="0" i="1" u="none" strike="noStrike" cap="none" dirty="0" smtClean="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just" rtl="0" eaLnBrk="1" fontAlgn="auto" latinLnBrk="0" hangingPunct="1">
              <a:lnSpc>
                <a:spcPct val="100000"/>
              </a:lnSpc>
              <a:spcBef>
                <a:spcPts val="0"/>
              </a:spcBef>
              <a:spcAft>
                <a:spcPts val="0"/>
              </a:spcAft>
              <a:buNone/>
            </a:pPr>
            <a:endParaRPr lang="pt-BR" sz="2200" b="0" i="1" u="none" strike="noStrike" cap="none" dirty="0" smtClean="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just" rtl="0">
              <a:spcBef>
                <a:spcPts val="0"/>
              </a:spcBef>
              <a:spcAft>
                <a:spcPts val="0"/>
              </a:spcAft>
              <a:buNone/>
            </a:pPr>
            <a:r>
              <a:rPr lang="en-US" altLang="pt-BR" sz="2200" b="1"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Percurso</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de aproximadamente 9.620 metros, partindo do Santu</a:t>
            </a:r>
            <a:r>
              <a:rPr lang="en-US"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á</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rio Nossa Senhora da Assun</a:t>
            </a:r>
            <a:r>
              <a:rPr lang="en-US"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ç</a:t>
            </a:r>
            <a:r>
              <a:rPr lang="en-US"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ã</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o</a:t>
            </a:r>
            <a:r>
              <a:rPr lang="pt-BR"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(Vila Velha)</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at</a:t>
            </a:r>
            <a:r>
              <a:rPr lang="en-US"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é</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a Igreja de Santa Edwiges, na Avenida Leste</a:t>
            </a:r>
            <a:r>
              <a:rPr lang="pt-BR"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 </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Oeste</a:t>
            </a:r>
            <a:r>
              <a:rPr lang="pt-BR"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(Moura Brasil)</a:t>
            </a:r>
            <a:r>
              <a:rPr lang="en-US" altLang="pt-BR"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a:t>
            </a:r>
            <a:r>
              <a:rPr lang="pt-BR" altLang="en-US" sz="2200"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a:t>
            </a:r>
            <a:endParaRPr sz="2200" b="0" i="1" u="none" strike="noStrike" cap="none"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just" rtl="0">
              <a:spcBef>
                <a:spcPts val="0"/>
              </a:spcBef>
              <a:spcAft>
                <a:spcPts val="0"/>
              </a:spcAft>
              <a:buNone/>
            </a:pPr>
            <a:r>
              <a:rPr lang="pt-BR" sz="2200" b="1" i="1" dirty="0">
                <a:solidFill>
                  <a:schemeClr val="dk1"/>
                </a:solidFill>
                <a:latin typeface="Calibri" panose="020F0502020204030204" pitchFamily="34" charset="0"/>
                <a:ea typeface="Calibri" panose="020F0502020204030204"/>
                <a:cs typeface="Calibri" panose="020F0502020204030204" pitchFamily="34" charset="0"/>
                <a:sym typeface="Calibri" panose="020F0502020204030204"/>
              </a:rPr>
              <a:t> </a:t>
            </a:r>
            <a:endParaRPr sz="22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pt-BR" sz="2200" b="1">
              <a:solidFill>
                <a:srgbClr val="F15A22"/>
              </a:solidFill>
              <a:latin typeface="Calibri" panose="020F0502020204030204" pitchFamily="34" charset="0"/>
              <a:ea typeface="Arial" panose="020B0604020202020204"/>
              <a:cs typeface="Calibri" panose="020F0502020204030204" pitchFamily="34" charset="0"/>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02" name="Google Shape;102;p15"/>
          <p:cNvPicPr preferRelativeResize="0"/>
          <p:nvPr>
            <p:ph type="body" idx="1"/>
          </p:nvPr>
        </p:nvPicPr>
        <p:blipFill rotWithShape="1">
          <a:blip r:embed="rId1"/>
          <a:srcRect l="147" r="-1"/>
          <a:stretch>
            <a:fillRect/>
          </a:stretch>
        </p:blipFill>
        <p:spPr>
          <a:xfrm>
            <a:off x="0" y="-27941"/>
            <a:ext cx="12191999" cy="6868099"/>
          </a:xfrm>
          <a:prstGeom prst="rect">
            <a:avLst/>
          </a:prstGeom>
          <a:noFill/>
          <a:ln>
            <a:noFill/>
          </a:ln>
        </p:spPr>
      </p:pic>
      <p:sp>
        <p:nvSpPr>
          <p:cNvPr id="5" name="Caixa de Texto 4"/>
          <p:cNvSpPr txBox="1"/>
          <p:nvPr/>
        </p:nvSpPr>
        <p:spPr>
          <a:xfrm>
            <a:off x="2495550" y="1988820"/>
            <a:ext cx="3840480" cy="3107690"/>
          </a:xfrm>
          <a:prstGeom prst="rect">
            <a:avLst/>
          </a:prstGeom>
          <a:noFill/>
        </p:spPr>
        <p:txBody>
          <a:bodyPr wrap="square" rtlCol="0">
            <a:spAutoFit/>
          </a:bodyPr>
          <a:p>
            <a:pPr algn="ctr"/>
            <a:r>
              <a:rPr lang="pt-BR" altLang="en-US" sz="2800">
                <a:latin typeface="Franklin Gothic Demi" panose="020B0703020102020204" charset="0"/>
                <a:cs typeface="Franklin Gothic Demi" panose="020B0703020102020204" charset="0"/>
              </a:rPr>
              <a:t>45 c</a:t>
            </a:r>
            <a:r>
              <a:rPr lang="en-US" altLang="en-US" sz="2800">
                <a:latin typeface="Franklin Gothic Demi" panose="020B0703020102020204" charset="0"/>
                <a:cs typeface="Franklin Gothic Demi" panose="020B0703020102020204" charset="0"/>
              </a:rPr>
              <a:t>â</a:t>
            </a:r>
            <a:r>
              <a:rPr lang="en-US" altLang="pt-BR" sz="2800">
                <a:latin typeface="Franklin Gothic Demi" panose="020B0703020102020204" charset="0"/>
                <a:cs typeface="Franklin Gothic Demi" panose="020B0703020102020204" charset="0"/>
              </a:rPr>
              <a:t>meras em todo o percurso: </a:t>
            </a:r>
            <a:endParaRPr lang="en-US" altLang="pt-BR" sz="2800">
              <a:latin typeface="Franklin Gothic Demi" panose="020B0703020102020204" charset="0"/>
              <a:cs typeface="Franklin Gothic Demi" panose="020B0703020102020204" charset="0"/>
            </a:endParaRPr>
          </a:p>
          <a:p>
            <a:pPr algn="ctr"/>
            <a:r>
              <a:rPr lang="en-US" altLang="pt-BR" sz="2800">
                <a:latin typeface="Franklin Gothic Demi" panose="020B0703020102020204" charset="0"/>
                <a:cs typeface="Franklin Gothic Demi" panose="020B0703020102020204" charset="0"/>
              </a:rPr>
              <a:t>seguran</a:t>
            </a:r>
            <a:r>
              <a:rPr lang="en-US" altLang="en-US" sz="2800">
                <a:latin typeface="Franklin Gothic Demi" panose="020B0703020102020204" charset="0"/>
                <a:cs typeface="Franklin Gothic Demi" panose="020B0703020102020204" charset="0"/>
              </a:rPr>
              <a:t>ç</a:t>
            </a:r>
            <a:r>
              <a:rPr lang="en-US" altLang="pt-BR" sz="2800">
                <a:latin typeface="Franklin Gothic Demi" panose="020B0703020102020204" charset="0"/>
                <a:cs typeface="Franklin Gothic Demi" panose="020B0703020102020204" charset="0"/>
              </a:rPr>
              <a:t>a em tempo real para proteger e tranquilizar cada passo da Caminhada com Maria.</a:t>
            </a:r>
            <a:r>
              <a:rPr lang="pt-BR" altLang="en-US" sz="2800">
                <a:latin typeface="Franklin Gothic Demi" panose="020B0703020102020204" charset="0"/>
                <a:cs typeface="Franklin Gothic Demi" panose="020B0703020102020204" charset="0"/>
              </a:rPr>
              <a:t> </a:t>
            </a:r>
            <a:endParaRPr lang="pt-BR" altLang="en-US" sz="2800">
              <a:latin typeface="Franklin Gothic Demi" panose="020B0703020102020204" charset="0"/>
              <a:cs typeface="Franklin Gothic Demi" panose="020B0703020102020204" charset="0"/>
            </a:endParaRPr>
          </a:p>
        </p:txBody>
      </p:sp>
      <p:pic>
        <p:nvPicPr>
          <p:cNvPr id="2" name="Imagem 1"/>
          <p:cNvPicPr>
            <a:picLocks noChangeAspect="1"/>
          </p:cNvPicPr>
          <p:nvPr/>
        </p:nvPicPr>
        <p:blipFill>
          <a:blip r:embed="rId2"/>
          <a:stretch>
            <a:fillRect/>
          </a:stretch>
        </p:blipFill>
        <p:spPr>
          <a:xfrm>
            <a:off x="5951855" y="5013325"/>
            <a:ext cx="1543685" cy="1545590"/>
          </a:xfrm>
          <a:prstGeom prst="rect">
            <a:avLst/>
          </a:prstGeom>
        </p:spPr>
      </p:pic>
      <p:sp>
        <p:nvSpPr>
          <p:cNvPr id="3" name="Caixa de Texto 2"/>
          <p:cNvSpPr txBox="1"/>
          <p:nvPr/>
        </p:nvSpPr>
        <p:spPr>
          <a:xfrm>
            <a:off x="7215505" y="1628775"/>
            <a:ext cx="4843780" cy="4312285"/>
          </a:xfrm>
          <a:prstGeom prst="rect">
            <a:avLst/>
          </a:prstGeom>
          <a:noFill/>
        </p:spPr>
        <p:txBody>
          <a:bodyPr wrap="square" rtlCol="0">
            <a:noAutofit/>
          </a:bodyPr>
          <a:p>
            <a:pPr marL="0" marR="0" lvl="0" indent="0" algn="ctr" rtl="0" eaLnBrk="1" fontAlgn="auto" latinLnBrk="0" hangingPunct="1">
              <a:lnSpc>
                <a:spcPct val="150000"/>
              </a:lnSpc>
              <a:spcBef>
                <a:spcPts val="0"/>
              </a:spcBef>
              <a:spcAft>
                <a:spcPts val="0"/>
              </a:spcAft>
              <a:buNone/>
            </a:pPr>
            <a:r>
              <a:rPr lang="pt-BR" altLang="en-US"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PERCURSO</a:t>
            </a:r>
            <a:endPar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1. Av. Dom Alo</a:t>
            </a:r>
            <a:r>
              <a:rPr lang="en-US" altLang="en-US"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í</a:t>
            </a: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sio Lorscheider – 400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2. Av. Benu Marcondes – 255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3. Av. Mozart Pinheiro de Lucena – 105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4. Rua Des. Hermes Para</a:t>
            </a:r>
            <a:r>
              <a:rPr lang="en-US" altLang="en-US"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í</a:t>
            </a: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ba – 610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5. Av. Cel. Carvalho – 1.270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6. Av. Rad. Jos</a:t>
            </a:r>
            <a:r>
              <a:rPr lang="en-US" altLang="en-US"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é</a:t>
            </a: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 Lima Verde – 400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7. Rua Estev</a:t>
            </a:r>
            <a:r>
              <a:rPr lang="en-US" altLang="en-US"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ã</a:t>
            </a: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o de Campos – 320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8. Rua Peri – 125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9. Av. Pres. Castelo Branco – 6.135 Metros</a:t>
            </a:r>
            <a:endPar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p:txBody>
      </p:sp>
      <p:pic>
        <p:nvPicPr>
          <p:cNvPr id="4" name="Imagem 3"/>
          <p:cNvPicPr>
            <a:picLocks noChangeAspect="1"/>
          </p:cNvPicPr>
          <p:nvPr/>
        </p:nvPicPr>
        <p:blipFill>
          <a:blip r:embed="rId3"/>
          <a:stretch>
            <a:fillRect/>
          </a:stretch>
        </p:blipFill>
        <p:spPr>
          <a:xfrm>
            <a:off x="1487805" y="981075"/>
            <a:ext cx="1943100" cy="16668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02" name="Google Shape;102;p15"/>
          <p:cNvPicPr preferRelativeResize="0"/>
          <p:nvPr>
            <p:ph type="body" idx="1"/>
          </p:nvPr>
        </p:nvPicPr>
        <p:blipFill rotWithShape="1">
          <a:blip r:embed="rId1"/>
          <a:srcRect l="147" r="-1"/>
          <a:stretch>
            <a:fillRect/>
          </a:stretch>
        </p:blipFill>
        <p:spPr>
          <a:xfrm>
            <a:off x="0" y="-27941"/>
            <a:ext cx="12191999" cy="6868099"/>
          </a:xfrm>
          <a:prstGeom prst="rect">
            <a:avLst/>
          </a:prstGeom>
          <a:noFill/>
          <a:ln>
            <a:noFill/>
          </a:ln>
        </p:spPr>
      </p:pic>
      <p:sp>
        <p:nvSpPr>
          <p:cNvPr id="5" name="Caixa de Texto 4"/>
          <p:cNvSpPr txBox="1"/>
          <p:nvPr/>
        </p:nvSpPr>
        <p:spPr>
          <a:xfrm>
            <a:off x="2495550" y="1988820"/>
            <a:ext cx="3840480" cy="2676525"/>
          </a:xfrm>
          <a:prstGeom prst="rect">
            <a:avLst/>
          </a:prstGeom>
          <a:noFill/>
        </p:spPr>
        <p:txBody>
          <a:bodyPr wrap="square" rtlCol="0">
            <a:spAutoFit/>
          </a:bodyPr>
          <a:p>
            <a:pPr algn="ctr"/>
            <a:r>
              <a:rPr lang="pt-BR" sz="2800">
                <a:latin typeface="Franklin Gothic Demi" panose="020B0703020102020204" charset="0"/>
                <a:cs typeface="Franklin Gothic Demi" panose="020B0703020102020204" charset="0"/>
              </a:rPr>
              <a:t>Além das câmeras de videomonitoramento, os agentes contarão com reforço 3 operadores de drone só para este evento</a:t>
            </a:r>
            <a:endParaRPr lang="pt-BR" sz="2800">
              <a:latin typeface="Franklin Gothic Demi" panose="020B0703020102020204" charset="0"/>
              <a:cs typeface="Franklin Gothic Demi" panose="020B0703020102020204" charset="0"/>
            </a:endParaRPr>
          </a:p>
        </p:txBody>
      </p:sp>
      <p:pic>
        <p:nvPicPr>
          <p:cNvPr id="2" name="Imagem 1"/>
          <p:cNvPicPr>
            <a:picLocks noChangeAspect="1"/>
          </p:cNvPicPr>
          <p:nvPr/>
        </p:nvPicPr>
        <p:blipFill>
          <a:blip r:embed="rId2"/>
          <a:stretch>
            <a:fillRect/>
          </a:stretch>
        </p:blipFill>
        <p:spPr>
          <a:xfrm>
            <a:off x="5951855" y="5013325"/>
            <a:ext cx="1543685" cy="1545590"/>
          </a:xfrm>
          <a:prstGeom prst="rect">
            <a:avLst/>
          </a:prstGeom>
        </p:spPr>
      </p:pic>
      <p:sp>
        <p:nvSpPr>
          <p:cNvPr id="3" name="Caixa de Texto 2"/>
          <p:cNvSpPr txBox="1"/>
          <p:nvPr/>
        </p:nvSpPr>
        <p:spPr>
          <a:xfrm>
            <a:off x="7215505" y="1628775"/>
            <a:ext cx="4843780" cy="4312285"/>
          </a:xfrm>
          <a:prstGeom prst="rect">
            <a:avLst/>
          </a:prstGeom>
          <a:noFill/>
        </p:spPr>
        <p:txBody>
          <a:bodyPr wrap="square" rtlCol="0">
            <a:noAutofit/>
          </a:bodyPr>
          <a:p>
            <a:pPr marL="0" marR="0" lvl="0" indent="0" algn="ctr" rtl="0" eaLnBrk="1" fontAlgn="auto" latinLnBrk="0" hangingPunct="1">
              <a:lnSpc>
                <a:spcPct val="150000"/>
              </a:lnSpc>
              <a:spcBef>
                <a:spcPts val="0"/>
              </a:spcBef>
              <a:spcAft>
                <a:spcPts val="0"/>
              </a:spcAft>
              <a:buNone/>
            </a:pPr>
            <a:r>
              <a:rPr lang="pt-BR" altLang="en-US"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PERCURSO</a:t>
            </a:r>
            <a:endPar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1. Av. Dom Alo</a:t>
            </a:r>
            <a:r>
              <a:rPr lang="en-US" altLang="en-US"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í</a:t>
            </a: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sio Lorscheider – 400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2. Av. Benu Marcondes – 255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3. Av. Mozart Pinheiro de Lucena – 105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4. Rua Des. Hermes Para</a:t>
            </a:r>
            <a:r>
              <a:rPr lang="en-US" altLang="en-US"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í</a:t>
            </a: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ba – 610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5. Av. Cel. Carvalho – 1.270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6. Av. Rad. Jos</a:t>
            </a:r>
            <a:r>
              <a:rPr lang="en-US" altLang="en-US"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é</a:t>
            </a: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 Lima Verde – 400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7. Rua Estev</a:t>
            </a:r>
            <a:r>
              <a:rPr lang="en-US" altLang="en-US"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ã</a:t>
            </a: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o de Campos – 320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8. Rua Peri – 125 Metros</a:t>
            </a:r>
            <a:endParaRPr lang="en-US" altLang="pt-BR" sz="1800" b="1" i="1" u="none" strike="noStrike" cap="none"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a:p>
            <a:pPr marL="0" marR="0" lvl="0" indent="0" algn="ctr" rtl="0" eaLnBrk="1" fontAlgn="auto" latinLnBrk="0" hangingPunct="1">
              <a:lnSpc>
                <a:spcPct val="150000"/>
              </a:lnSpc>
              <a:spcBef>
                <a:spcPts val="0"/>
              </a:spcBef>
              <a:spcAft>
                <a:spcPts val="0"/>
              </a:spcAft>
              <a:buNone/>
            </a:pPr>
            <a:r>
              <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rPr>
              <a:t>9. Av. Pres. Castelo Branco – 6.135 Metros</a:t>
            </a:r>
            <a:endParaRPr lang="en-US" altLang="pt-BR" sz="1800" b="1" i="1" dirty="0">
              <a:solidFill>
                <a:schemeClr val="bg1"/>
              </a:solidFill>
              <a:latin typeface="Calibri" panose="020F0502020204030204" pitchFamily="34" charset="0"/>
              <a:ea typeface="Calibri" panose="020F0502020204030204"/>
              <a:cs typeface="Calibri" panose="020F0502020204030204" pitchFamily="34" charset="0"/>
              <a:sym typeface="Calibri" panose="020F0502020204030204"/>
            </a:endParaRPr>
          </a:p>
        </p:txBody>
      </p:sp>
      <p:pic>
        <p:nvPicPr>
          <p:cNvPr id="4" name="Imagem 3"/>
          <p:cNvPicPr>
            <a:picLocks noChangeAspect="1"/>
          </p:cNvPicPr>
          <p:nvPr/>
        </p:nvPicPr>
        <p:blipFill>
          <a:blip r:embed="rId3"/>
          <a:stretch>
            <a:fillRect/>
          </a:stretch>
        </p:blipFill>
        <p:spPr>
          <a:xfrm>
            <a:off x="5304155" y="260985"/>
            <a:ext cx="2971800" cy="19621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11" name="Google Shape;111;p16"/>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pic>
        <p:nvPicPr>
          <p:cNvPr id="2" name="Imagem 1" descr="WhatsApp Image 2025-08-04 at 13.39.07"/>
          <p:cNvPicPr>
            <a:picLocks noChangeAspect="1"/>
          </p:cNvPicPr>
          <p:nvPr/>
        </p:nvPicPr>
        <p:blipFill>
          <a:blip r:embed="rId2"/>
          <a:srcRect l="1195"/>
          <a:stretch>
            <a:fillRect/>
          </a:stretch>
        </p:blipFill>
        <p:spPr>
          <a:xfrm>
            <a:off x="661035" y="1485265"/>
            <a:ext cx="10870565" cy="4365625"/>
          </a:xfrm>
          <a:prstGeom prst="rect">
            <a:avLst/>
          </a:prstGeom>
          <a:ln>
            <a:solidFill>
              <a:schemeClr val="accent1">
                <a:lumMod val="75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11" name="Google Shape;111;p16"/>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2" name="Caixa de Texto 1"/>
          <p:cNvSpPr txBox="1"/>
          <p:nvPr/>
        </p:nvSpPr>
        <p:spPr>
          <a:xfrm>
            <a:off x="1527175" y="1557020"/>
            <a:ext cx="8817610" cy="1814830"/>
          </a:xfrm>
          <a:prstGeom prst="rect">
            <a:avLst/>
          </a:prstGeom>
          <a:noFill/>
        </p:spPr>
        <p:txBody>
          <a:bodyPr wrap="square" rtlCol="0">
            <a:spAutoFit/>
          </a:bodyPr>
          <a:p>
            <a:r>
              <a:rPr lang="en-US" altLang="pt-BR" sz="1600"/>
              <a:t>PONTO INICIAL : SANTU</a:t>
            </a:r>
            <a:r>
              <a:rPr lang="en-US" altLang="en-US" sz="1600"/>
              <a:t>Á</a:t>
            </a:r>
            <a:r>
              <a:rPr lang="en-US" altLang="pt-BR" sz="1600"/>
              <a:t>RIO NOSSA SENHORA DA ASSUN</a:t>
            </a:r>
            <a:r>
              <a:rPr lang="en-US" altLang="en-US" sz="1600"/>
              <a:t>ÇÃ</a:t>
            </a:r>
            <a:r>
              <a:rPr lang="en-US" altLang="pt-BR" sz="1600"/>
              <a:t>O : AV. DOM ALU</a:t>
            </a:r>
            <a:r>
              <a:rPr lang="en-US" altLang="en-US" sz="1600"/>
              <a:t>Í</a:t>
            </a:r>
            <a:r>
              <a:rPr lang="en-US" altLang="pt-BR" sz="1600"/>
              <a:t>SIO LORSCHEIDER, 960 - VILA VELHA</a:t>
            </a:r>
            <a:endParaRPr lang="en-US" altLang="pt-BR" sz="1600"/>
          </a:p>
          <a:p>
            <a:endParaRPr lang="pt-BR" altLang="en-US" sz="1600"/>
          </a:p>
          <a:p>
            <a:r>
              <a:rPr lang="en-US" altLang="pt-BR" sz="1600" b="1"/>
              <a:t>- AV. MOZART PINHEIRO DE LUCENA</a:t>
            </a:r>
            <a:r>
              <a:rPr lang="pt-BR" altLang="en-US" sz="1600" b="1"/>
              <a:t> - 01</a:t>
            </a:r>
            <a:r>
              <a:rPr lang="en-US" altLang="pt-BR" sz="1600" b="1"/>
              <a:t>:</a:t>
            </a:r>
            <a:endParaRPr lang="en-US" altLang="pt-BR" sz="1600" b="1"/>
          </a:p>
          <a:p>
            <a:endParaRPr lang="en-US" altLang="pt-BR" sz="1600"/>
          </a:p>
          <a:p>
            <a:r>
              <a:rPr lang="en-US" altLang="en-US" sz="1600"/>
              <a:t>●</a:t>
            </a:r>
            <a:r>
              <a:rPr lang="en-US" altLang="pt-BR" sz="1600"/>
              <a:t> AIS 08: 357- AV. WASHINGTON LUIZ X AV. MOZART PINHEIRO DE LUCENA; ( C</a:t>
            </a:r>
            <a:r>
              <a:rPr lang="en-US" altLang="en-US" sz="1600"/>
              <a:t>Â</a:t>
            </a:r>
            <a:r>
              <a:rPr lang="en-US" altLang="pt-BR" sz="1600"/>
              <a:t>MERA URBANA DO TIPO PTZ, CONTRATO ESTADO)</a:t>
            </a:r>
            <a:endParaRPr lang="en-US" altLang="pt-BR" sz="1600"/>
          </a:p>
        </p:txBody>
      </p:sp>
      <p:sp>
        <p:nvSpPr>
          <p:cNvPr id="6" name="Caixa de Texto 5"/>
          <p:cNvSpPr txBox="1"/>
          <p:nvPr/>
        </p:nvSpPr>
        <p:spPr>
          <a:xfrm>
            <a:off x="1527175" y="3644900"/>
            <a:ext cx="8817610" cy="2220595"/>
          </a:xfrm>
          <a:prstGeom prst="rect">
            <a:avLst/>
          </a:prstGeom>
          <a:noFill/>
        </p:spPr>
        <p:txBody>
          <a:bodyPr wrap="square" rtlCol="0">
            <a:noAutofit/>
          </a:bodyPr>
          <a:p>
            <a:r>
              <a:rPr lang="en-US" altLang="pt-BR" sz="1600" b="1"/>
              <a:t>- AV DES. HERMES PARA</a:t>
            </a:r>
            <a:r>
              <a:rPr lang="en-US" altLang="en-US" sz="1600" b="1"/>
              <a:t>Í</a:t>
            </a:r>
            <a:r>
              <a:rPr lang="en-US" altLang="pt-BR" sz="1600" b="1"/>
              <a:t>BA</a:t>
            </a:r>
            <a:r>
              <a:rPr lang="pt-BR" altLang="en-US" sz="1600" b="1"/>
              <a:t> - 03</a:t>
            </a:r>
            <a:r>
              <a:rPr lang="en-US" altLang="pt-BR" sz="1600" b="1"/>
              <a:t>:</a:t>
            </a:r>
            <a:endParaRPr lang="en-US" altLang="pt-BR" sz="1600" b="1"/>
          </a:p>
          <a:p>
            <a:endParaRPr lang="en-US" altLang="pt-BR" sz="1600"/>
          </a:p>
          <a:p>
            <a:r>
              <a:rPr lang="en-US" altLang="en-US" sz="1600"/>
              <a:t>●</a:t>
            </a:r>
            <a:r>
              <a:rPr lang="en-US" altLang="pt-BR" sz="1600"/>
              <a:t> TORRES: BARRA DO CEAR</a:t>
            </a:r>
            <a:r>
              <a:rPr lang="en-US" altLang="en-US" sz="1600"/>
              <a:t>Á</a:t>
            </a:r>
            <a:r>
              <a:rPr lang="en-US" altLang="pt-BR" sz="1600"/>
              <a:t> - 08: RUA UM X RUA CEL CARVALHO;( C</a:t>
            </a:r>
            <a:r>
              <a:rPr lang="en-US" altLang="en-US" sz="1600"/>
              <a:t>Â</a:t>
            </a:r>
            <a:r>
              <a:rPr lang="en-US" altLang="pt-BR" sz="1600"/>
              <a:t>MERA URBANA DO TIPO PTZ, CONTRATO PREFEITURA );</a:t>
            </a:r>
            <a:endParaRPr lang="en-US" altLang="pt-BR" sz="1600"/>
          </a:p>
          <a:p>
            <a:endParaRPr lang="en-US" altLang="pt-BR" sz="1600"/>
          </a:p>
          <a:p>
            <a:r>
              <a:rPr lang="en-US" altLang="en-US" sz="1600"/>
              <a:t>●</a:t>
            </a:r>
            <a:r>
              <a:rPr lang="en-US" altLang="pt-BR" sz="1600"/>
              <a:t> TORRES: BARRA DO CEAR</a:t>
            </a:r>
            <a:r>
              <a:rPr lang="en-US" altLang="en-US" sz="1600"/>
              <a:t>Á</a:t>
            </a:r>
            <a:r>
              <a:rPr lang="en-US" altLang="pt-BR" sz="1600"/>
              <a:t>: C</a:t>
            </a:r>
            <a:r>
              <a:rPr lang="en-US" altLang="en-US" sz="1600"/>
              <a:t>Â</a:t>
            </a:r>
            <a:r>
              <a:rPr lang="en-US" altLang="pt-BR" sz="1600"/>
              <a:t>M LPR 08.1 - RUA UM X RUA CEL CARVALHO;( C</a:t>
            </a:r>
            <a:r>
              <a:rPr lang="en-US" altLang="en-US" sz="1600"/>
              <a:t>Â</a:t>
            </a:r>
            <a:r>
              <a:rPr lang="en-US" altLang="pt-BR" sz="1600"/>
              <a:t>MERA  DO TIPO FIXA/LPR, CONTRATO PREFEITURA );</a:t>
            </a:r>
            <a:endParaRPr lang="en-US" altLang="pt-BR" sz="1600"/>
          </a:p>
          <a:p>
            <a:endParaRPr lang="en-US" altLang="pt-BR" sz="1600"/>
          </a:p>
          <a:p>
            <a:r>
              <a:rPr lang="en-US" altLang="en-US" sz="1600"/>
              <a:t>●</a:t>
            </a:r>
            <a:r>
              <a:rPr lang="en-US" altLang="pt-BR" sz="1600"/>
              <a:t> TORRES: BARRA DO CEAR</a:t>
            </a:r>
            <a:r>
              <a:rPr lang="en-US" altLang="en-US" sz="1600"/>
              <a:t>Á</a:t>
            </a:r>
            <a:r>
              <a:rPr lang="en-US" altLang="pt-BR" sz="1600"/>
              <a:t>: C</a:t>
            </a:r>
            <a:r>
              <a:rPr lang="en-US" altLang="en-US" sz="1600"/>
              <a:t>Â</a:t>
            </a:r>
            <a:r>
              <a:rPr lang="en-US" altLang="pt-BR" sz="1600"/>
              <a:t>M LPR 08.2 - RUA UM X RUA CEL CARVALHO;( C</a:t>
            </a:r>
            <a:r>
              <a:rPr lang="en-US" altLang="en-US" sz="1600"/>
              <a:t>Â</a:t>
            </a:r>
            <a:r>
              <a:rPr lang="en-US" altLang="pt-BR" sz="1600"/>
              <a:t>MERA DO TIPO FIXA/LPR, CONTRATO PREFEITURA );</a:t>
            </a:r>
            <a:endParaRPr lang="en-US" altLang="pt-BR" sz="1600"/>
          </a:p>
        </p:txBody>
      </p:sp>
      <p:pic>
        <p:nvPicPr>
          <p:cNvPr id="10" name="Imagem 9"/>
          <p:cNvPicPr>
            <a:picLocks noChangeAspect="1"/>
          </p:cNvPicPr>
          <p:nvPr/>
        </p:nvPicPr>
        <p:blipFill>
          <a:blip r:embed="rId2"/>
          <a:stretch>
            <a:fillRect/>
          </a:stretch>
        </p:blipFill>
        <p:spPr>
          <a:xfrm>
            <a:off x="407670" y="548640"/>
            <a:ext cx="1943100" cy="16668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panose="020F0502020204030204"/>
              <a:buNone/>
            </a:pPr>
          </a:p>
        </p:txBody>
      </p:sp>
      <p:pic>
        <p:nvPicPr>
          <p:cNvPr id="111" name="Google Shape;111;p16"/>
          <p:cNvPicPr preferRelativeResize="0"/>
          <p:nvPr>
            <p:ph type="body" idx="1"/>
          </p:nvPr>
        </p:nvPicPr>
        <p:blipFill rotWithShape="1">
          <a:blip r:embed="rId1"/>
          <a:srcRect/>
          <a:stretch>
            <a:fillRect/>
          </a:stretch>
        </p:blipFill>
        <p:spPr>
          <a:xfrm>
            <a:off x="0" y="0"/>
            <a:ext cx="12192000" cy="6858000"/>
          </a:xfrm>
          <a:prstGeom prst="rect">
            <a:avLst/>
          </a:prstGeom>
          <a:noFill/>
          <a:ln>
            <a:noFill/>
          </a:ln>
        </p:spPr>
      </p:pic>
      <p:sp>
        <p:nvSpPr>
          <p:cNvPr id="6" name="Caixa de Texto 5"/>
          <p:cNvSpPr txBox="1"/>
          <p:nvPr/>
        </p:nvSpPr>
        <p:spPr>
          <a:xfrm>
            <a:off x="2063750" y="1557020"/>
            <a:ext cx="8817610" cy="4337685"/>
          </a:xfrm>
          <a:prstGeom prst="rect">
            <a:avLst/>
          </a:prstGeom>
          <a:noFill/>
        </p:spPr>
        <p:txBody>
          <a:bodyPr wrap="square" rtlCol="0">
            <a:noAutofit/>
          </a:bodyPr>
          <a:p>
            <a:r>
              <a:rPr lang="en-US" altLang="pt-BR" sz="1600" b="1"/>
              <a:t>- AV. RAD. JOS</a:t>
            </a:r>
            <a:r>
              <a:rPr lang="en-US" altLang="en-US" sz="1600" b="1"/>
              <a:t>É</a:t>
            </a:r>
            <a:r>
              <a:rPr lang="en-US" altLang="pt-BR" sz="1600" b="1"/>
              <a:t> LIMA VERDE</a:t>
            </a:r>
            <a:r>
              <a:rPr lang="pt-BR" altLang="en-US" sz="1600" b="1"/>
              <a:t> - 05</a:t>
            </a:r>
            <a:r>
              <a:rPr lang="en-US" altLang="pt-BR" sz="1600" b="1"/>
              <a:t>:</a:t>
            </a:r>
            <a:endParaRPr lang="en-US" altLang="pt-BR" sz="1600" b="1"/>
          </a:p>
          <a:p>
            <a:endParaRPr lang="en-US" altLang="pt-BR" sz="1600"/>
          </a:p>
          <a:p>
            <a:r>
              <a:rPr lang="en-US" altLang="en-US" sz="1600"/>
              <a:t>●</a:t>
            </a:r>
            <a:r>
              <a:rPr lang="en-US" altLang="pt-BR" sz="1600"/>
              <a:t> TORRES: BARRA DO CEAR</a:t>
            </a:r>
            <a:r>
              <a:rPr lang="en-US" altLang="en-US" sz="1600"/>
              <a:t>Á</a:t>
            </a:r>
            <a:r>
              <a:rPr lang="en-US" altLang="pt-BR" sz="1600"/>
              <a:t> - 02: AV. JOS</a:t>
            </a:r>
            <a:r>
              <a:rPr lang="en-US" altLang="en-US" sz="1600"/>
              <a:t>É</a:t>
            </a:r>
            <a:r>
              <a:rPr lang="en-US" altLang="pt-BR" sz="1600"/>
              <a:t> LIMA VERDE X R. EST</a:t>
            </a:r>
            <a:r>
              <a:rPr lang="en-US" altLang="en-US" sz="1600"/>
              <a:t>Ê</a:t>
            </a:r>
            <a:r>
              <a:rPr lang="en-US" altLang="pt-BR" sz="1600"/>
              <a:t>V</a:t>
            </a:r>
            <a:r>
              <a:rPr lang="en-US" altLang="en-US" sz="1600"/>
              <a:t>Ã</a:t>
            </a:r>
            <a:r>
              <a:rPr lang="en-US" altLang="pt-BR" sz="1600"/>
              <a:t>O DE CAMPOS (C</a:t>
            </a:r>
            <a:r>
              <a:rPr lang="en-US" altLang="en-US" sz="1600"/>
              <a:t>Â</a:t>
            </a:r>
            <a:r>
              <a:rPr lang="en-US" altLang="pt-BR" sz="1600"/>
              <a:t>MERA URBANA DO TIPO PTZ, CONTRATO PREFEITURA );</a:t>
            </a:r>
            <a:endParaRPr lang="en-US" altLang="pt-BR" sz="1600"/>
          </a:p>
          <a:p>
            <a:endParaRPr lang="en-US" altLang="pt-BR" sz="1600"/>
          </a:p>
          <a:p>
            <a:r>
              <a:rPr lang="en-US" altLang="en-US" sz="1600"/>
              <a:t>●</a:t>
            </a:r>
            <a:r>
              <a:rPr lang="en-US" altLang="pt-BR" sz="1600"/>
              <a:t> TORRES: BARRA DO CEAR</a:t>
            </a:r>
            <a:r>
              <a:rPr lang="en-US" altLang="en-US" sz="1600"/>
              <a:t>Á</a:t>
            </a:r>
            <a:r>
              <a:rPr lang="en-US" altLang="pt-BR" sz="1600"/>
              <a:t> - LPR 02.1: AV. JOS</a:t>
            </a:r>
            <a:r>
              <a:rPr lang="en-US" altLang="en-US" sz="1600"/>
              <a:t>É</a:t>
            </a:r>
            <a:r>
              <a:rPr lang="en-US" altLang="pt-BR" sz="1600"/>
              <a:t> LIMA VERDE X R. EST</a:t>
            </a:r>
            <a:r>
              <a:rPr lang="en-US" altLang="en-US" sz="1600"/>
              <a:t>Ê</a:t>
            </a:r>
            <a:r>
              <a:rPr lang="en-US" altLang="pt-BR" sz="1600"/>
              <a:t>V</a:t>
            </a:r>
            <a:r>
              <a:rPr lang="en-US" altLang="en-US" sz="1600"/>
              <a:t>Ã</a:t>
            </a:r>
            <a:r>
              <a:rPr lang="en-US" altLang="pt-BR" sz="1600"/>
              <a:t>O DE CAMPOS (C</a:t>
            </a:r>
            <a:r>
              <a:rPr lang="en-US" altLang="en-US" sz="1600"/>
              <a:t>Â</a:t>
            </a:r>
            <a:r>
              <a:rPr lang="en-US" altLang="pt-BR" sz="1600"/>
              <a:t>MERA DO TIPO FIXA/LPR, CONTRATO PREFEITURA );</a:t>
            </a:r>
            <a:endParaRPr lang="en-US" altLang="pt-BR" sz="1600"/>
          </a:p>
          <a:p>
            <a:endParaRPr lang="en-US" altLang="pt-BR" sz="1600"/>
          </a:p>
          <a:p>
            <a:r>
              <a:rPr lang="en-US" altLang="en-US" sz="1600"/>
              <a:t>●</a:t>
            </a:r>
            <a:r>
              <a:rPr lang="en-US" altLang="pt-BR" sz="1600"/>
              <a:t> TORRES: BARRA DO CEAR</a:t>
            </a:r>
            <a:r>
              <a:rPr lang="en-US" altLang="en-US" sz="1600"/>
              <a:t>Á</a:t>
            </a:r>
            <a:r>
              <a:rPr lang="en-US" altLang="pt-BR" sz="1600"/>
              <a:t> - LPR 02.2: AV. JOS</a:t>
            </a:r>
            <a:r>
              <a:rPr lang="en-US" altLang="en-US" sz="1600"/>
              <a:t>É</a:t>
            </a:r>
            <a:r>
              <a:rPr lang="en-US" altLang="pt-BR" sz="1600"/>
              <a:t> LIMA VERDE X R. EST</a:t>
            </a:r>
            <a:r>
              <a:rPr lang="en-US" altLang="en-US" sz="1600"/>
              <a:t>Ê</a:t>
            </a:r>
            <a:r>
              <a:rPr lang="en-US" altLang="pt-BR" sz="1600"/>
              <a:t>V</a:t>
            </a:r>
            <a:r>
              <a:rPr lang="en-US" altLang="en-US" sz="1600"/>
              <a:t>Ã</a:t>
            </a:r>
            <a:r>
              <a:rPr lang="en-US" altLang="pt-BR" sz="1600"/>
              <a:t>O DE CAMPOS (C</a:t>
            </a:r>
            <a:r>
              <a:rPr lang="en-US" altLang="en-US" sz="1600"/>
              <a:t>Â</a:t>
            </a:r>
            <a:r>
              <a:rPr lang="en-US" altLang="pt-BR" sz="1600"/>
              <a:t>MERA DO TIPO FIXA/LPR, CONTRATO PREFEITURA );</a:t>
            </a:r>
            <a:endParaRPr lang="en-US" altLang="pt-BR" sz="1600"/>
          </a:p>
          <a:p>
            <a:endParaRPr lang="en-US" altLang="pt-BR" sz="1600"/>
          </a:p>
          <a:p>
            <a:r>
              <a:rPr lang="en-US" altLang="en-US" sz="1600"/>
              <a:t>●</a:t>
            </a:r>
            <a:r>
              <a:rPr lang="en-US" altLang="pt-BR" sz="1600"/>
              <a:t> TORRES: BARRA DO CEAR</a:t>
            </a:r>
            <a:r>
              <a:rPr lang="en-US" altLang="en-US" sz="1600"/>
              <a:t>Á</a:t>
            </a:r>
            <a:r>
              <a:rPr lang="en-US" altLang="pt-BR" sz="1600"/>
              <a:t> - 03: AV. JOS</a:t>
            </a:r>
            <a:r>
              <a:rPr lang="en-US" altLang="en-US" sz="1600"/>
              <a:t>É</a:t>
            </a:r>
            <a:r>
              <a:rPr lang="en-US" altLang="pt-BR" sz="1600"/>
              <a:t> LIMA VERDE X R. INTERNA (C</a:t>
            </a:r>
            <a:r>
              <a:rPr lang="en-US" altLang="en-US" sz="1600"/>
              <a:t>Â</a:t>
            </a:r>
            <a:r>
              <a:rPr lang="en-US" altLang="pt-BR" sz="1600"/>
              <a:t>MERA URBANA DO TIPO PTZ, CONTRATO PREFEITURA );</a:t>
            </a:r>
            <a:endParaRPr lang="en-US" altLang="pt-BR" sz="1600"/>
          </a:p>
          <a:p>
            <a:endParaRPr lang="en-US" altLang="pt-BR" sz="1600"/>
          </a:p>
          <a:p>
            <a:r>
              <a:rPr lang="en-US" altLang="en-US" sz="1600"/>
              <a:t>●</a:t>
            </a:r>
            <a:r>
              <a:rPr lang="en-US" altLang="pt-BR" sz="1600"/>
              <a:t> TORRES: BARRA DO CEAR</a:t>
            </a:r>
            <a:r>
              <a:rPr lang="en-US" altLang="en-US" sz="1600"/>
              <a:t>Á</a:t>
            </a:r>
            <a:r>
              <a:rPr lang="en-US" altLang="pt-BR" sz="1600"/>
              <a:t> - LPR 03.2: AV. JOS</a:t>
            </a:r>
            <a:r>
              <a:rPr lang="en-US" altLang="en-US" sz="1600"/>
              <a:t>É</a:t>
            </a:r>
            <a:r>
              <a:rPr lang="en-US" altLang="pt-BR" sz="1600"/>
              <a:t> LIMA VERDE X R. INTERNA (C</a:t>
            </a:r>
            <a:r>
              <a:rPr lang="en-US" altLang="en-US" sz="1600"/>
              <a:t>Â</a:t>
            </a:r>
            <a:r>
              <a:rPr lang="en-US" altLang="pt-BR" sz="1600"/>
              <a:t>MERA DO TIPO FIXA/LPR, CONTRATO PREFEITURA );</a:t>
            </a:r>
            <a:endParaRPr lang="en-US" altLang="pt-BR" sz="1600"/>
          </a:p>
        </p:txBody>
      </p:sp>
      <p:pic>
        <p:nvPicPr>
          <p:cNvPr id="2" name="Imagem 1"/>
          <p:cNvPicPr>
            <a:picLocks noChangeAspect="1"/>
          </p:cNvPicPr>
          <p:nvPr/>
        </p:nvPicPr>
        <p:blipFill>
          <a:blip r:embed="rId2"/>
          <a:stretch>
            <a:fillRect/>
          </a:stretch>
        </p:blipFill>
        <p:spPr>
          <a:xfrm>
            <a:off x="767715" y="548640"/>
            <a:ext cx="1943100" cy="1666875"/>
          </a:xfrm>
          <a:prstGeom prst="rect">
            <a:avLst/>
          </a:prstGeom>
        </p:spPr>
      </p:pic>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9312</Words>
  <Application>WPS Presentation</Application>
  <PresentationFormat/>
  <Paragraphs>209</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SimSun</vt:lpstr>
      <vt:lpstr>Wingdings</vt:lpstr>
      <vt:lpstr>Arial</vt:lpstr>
      <vt:lpstr>Calibri</vt:lpstr>
      <vt:lpstr>Oswald</vt:lpstr>
      <vt:lpstr>Liberation Mono</vt:lpstr>
      <vt:lpstr>Agency FB</vt:lpstr>
      <vt:lpstr>Franklin Gothic Demi</vt:lpstr>
      <vt:lpstr>Calibri</vt:lpstr>
      <vt:lpstr>Microsoft YaHei</vt:lpstr>
      <vt:lpstr>Arial Unicode MS</vt:lpstr>
      <vt:lpstr>Tema do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luciana.matihara</cp:lastModifiedBy>
  <cp:revision>21</cp:revision>
  <dcterms:created xsi:type="dcterms:W3CDTF">2025-08-04T13:32:00Z</dcterms:created>
  <dcterms:modified xsi:type="dcterms:W3CDTF">2025-08-04T18:11:12Z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CAA52A5E66484FBD9BF067288DFBCAE2_13</vt:lpwstr>
  </property>
  <property fmtid="{D5CDD505-2E9C-101B-9397-08002B2CF9AE}" pid="3" name="KSOProductBuildVer">
    <vt:lpwstr>1046-12.2.0.21931</vt:lpwstr>
  </property>
</Properties>
</file>