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16" autoAdjust="0"/>
    <p:restoredTop sz="94660"/>
  </p:normalViewPr>
  <p:slideViewPr>
    <p:cSldViewPr snapToGrid="0">
      <p:cViewPr varScale="1">
        <p:scale>
          <a:sx n="72" d="100"/>
          <a:sy n="72" d="100"/>
        </p:scale>
        <p:origin x="78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7AE52075-F1C6-444E-8251-6C0718B7F2F4}" type="datetimeFigureOut">
              <a:rPr lang="pt-BR" smtClean="0"/>
              <a:t>20/06/2021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A31DAC6-2CDE-4C60-821F-B0865089315A}" type="slidenum">
              <a:rPr lang="pt-BR" smtClean="0"/>
              <a:t>‹nº›</a:t>
            </a:fld>
            <a:endParaRPr lang="pt-BR"/>
          </a:p>
        </p:txBody>
      </p:sp>
    </p:spTree>
    <p:extLst>
      <p:ext uri="{BB962C8B-B14F-4D97-AF65-F5344CB8AC3E}">
        <p14:creationId xmlns:p14="http://schemas.microsoft.com/office/powerpoint/2010/main" val="3488502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7AE52075-F1C6-444E-8251-6C0718B7F2F4}" type="datetimeFigureOut">
              <a:rPr lang="pt-BR" smtClean="0"/>
              <a:t>20/06/2021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A31DAC6-2CDE-4C60-821F-B0865089315A}" type="slidenum">
              <a:rPr lang="pt-BR" smtClean="0"/>
              <a:t>‹nº›</a:t>
            </a:fld>
            <a:endParaRPr lang="pt-BR"/>
          </a:p>
        </p:txBody>
      </p:sp>
    </p:spTree>
    <p:extLst>
      <p:ext uri="{BB962C8B-B14F-4D97-AF65-F5344CB8AC3E}">
        <p14:creationId xmlns:p14="http://schemas.microsoft.com/office/powerpoint/2010/main" val="1195309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7AE52075-F1C6-444E-8251-6C0718B7F2F4}" type="datetimeFigureOut">
              <a:rPr lang="pt-BR" smtClean="0"/>
              <a:t>20/06/2021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A31DAC6-2CDE-4C60-821F-B0865089315A}" type="slidenum">
              <a:rPr lang="pt-BR" smtClean="0"/>
              <a:t>‹nº›</a:t>
            </a:fld>
            <a:endParaRPr lang="pt-BR"/>
          </a:p>
        </p:txBody>
      </p:sp>
    </p:spTree>
    <p:extLst>
      <p:ext uri="{BB962C8B-B14F-4D97-AF65-F5344CB8AC3E}">
        <p14:creationId xmlns:p14="http://schemas.microsoft.com/office/powerpoint/2010/main" val="452377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7AE52075-F1C6-444E-8251-6C0718B7F2F4}" type="datetimeFigureOut">
              <a:rPr lang="pt-BR" smtClean="0"/>
              <a:t>20/06/2021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A31DAC6-2CDE-4C60-821F-B0865089315A}" type="slidenum">
              <a:rPr lang="pt-BR" smtClean="0"/>
              <a:t>‹nº›</a:t>
            </a:fld>
            <a:endParaRPr lang="pt-BR"/>
          </a:p>
        </p:txBody>
      </p:sp>
    </p:spTree>
    <p:extLst>
      <p:ext uri="{BB962C8B-B14F-4D97-AF65-F5344CB8AC3E}">
        <p14:creationId xmlns:p14="http://schemas.microsoft.com/office/powerpoint/2010/main" val="1909558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7AE52075-F1C6-444E-8251-6C0718B7F2F4}" type="datetimeFigureOut">
              <a:rPr lang="pt-BR" smtClean="0"/>
              <a:t>20/06/2021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A31DAC6-2CDE-4C60-821F-B0865089315A}" type="slidenum">
              <a:rPr lang="pt-BR" smtClean="0"/>
              <a:t>‹nº›</a:t>
            </a:fld>
            <a:endParaRPr lang="pt-BR"/>
          </a:p>
        </p:txBody>
      </p:sp>
    </p:spTree>
    <p:extLst>
      <p:ext uri="{BB962C8B-B14F-4D97-AF65-F5344CB8AC3E}">
        <p14:creationId xmlns:p14="http://schemas.microsoft.com/office/powerpoint/2010/main" val="3947874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7AE52075-F1C6-444E-8251-6C0718B7F2F4}" type="datetimeFigureOut">
              <a:rPr lang="pt-BR" smtClean="0"/>
              <a:t>20/06/2021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A31DAC6-2CDE-4C60-821F-B0865089315A}" type="slidenum">
              <a:rPr lang="pt-BR" smtClean="0"/>
              <a:t>‹nº›</a:t>
            </a:fld>
            <a:endParaRPr lang="pt-BR"/>
          </a:p>
        </p:txBody>
      </p:sp>
    </p:spTree>
    <p:extLst>
      <p:ext uri="{BB962C8B-B14F-4D97-AF65-F5344CB8AC3E}">
        <p14:creationId xmlns:p14="http://schemas.microsoft.com/office/powerpoint/2010/main" val="2120151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7AE52075-F1C6-444E-8251-6C0718B7F2F4}" type="datetimeFigureOut">
              <a:rPr lang="pt-BR" smtClean="0"/>
              <a:t>20/06/2021</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DA31DAC6-2CDE-4C60-821F-B0865089315A}" type="slidenum">
              <a:rPr lang="pt-BR" smtClean="0"/>
              <a:t>‹nº›</a:t>
            </a:fld>
            <a:endParaRPr lang="pt-BR"/>
          </a:p>
        </p:txBody>
      </p:sp>
    </p:spTree>
    <p:extLst>
      <p:ext uri="{BB962C8B-B14F-4D97-AF65-F5344CB8AC3E}">
        <p14:creationId xmlns:p14="http://schemas.microsoft.com/office/powerpoint/2010/main" val="601964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7AE52075-F1C6-444E-8251-6C0718B7F2F4}" type="datetimeFigureOut">
              <a:rPr lang="pt-BR" smtClean="0"/>
              <a:t>20/06/2021</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DA31DAC6-2CDE-4C60-821F-B0865089315A}" type="slidenum">
              <a:rPr lang="pt-BR" smtClean="0"/>
              <a:t>‹nº›</a:t>
            </a:fld>
            <a:endParaRPr lang="pt-BR"/>
          </a:p>
        </p:txBody>
      </p:sp>
    </p:spTree>
    <p:extLst>
      <p:ext uri="{BB962C8B-B14F-4D97-AF65-F5344CB8AC3E}">
        <p14:creationId xmlns:p14="http://schemas.microsoft.com/office/powerpoint/2010/main" val="442502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7AE52075-F1C6-444E-8251-6C0718B7F2F4}" type="datetimeFigureOut">
              <a:rPr lang="pt-BR" smtClean="0"/>
              <a:t>20/06/2021</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DA31DAC6-2CDE-4C60-821F-B0865089315A}" type="slidenum">
              <a:rPr lang="pt-BR" smtClean="0"/>
              <a:t>‹nº›</a:t>
            </a:fld>
            <a:endParaRPr lang="pt-BR"/>
          </a:p>
        </p:txBody>
      </p:sp>
    </p:spTree>
    <p:extLst>
      <p:ext uri="{BB962C8B-B14F-4D97-AF65-F5344CB8AC3E}">
        <p14:creationId xmlns:p14="http://schemas.microsoft.com/office/powerpoint/2010/main" val="4255979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7AE52075-F1C6-444E-8251-6C0718B7F2F4}" type="datetimeFigureOut">
              <a:rPr lang="pt-BR" smtClean="0"/>
              <a:t>20/06/2021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A31DAC6-2CDE-4C60-821F-B0865089315A}" type="slidenum">
              <a:rPr lang="pt-BR" smtClean="0"/>
              <a:t>‹nº›</a:t>
            </a:fld>
            <a:endParaRPr lang="pt-BR"/>
          </a:p>
        </p:txBody>
      </p:sp>
    </p:spTree>
    <p:extLst>
      <p:ext uri="{BB962C8B-B14F-4D97-AF65-F5344CB8AC3E}">
        <p14:creationId xmlns:p14="http://schemas.microsoft.com/office/powerpoint/2010/main" val="3465162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7AE52075-F1C6-444E-8251-6C0718B7F2F4}" type="datetimeFigureOut">
              <a:rPr lang="pt-BR" smtClean="0"/>
              <a:t>20/06/2021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A31DAC6-2CDE-4C60-821F-B0865089315A}" type="slidenum">
              <a:rPr lang="pt-BR" smtClean="0"/>
              <a:t>‹nº›</a:t>
            </a:fld>
            <a:endParaRPr lang="pt-BR"/>
          </a:p>
        </p:txBody>
      </p:sp>
    </p:spTree>
    <p:extLst>
      <p:ext uri="{BB962C8B-B14F-4D97-AF65-F5344CB8AC3E}">
        <p14:creationId xmlns:p14="http://schemas.microsoft.com/office/powerpoint/2010/main" val="96031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52075-F1C6-444E-8251-6C0718B7F2F4}" type="datetimeFigureOut">
              <a:rPr lang="pt-BR" smtClean="0"/>
              <a:t>20/06/2021</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31DAC6-2CDE-4C60-821F-B0865089315A}" type="slidenum">
              <a:rPr lang="pt-BR" smtClean="0"/>
              <a:t>‹nº›</a:t>
            </a:fld>
            <a:endParaRPr lang="pt-BR"/>
          </a:p>
        </p:txBody>
      </p:sp>
    </p:spTree>
    <p:extLst>
      <p:ext uri="{BB962C8B-B14F-4D97-AF65-F5344CB8AC3E}">
        <p14:creationId xmlns:p14="http://schemas.microsoft.com/office/powerpoint/2010/main" val="4153184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9F0BE-D8A1-F94C-8D5C-870AE24A819D}"/>
              </a:ext>
            </a:extLst>
          </p:cNvPr>
          <p:cNvSpPr>
            <a:spLocks noGrp="1"/>
          </p:cNvSpPr>
          <p:nvPr>
            <p:ph type="title"/>
          </p:nvPr>
        </p:nvSpPr>
        <p:spPr>
          <a:xfrm>
            <a:off x="838199" y="0"/>
            <a:ext cx="4706073" cy="1325563"/>
          </a:xfrm>
        </p:spPr>
        <p:txBody>
          <a:bodyPr>
            <a:normAutofit/>
          </a:bodyPr>
          <a:lstStyle/>
          <a:p>
            <a:pPr algn="ctr"/>
            <a:r>
              <a:rPr lang="pt-BR" sz="2800" b="1" dirty="0">
                <a:solidFill>
                  <a:srgbClr val="4472C4"/>
                </a:solidFill>
                <a:latin typeface="Arial" panose="020B0604020202020204" pitchFamily="34" charset="0"/>
                <a:ea typeface="Calibri" panose="020F0502020204030204" pitchFamily="34" charset="0"/>
                <a:cs typeface="Times New Roman" panose="02020603050405020304" pitchFamily="18" charset="0"/>
              </a:rPr>
              <a:t>CATEQUESE EM FAMÍLIA</a:t>
            </a:r>
            <a:endParaRPr lang="pt-BR" sz="2800" dirty="0"/>
          </a:p>
        </p:txBody>
      </p:sp>
      <p:pic>
        <p:nvPicPr>
          <p:cNvPr id="2050" name="Picture 2">
            <a:extLst>
              <a:ext uri="{FF2B5EF4-FFF2-40B4-BE49-F238E27FC236}">
                <a16:creationId xmlns:a16="http://schemas.microsoft.com/office/drawing/2014/main" id="{0B09C7E5-929D-5A47-8472-B5706DCC73B6}"/>
              </a:ext>
            </a:extLst>
          </p:cNvPr>
          <p:cNvPicPr>
            <a:picLocks noChangeAspect="1" noChangeArrowheads="1"/>
          </p:cNvPicPr>
          <p:nvPr/>
        </p:nvPicPr>
        <p:blipFill>
          <a:blip r:embed="rId2">
            <a:duotone>
              <a:srgbClr val="E7E6E6">
                <a:shade val="45000"/>
                <a:satMod val="135000"/>
              </a:srgbClr>
              <a:prstClr val="white"/>
            </a:duotone>
            <a:alphaModFix amt="85000"/>
            <a:extLst>
              <a:ext uri="{28A0092B-C50C-407E-A947-70E740481C1C}">
                <a14:useLocalDpi xmlns:a14="http://schemas.microsoft.com/office/drawing/2010/main" val="0"/>
              </a:ext>
            </a:extLst>
          </a:blip>
          <a:srcRect/>
          <a:stretch>
            <a:fillRect/>
          </a:stretch>
        </p:blipFill>
        <p:spPr bwMode="auto">
          <a:xfrm>
            <a:off x="1736201" y="1118244"/>
            <a:ext cx="2710243" cy="2377992"/>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a:extLst>
              <a:ext uri="{FF2B5EF4-FFF2-40B4-BE49-F238E27FC236}">
                <a16:creationId xmlns:a16="http://schemas.microsoft.com/office/drawing/2014/main" id="{CE18991A-A80A-724E-9879-2B36BC1F05CF}"/>
              </a:ext>
            </a:extLst>
          </p:cNvPr>
          <p:cNvSpPr txBox="1">
            <a:spLocks/>
          </p:cNvSpPr>
          <p:nvPr/>
        </p:nvSpPr>
        <p:spPr>
          <a:xfrm>
            <a:off x="738285" y="3731039"/>
            <a:ext cx="4706073" cy="7299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sz="1800" b="1" dirty="0">
                <a:solidFill>
                  <a:srgbClr val="4472C4"/>
                </a:solidFill>
                <a:latin typeface="Arial" panose="020B0604020202020204" pitchFamily="34" charset="0"/>
                <a:cs typeface="Times New Roman" panose="02020603050405020304" pitchFamily="18" charset="0"/>
              </a:rPr>
              <a:t>Roteiro para encontro em família</a:t>
            </a:r>
          </a:p>
        </p:txBody>
      </p:sp>
      <p:sp>
        <p:nvSpPr>
          <p:cNvPr id="6" name="Title 1">
            <a:extLst>
              <a:ext uri="{FF2B5EF4-FFF2-40B4-BE49-F238E27FC236}">
                <a16:creationId xmlns:a16="http://schemas.microsoft.com/office/drawing/2014/main" id="{F22A7348-8574-8348-BB5A-B19FD7C44B1C}"/>
              </a:ext>
            </a:extLst>
          </p:cNvPr>
          <p:cNvSpPr txBox="1">
            <a:spLocks/>
          </p:cNvSpPr>
          <p:nvPr/>
        </p:nvSpPr>
        <p:spPr>
          <a:xfrm>
            <a:off x="480038" y="4293321"/>
            <a:ext cx="496431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sz="2400" b="1" dirty="0">
                <a:solidFill>
                  <a:srgbClr val="4472C4"/>
                </a:solidFill>
                <a:latin typeface="Arial" panose="020B0604020202020204" pitchFamily="34" charset="0"/>
                <a:ea typeface="Calibri" panose="020F0502020204030204" pitchFamily="34" charset="0"/>
                <a:cs typeface="Times New Roman" panose="02020603050405020304" pitchFamily="18" charset="0"/>
              </a:rPr>
              <a:t>CICLO 1 - QUERIGMA</a:t>
            </a:r>
          </a:p>
          <a:p>
            <a:pPr algn="ctr"/>
            <a:r>
              <a:rPr lang="pt-BR" sz="2400" b="1" dirty="0">
                <a:solidFill>
                  <a:srgbClr val="4472C4"/>
                </a:solidFill>
                <a:latin typeface="Arial" panose="020B0604020202020204" pitchFamily="34" charset="0"/>
                <a:ea typeface="Calibri" panose="020F0502020204030204" pitchFamily="34" charset="0"/>
                <a:cs typeface="Times New Roman" panose="02020603050405020304" pitchFamily="18" charset="0"/>
              </a:rPr>
              <a:t>3º ENCONTRO</a:t>
            </a:r>
          </a:p>
          <a:p>
            <a:pPr algn="ctr"/>
            <a:r>
              <a:rPr lang="pt-BR" sz="2400" b="1" dirty="0">
                <a:solidFill>
                  <a:srgbClr val="4472C4"/>
                </a:solidFill>
                <a:latin typeface="Arial" panose="020B0604020202020204" pitchFamily="34" charset="0"/>
                <a:ea typeface="Calibri" panose="020F0502020204030204" pitchFamily="34" charset="0"/>
                <a:cs typeface="Times New Roman" panose="02020603050405020304" pitchFamily="18" charset="0"/>
              </a:rPr>
              <a:t>O mundo aos olhos de Jesus</a:t>
            </a:r>
            <a:endParaRPr lang="pt-BR" sz="2400" dirty="0"/>
          </a:p>
        </p:txBody>
      </p:sp>
      <p:pic>
        <p:nvPicPr>
          <p:cNvPr id="2052" name="Picture 4" descr="Primeiro Encontro - Plano de Evangelização | Arquidiocese de Fortaleza">
            <a:extLst>
              <a:ext uri="{FF2B5EF4-FFF2-40B4-BE49-F238E27FC236}">
                <a16:creationId xmlns:a16="http://schemas.microsoft.com/office/drawing/2014/main" id="{E12EECAA-1718-CC47-92C0-50639B176F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9122" y="5680439"/>
            <a:ext cx="965235" cy="103315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80A7592D-7DC6-1D4D-8C50-24855A0195A0}"/>
              </a:ext>
            </a:extLst>
          </p:cNvPr>
          <p:cNvPicPr>
            <a:picLocks noChangeAspect="1"/>
          </p:cNvPicPr>
          <p:nvPr/>
        </p:nvPicPr>
        <p:blipFill>
          <a:blip r:embed="rId4"/>
          <a:stretch>
            <a:fillRect/>
          </a:stretch>
        </p:blipFill>
        <p:spPr>
          <a:xfrm flipH="1">
            <a:off x="156876" y="5680439"/>
            <a:ext cx="1162818" cy="1033154"/>
          </a:xfrm>
          <a:prstGeom prst="rect">
            <a:avLst/>
          </a:prstGeom>
        </p:spPr>
      </p:pic>
      <p:sp>
        <p:nvSpPr>
          <p:cNvPr id="4" name="Rectangle 3">
            <a:extLst>
              <a:ext uri="{FF2B5EF4-FFF2-40B4-BE49-F238E27FC236}">
                <a16:creationId xmlns:a16="http://schemas.microsoft.com/office/drawing/2014/main" id="{6E30BC51-95FC-B140-BA79-E184C5C49766}"/>
              </a:ext>
            </a:extLst>
          </p:cNvPr>
          <p:cNvSpPr/>
          <p:nvPr/>
        </p:nvSpPr>
        <p:spPr>
          <a:xfrm>
            <a:off x="1484905" y="6269830"/>
            <a:ext cx="2994217" cy="307777"/>
          </a:xfrm>
          <a:prstGeom prst="rect">
            <a:avLst/>
          </a:prstGeom>
        </p:spPr>
        <p:txBody>
          <a:bodyPr wrap="none">
            <a:spAutoFit/>
          </a:bodyPr>
          <a:lstStyle/>
          <a:p>
            <a:pPr algn="ctr"/>
            <a:r>
              <a:rPr lang="pt-BR" sz="1400" b="1" dirty="0">
                <a:solidFill>
                  <a:srgbClr val="4472C4"/>
                </a:solidFill>
                <a:latin typeface="Arial" panose="020B0604020202020204" pitchFamily="34" charset="0"/>
                <a:cs typeface="Times New Roman" panose="02020603050405020304" pitchFamily="18" charset="0"/>
              </a:rPr>
              <a:t>ARQUIDIOCESE DE FORTALEZA</a:t>
            </a:r>
            <a:endParaRPr lang="pt-BR" sz="1400" dirty="0"/>
          </a:p>
        </p:txBody>
      </p:sp>
      <p:sp>
        <p:nvSpPr>
          <p:cNvPr id="7" name="CaixaDeTexto 6"/>
          <p:cNvSpPr txBox="1"/>
          <p:nvPr/>
        </p:nvSpPr>
        <p:spPr>
          <a:xfrm>
            <a:off x="6133563" y="1121227"/>
            <a:ext cx="5320152" cy="4750018"/>
          </a:xfrm>
          <a:prstGeom prst="rect">
            <a:avLst/>
          </a:prstGeom>
          <a:noFill/>
        </p:spPr>
        <p:txBody>
          <a:bodyPr wrap="square" rtlCol="0">
            <a:spAutoFit/>
          </a:bodyPr>
          <a:lstStyle/>
          <a:p>
            <a:pPr algn="ctr"/>
            <a:endParaRPr lang="pt-BR" sz="1200" b="1" dirty="0">
              <a:solidFill>
                <a:schemeClr val="accent5"/>
              </a:solidFill>
              <a:cs typeface="Arial" panose="020B0604020202020204" pitchFamily="34" charset="0"/>
            </a:endParaRPr>
          </a:p>
          <a:p>
            <a:pPr algn="ctr">
              <a:lnSpc>
                <a:spcPct val="150000"/>
              </a:lnSpc>
              <a:spcAft>
                <a:spcPts val="800"/>
              </a:spcAft>
            </a:pPr>
            <a:r>
              <a:rPr lang="pt-BR" sz="1400" b="1" i="1" dirty="0">
                <a:solidFill>
                  <a:schemeClr val="accent5"/>
                </a:solidFill>
              </a:rPr>
              <a:t>  </a:t>
            </a:r>
            <a:r>
              <a:rPr lang="pt-BR" sz="1800" i="1" dirty="0">
                <a:solidFill>
                  <a:srgbClr val="0070C0"/>
                </a:solidFill>
                <a:effectLst/>
                <a:latin typeface="MV Boli" panose="02000500030200090000" pitchFamily="2" charset="0"/>
                <a:ea typeface="Calibri" panose="020F0502020204030204" pitchFamily="34" charset="0"/>
                <a:cs typeface="MV Boli" panose="02000500030200090000" pitchFamily="2" charset="0"/>
              </a:rPr>
              <a:t>Vamos fazer um exercício de observação? Olhe para si mesmo, para sua família, seus vizinhos e para a realidade onde se encontra, perceba a bondade original de Deus. Procure, como alguém que está em busca uma pedra preciosa em meio a uma fossa cheia de fezes. Note a bondade divina e acredite Jesus também veio salvá-la. Dessa maneira aos poucos você também vai conseguir ver o mundo aos olhos de Jesus.</a:t>
            </a:r>
          </a:p>
          <a:p>
            <a:pPr algn="ctr"/>
            <a:r>
              <a:rPr lang="pt-BR" sz="1400" b="1" i="1" dirty="0">
                <a:solidFill>
                  <a:srgbClr val="0070C0"/>
                </a:solidFill>
                <a:latin typeface="Comic Sans MS" panose="030F0702030302020204" pitchFamily="66" charset="0"/>
              </a:rPr>
              <a:t>(Diácono João Frota)</a:t>
            </a:r>
          </a:p>
        </p:txBody>
      </p:sp>
    </p:spTree>
    <p:extLst>
      <p:ext uri="{BB962C8B-B14F-4D97-AF65-F5344CB8AC3E}">
        <p14:creationId xmlns:p14="http://schemas.microsoft.com/office/powerpoint/2010/main" val="4096034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a:extLst>
              <a:ext uri="{FF2B5EF4-FFF2-40B4-BE49-F238E27FC236}">
                <a16:creationId xmlns:a16="http://schemas.microsoft.com/office/drawing/2014/main" id="{811A86E4-D9C4-1C4B-B977-60DA74D21ACA}"/>
              </a:ext>
            </a:extLst>
          </p:cNvPr>
          <p:cNvPicPr>
            <a:picLocks noChangeAspect="1"/>
          </p:cNvPicPr>
          <p:nvPr/>
        </p:nvPicPr>
        <p:blipFill rotWithShape="1">
          <a:blip r:embed="rId2">
            <a:alphaModFix amt="35000"/>
            <a:duotone>
              <a:schemeClr val="accent4">
                <a:shade val="45000"/>
                <a:satMod val="135000"/>
              </a:schemeClr>
              <a:prstClr val="white"/>
            </a:duotone>
            <a:extLst>
              <a:ext uri="{BEBA8EAE-BF5A-486C-A8C5-ECC9F3942E4B}">
                <a14:imgProps xmlns:a14="http://schemas.microsoft.com/office/drawing/2010/main">
                  <a14:imgLayer r:embed="rId3">
                    <a14:imgEffect>
                      <a14:backgroundRemoval t="10000" b="90000" l="10000" r="90000"/>
                    </a14:imgEffect>
                    <a14:imgEffect>
                      <a14:artisticPencilGrayscale/>
                    </a14:imgEffect>
                  </a14:imgLayer>
                </a14:imgProps>
              </a:ext>
            </a:extLst>
          </a:blip>
          <a:srcRect l="9773" t="9623" r="9136" b="9620"/>
          <a:stretch/>
        </p:blipFill>
        <p:spPr>
          <a:xfrm>
            <a:off x="4863550" y="957238"/>
            <a:ext cx="2753149" cy="4253856"/>
          </a:xfrm>
          <a:prstGeom prst="rect">
            <a:avLst/>
          </a:prstGeom>
        </p:spPr>
      </p:pic>
      <p:sp>
        <p:nvSpPr>
          <p:cNvPr id="31" name="TextBox 30">
            <a:extLst>
              <a:ext uri="{FF2B5EF4-FFF2-40B4-BE49-F238E27FC236}">
                <a16:creationId xmlns:a16="http://schemas.microsoft.com/office/drawing/2014/main" id="{47235FA0-E18C-B941-AFE0-49471630D341}"/>
              </a:ext>
            </a:extLst>
          </p:cNvPr>
          <p:cNvSpPr txBox="1"/>
          <p:nvPr/>
        </p:nvSpPr>
        <p:spPr>
          <a:xfrm>
            <a:off x="5909874" y="1716409"/>
            <a:ext cx="700833" cy="400110"/>
          </a:xfrm>
          <a:prstGeom prst="rect">
            <a:avLst/>
          </a:prstGeom>
          <a:noFill/>
        </p:spPr>
        <p:txBody>
          <a:bodyPr wrap="none" rtlCol="0">
            <a:spAutoFit/>
          </a:bodyPr>
          <a:lstStyle/>
          <a:p>
            <a:pPr algn="ctr"/>
            <a:r>
              <a:rPr lang="pt-BR" sz="1000" b="1" dirty="0">
                <a:latin typeface="Franklin Gothic Medium" panose="020B0603020102020204" pitchFamily="34" charset="0"/>
              </a:rPr>
              <a:t>7. Gesto </a:t>
            </a:r>
          </a:p>
          <a:p>
            <a:r>
              <a:rPr lang="pt-BR" sz="1000" b="1" dirty="0">
                <a:latin typeface="Franklin Gothic Medium" panose="020B0603020102020204" pitchFamily="34" charset="0"/>
              </a:rPr>
              <a:t>Concreto</a:t>
            </a:r>
          </a:p>
        </p:txBody>
      </p:sp>
      <p:sp>
        <p:nvSpPr>
          <p:cNvPr id="32" name="TextBox 31">
            <a:extLst>
              <a:ext uri="{FF2B5EF4-FFF2-40B4-BE49-F238E27FC236}">
                <a16:creationId xmlns:a16="http://schemas.microsoft.com/office/drawing/2014/main" id="{444587F5-7394-194B-8A35-276A3920B151}"/>
              </a:ext>
            </a:extLst>
          </p:cNvPr>
          <p:cNvSpPr txBox="1"/>
          <p:nvPr/>
        </p:nvSpPr>
        <p:spPr>
          <a:xfrm>
            <a:off x="5090571" y="2189597"/>
            <a:ext cx="2457078" cy="600164"/>
          </a:xfrm>
          <a:prstGeom prst="rect">
            <a:avLst/>
          </a:prstGeom>
          <a:noFill/>
        </p:spPr>
        <p:txBody>
          <a:bodyPr wrap="square" rtlCol="0">
            <a:spAutoFit/>
          </a:bodyPr>
          <a:lstStyle/>
          <a:p>
            <a:pPr algn="ctr"/>
            <a:r>
              <a:rPr lang="pt-BR" sz="1100" dirty="0">
                <a:latin typeface="Franklin Gothic Medium Cond" panose="020B0606030402020204" pitchFamily="34" charset="0"/>
              </a:rPr>
              <a:t>Como gesto concreto, queremos convidar a todas as famílias, a exemplo de Jesus, rezar a Deus pela nossa família e pelo o mundo.</a:t>
            </a:r>
          </a:p>
        </p:txBody>
      </p:sp>
      <p:sp>
        <p:nvSpPr>
          <p:cNvPr id="34" name="TextBox 33">
            <a:extLst>
              <a:ext uri="{FF2B5EF4-FFF2-40B4-BE49-F238E27FC236}">
                <a16:creationId xmlns:a16="http://schemas.microsoft.com/office/drawing/2014/main" id="{A24E59C8-1DAA-0F41-B030-5CA300207BF6}"/>
              </a:ext>
            </a:extLst>
          </p:cNvPr>
          <p:cNvSpPr txBox="1"/>
          <p:nvPr/>
        </p:nvSpPr>
        <p:spPr>
          <a:xfrm>
            <a:off x="166254" y="119481"/>
            <a:ext cx="1786066" cy="253916"/>
          </a:xfrm>
          <a:prstGeom prst="rect">
            <a:avLst/>
          </a:prstGeom>
          <a:noFill/>
        </p:spPr>
        <p:txBody>
          <a:bodyPr wrap="none" rtlCol="0">
            <a:spAutoFit/>
          </a:bodyPr>
          <a:lstStyle/>
          <a:p>
            <a:pPr algn="ctr"/>
            <a:r>
              <a:rPr lang="pt-BR" sz="1050" dirty="0">
                <a:latin typeface="Franklin Gothic Medium" panose="020B0603020102020204" pitchFamily="34" charset="0"/>
              </a:rPr>
              <a:t>1. Preparação do ambiente </a:t>
            </a:r>
          </a:p>
        </p:txBody>
      </p:sp>
      <p:sp>
        <p:nvSpPr>
          <p:cNvPr id="35" name="TextBox 34">
            <a:extLst>
              <a:ext uri="{FF2B5EF4-FFF2-40B4-BE49-F238E27FC236}">
                <a16:creationId xmlns:a16="http://schemas.microsoft.com/office/drawing/2014/main" id="{89BA4081-F726-C443-9765-A1F8C5C358F3}"/>
              </a:ext>
            </a:extLst>
          </p:cNvPr>
          <p:cNvSpPr txBox="1"/>
          <p:nvPr/>
        </p:nvSpPr>
        <p:spPr>
          <a:xfrm>
            <a:off x="146625" y="337857"/>
            <a:ext cx="2767530" cy="738664"/>
          </a:xfrm>
          <a:prstGeom prst="rect">
            <a:avLst/>
          </a:prstGeom>
          <a:noFill/>
        </p:spPr>
        <p:txBody>
          <a:bodyPr wrap="square" rtlCol="0">
            <a:spAutoFit/>
          </a:bodyPr>
          <a:lstStyle/>
          <a:p>
            <a:pPr algn="just"/>
            <a:r>
              <a:rPr lang="pt-BR" sz="1050" dirty="0">
                <a:solidFill>
                  <a:srgbClr val="006DBF"/>
                </a:solidFill>
                <a:latin typeface="Arial" panose="020B0604020202020204" pitchFamily="34" charset="0"/>
              </a:rPr>
              <a:t>Prepare uma mesa com toalha, vela, Bíblia, uma imagem de Jesus, imagens que retratem pessoas, cidades, natureza (se possível).</a:t>
            </a:r>
            <a:endParaRPr lang="pt-BR" sz="1050" dirty="0"/>
          </a:p>
        </p:txBody>
      </p:sp>
      <p:sp>
        <p:nvSpPr>
          <p:cNvPr id="36" name="TextBox 35">
            <a:extLst>
              <a:ext uri="{FF2B5EF4-FFF2-40B4-BE49-F238E27FC236}">
                <a16:creationId xmlns:a16="http://schemas.microsoft.com/office/drawing/2014/main" id="{786C186D-4580-2149-96A9-406D632AE356}"/>
              </a:ext>
            </a:extLst>
          </p:cNvPr>
          <p:cNvSpPr txBox="1"/>
          <p:nvPr/>
        </p:nvSpPr>
        <p:spPr>
          <a:xfrm>
            <a:off x="191365" y="5254549"/>
            <a:ext cx="1896673" cy="261610"/>
          </a:xfrm>
          <a:prstGeom prst="rect">
            <a:avLst/>
          </a:prstGeom>
          <a:noFill/>
        </p:spPr>
        <p:txBody>
          <a:bodyPr wrap="none" rtlCol="0">
            <a:spAutoFit/>
          </a:bodyPr>
          <a:lstStyle/>
          <a:p>
            <a:pPr algn="ctr"/>
            <a:r>
              <a:rPr lang="pt-BR" sz="1100" dirty="0">
                <a:latin typeface="Franklin Gothic Medium" panose="020B0603020102020204" pitchFamily="34" charset="0"/>
              </a:rPr>
              <a:t>3. Acolhendo uns aos outros</a:t>
            </a:r>
          </a:p>
        </p:txBody>
      </p:sp>
      <p:sp>
        <p:nvSpPr>
          <p:cNvPr id="37" name="TextBox 36">
            <a:extLst>
              <a:ext uri="{FF2B5EF4-FFF2-40B4-BE49-F238E27FC236}">
                <a16:creationId xmlns:a16="http://schemas.microsoft.com/office/drawing/2014/main" id="{68630493-6608-2549-B18A-18ACB90EF69B}"/>
              </a:ext>
            </a:extLst>
          </p:cNvPr>
          <p:cNvSpPr txBox="1"/>
          <p:nvPr/>
        </p:nvSpPr>
        <p:spPr>
          <a:xfrm>
            <a:off x="104745" y="5593171"/>
            <a:ext cx="2850235" cy="900246"/>
          </a:xfrm>
          <a:prstGeom prst="rect">
            <a:avLst/>
          </a:prstGeom>
          <a:noFill/>
        </p:spPr>
        <p:txBody>
          <a:bodyPr wrap="square" rtlCol="0">
            <a:spAutoFit/>
          </a:bodyPr>
          <a:lstStyle/>
          <a:p>
            <a:pPr algn="just"/>
            <a:r>
              <a:rPr lang="pt-BR" sz="1050" b="1" dirty="0">
                <a:solidFill>
                  <a:srgbClr val="006DBF"/>
                </a:solidFill>
                <a:latin typeface="Arial" panose="020B0604020202020204" pitchFamily="34" charset="0"/>
              </a:rPr>
              <a:t>Membro da família : Como família cristã reunida em torno da Palavra de Deus, acolhamo-nos, uns aos outros, dizendo: “</a:t>
            </a:r>
            <a:r>
              <a:rPr lang="pt-BR" sz="1050" b="1" i="1" dirty="0">
                <a:solidFill>
                  <a:srgbClr val="006DBF"/>
                </a:solidFill>
                <a:latin typeface="Arial" panose="020B0604020202020204" pitchFamily="34" charset="0"/>
              </a:rPr>
              <a:t>Oi que prazer, que alegria, o nosso encontro de irmãos”.  </a:t>
            </a:r>
            <a:endParaRPr lang="pt-BR" sz="1050" b="1" i="1" dirty="0"/>
          </a:p>
        </p:txBody>
      </p:sp>
      <p:sp>
        <p:nvSpPr>
          <p:cNvPr id="38" name="TextBox 37">
            <a:extLst>
              <a:ext uri="{FF2B5EF4-FFF2-40B4-BE49-F238E27FC236}">
                <a16:creationId xmlns:a16="http://schemas.microsoft.com/office/drawing/2014/main" id="{6B18C789-1707-A847-B038-BEFCA75E3037}"/>
              </a:ext>
            </a:extLst>
          </p:cNvPr>
          <p:cNvSpPr txBox="1"/>
          <p:nvPr/>
        </p:nvSpPr>
        <p:spPr>
          <a:xfrm>
            <a:off x="6867970" y="580502"/>
            <a:ext cx="1473480" cy="261610"/>
          </a:xfrm>
          <a:prstGeom prst="rect">
            <a:avLst/>
          </a:prstGeom>
          <a:noFill/>
        </p:spPr>
        <p:txBody>
          <a:bodyPr wrap="none" rtlCol="0">
            <a:spAutoFit/>
          </a:bodyPr>
          <a:lstStyle/>
          <a:p>
            <a:pPr algn="ctr"/>
            <a:r>
              <a:rPr lang="pt-BR" sz="1100" dirty="0">
                <a:latin typeface="Franklin Gothic Medium" panose="020B0603020102020204" pitchFamily="34" charset="0"/>
              </a:rPr>
              <a:t>5. Aos olhos de Jesus</a:t>
            </a:r>
          </a:p>
        </p:txBody>
      </p:sp>
      <p:sp>
        <p:nvSpPr>
          <p:cNvPr id="39" name="TextBox 38">
            <a:extLst>
              <a:ext uri="{FF2B5EF4-FFF2-40B4-BE49-F238E27FC236}">
                <a16:creationId xmlns:a16="http://schemas.microsoft.com/office/drawing/2014/main" id="{1061F315-B5DA-3040-ABCC-207BFFBDACEB}"/>
              </a:ext>
            </a:extLst>
          </p:cNvPr>
          <p:cNvSpPr txBox="1"/>
          <p:nvPr/>
        </p:nvSpPr>
        <p:spPr>
          <a:xfrm>
            <a:off x="6557927" y="825310"/>
            <a:ext cx="3105850" cy="1384995"/>
          </a:xfrm>
          <a:prstGeom prst="rect">
            <a:avLst/>
          </a:prstGeom>
          <a:noFill/>
        </p:spPr>
        <p:txBody>
          <a:bodyPr wrap="square" rtlCol="0">
            <a:spAutoFit/>
          </a:bodyPr>
          <a:lstStyle/>
          <a:p>
            <a:pPr algn="just"/>
            <a:r>
              <a:rPr lang="pt-BR" sz="1050" b="1" dirty="0">
                <a:solidFill>
                  <a:srgbClr val="006DBF"/>
                </a:solidFill>
                <a:latin typeface="Arial" panose="020B0604020202020204" pitchFamily="34" charset="0"/>
                <a:cs typeface="Arial" panose="020B0604020202020204" pitchFamily="34" charset="0"/>
              </a:rPr>
              <a:t>Membro da família 1</a:t>
            </a:r>
            <a:r>
              <a:rPr lang="pt-BR" sz="1050" dirty="0">
                <a:solidFill>
                  <a:srgbClr val="006DBF"/>
                </a:solidFill>
                <a:latin typeface="Arial" panose="020B0604020202020204" pitchFamily="34" charset="0"/>
                <a:cs typeface="Arial" panose="020B0604020202020204" pitchFamily="34" charset="0"/>
              </a:rPr>
              <a:t>: No texto de João inicia dizendo que, Jesus ergueu os olhos ao céu e rezou ao Pai. João nos coloca, portanto, na terceira parte da “oração sacerdotal” de Jesus que, pelos séculos futuros hão de acreditar Nele pela palavra, pelo anúncio dos discípulos. Pede pela unidade, assim como Ele, Jesus, é um com o Pai.</a:t>
            </a:r>
          </a:p>
        </p:txBody>
      </p:sp>
      <p:sp>
        <p:nvSpPr>
          <p:cNvPr id="40" name="TextBox 39">
            <a:extLst>
              <a:ext uri="{FF2B5EF4-FFF2-40B4-BE49-F238E27FC236}">
                <a16:creationId xmlns:a16="http://schemas.microsoft.com/office/drawing/2014/main" id="{E963D631-FBA7-5840-9830-F8AA2CB61F05}"/>
              </a:ext>
            </a:extLst>
          </p:cNvPr>
          <p:cNvSpPr txBox="1"/>
          <p:nvPr/>
        </p:nvSpPr>
        <p:spPr>
          <a:xfrm>
            <a:off x="9839947" y="60741"/>
            <a:ext cx="2093843" cy="261610"/>
          </a:xfrm>
          <a:prstGeom prst="rect">
            <a:avLst/>
          </a:prstGeom>
          <a:noFill/>
        </p:spPr>
        <p:txBody>
          <a:bodyPr wrap="none" rtlCol="0">
            <a:spAutoFit/>
          </a:bodyPr>
          <a:lstStyle/>
          <a:p>
            <a:pPr algn="ctr"/>
            <a:r>
              <a:rPr lang="pt-BR" sz="1100" dirty="0">
                <a:latin typeface="Franklin Gothic Medium" panose="020B0603020102020204" pitchFamily="34" charset="0"/>
              </a:rPr>
              <a:t>6. Diálogo da família com Deus</a:t>
            </a:r>
          </a:p>
        </p:txBody>
      </p:sp>
      <p:sp>
        <p:nvSpPr>
          <p:cNvPr id="41" name="TextBox 40">
            <a:extLst>
              <a:ext uri="{FF2B5EF4-FFF2-40B4-BE49-F238E27FC236}">
                <a16:creationId xmlns:a16="http://schemas.microsoft.com/office/drawing/2014/main" id="{98186D69-E9BE-814B-80D5-300E93AEEE30}"/>
              </a:ext>
            </a:extLst>
          </p:cNvPr>
          <p:cNvSpPr txBox="1"/>
          <p:nvPr/>
        </p:nvSpPr>
        <p:spPr>
          <a:xfrm>
            <a:off x="9648517" y="322351"/>
            <a:ext cx="2443216" cy="6240170"/>
          </a:xfrm>
          <a:prstGeom prst="rect">
            <a:avLst/>
          </a:prstGeom>
          <a:noFill/>
        </p:spPr>
        <p:txBody>
          <a:bodyPr wrap="square" rtlCol="0">
            <a:spAutoFit/>
          </a:bodyPr>
          <a:lstStyle/>
          <a:p>
            <a:pPr algn="just"/>
            <a:r>
              <a:rPr lang="pt-BR" sz="950" b="1" dirty="0">
                <a:solidFill>
                  <a:srgbClr val="006DBF"/>
                </a:solidFill>
                <a:latin typeface="Arial" panose="020B0604020202020204" pitchFamily="34" charset="0"/>
                <a:cs typeface="Arial" panose="020B0604020202020204" pitchFamily="34" charset="0"/>
              </a:rPr>
              <a:t>Membro da família 1</a:t>
            </a:r>
            <a:r>
              <a:rPr lang="pt-BR" sz="950" dirty="0">
                <a:solidFill>
                  <a:srgbClr val="006DBF"/>
                </a:solidFill>
                <a:latin typeface="Arial" panose="020B0604020202020204" pitchFamily="34" charset="0"/>
                <a:cs typeface="Arial" panose="020B0604020202020204" pitchFamily="34" charset="0"/>
              </a:rPr>
              <a:t>: Talvez estejamos nos perguntando: Como esse texto me ajuda a olhar o mundo com os olhos de Jesus? Bem, aqui está nossa missão. Somos convidados a acreditar que </a:t>
            </a:r>
            <a:r>
              <a:rPr lang="pt-BR" sz="950" dirty="0">
                <a:solidFill>
                  <a:srgbClr val="0070C0"/>
                </a:solidFill>
                <a:effectLst/>
                <a:latin typeface="Times New Roman" panose="02020603050405020304" pitchFamily="18" charset="0"/>
                <a:ea typeface="Calibri" panose="020F0502020204030204" pitchFamily="34" charset="0"/>
                <a:cs typeface="Arial" panose="020B0604020202020204" pitchFamily="34" charset="0"/>
              </a:rPr>
              <a:t>Deus olha para a humanidade, que Deus olha para a realidade que nós estamos vivendo e vê a bondade d’Ele em nós. </a:t>
            </a:r>
            <a:endParaRPr lang="pt-BR" sz="950" dirty="0">
              <a:solidFill>
                <a:srgbClr val="0070C0"/>
              </a:solidFill>
              <a:latin typeface="Arial" panose="020B0604020202020204" pitchFamily="34" charset="0"/>
              <a:cs typeface="Arial" panose="020B0604020202020204" pitchFamily="34" charset="0"/>
            </a:endParaRPr>
          </a:p>
          <a:p>
            <a:pPr algn="just"/>
            <a:r>
              <a:rPr lang="pt-BR" sz="950" b="1" dirty="0">
                <a:solidFill>
                  <a:srgbClr val="006DBF"/>
                </a:solidFill>
                <a:latin typeface="Arial" panose="020B0604020202020204" pitchFamily="34" charset="0"/>
                <a:cs typeface="Arial" panose="020B0604020202020204" pitchFamily="34" charset="0"/>
              </a:rPr>
              <a:t>Membro da família 2</a:t>
            </a:r>
            <a:r>
              <a:rPr lang="pt-BR" sz="950" dirty="0">
                <a:solidFill>
                  <a:srgbClr val="006DBF"/>
                </a:solidFill>
                <a:latin typeface="Arial" panose="020B0604020202020204" pitchFamily="34" charset="0"/>
                <a:cs typeface="Arial" panose="020B0604020202020204" pitchFamily="34" charset="0"/>
              </a:rPr>
              <a:t>: Pois,  Jesus, em sua oração, reza ao Pai pelos discípulos e pelos que hão de  crer Nele. Somos merecedores do olhar atento de Jesus que reza ao pai, também hoje, por cada um de nós. Assim, somos convidados a refletir que “o</a:t>
            </a:r>
            <a:r>
              <a:rPr lang="pt-BR" sz="950" dirty="0">
                <a:effectLst/>
                <a:latin typeface="Times New Roman" panose="02020603050405020304" pitchFamily="18" charset="0"/>
                <a:ea typeface="Calibri" panose="020F0502020204030204" pitchFamily="34" charset="0"/>
                <a:cs typeface="Arial" panose="020B0604020202020204" pitchFamily="34" charset="0"/>
              </a:rPr>
              <a:t> </a:t>
            </a:r>
            <a:r>
              <a:rPr lang="pt-BR" sz="950" dirty="0">
                <a:solidFill>
                  <a:srgbClr val="0070C0"/>
                </a:solidFill>
                <a:effectLst/>
                <a:latin typeface="Times New Roman" panose="02020603050405020304" pitchFamily="18" charset="0"/>
                <a:ea typeface="Calibri" panose="020F0502020204030204" pitchFamily="34" charset="0"/>
                <a:cs typeface="Arial" panose="020B0604020202020204" pitchFamily="34" charset="0"/>
              </a:rPr>
              <a:t>mundo é um local que vale a pena ser salvo. Eu, você e a criação valemos tanto para Jesus. Somos tão especiais, que Deus veio ao mundo e morreu numa cruz para nos salvar. Ora, se nós não fôssemos bons na nossa origem e preciosos, Ele não teria vindo. Portanto, eu quanto você, precisamos olhar para as outras pessoas com o olhar de Deus, com o olhar de Jesus. Somos cristãos e o Espírito que havia em Jesus está em nós. Devemos desenvolver um olhar que note a bondade, acima das falhas, defeitos e sofrimentos. </a:t>
            </a:r>
          </a:p>
          <a:p>
            <a:pPr algn="just"/>
            <a:r>
              <a:rPr lang="pt-BR" sz="950" b="1" dirty="0">
                <a:solidFill>
                  <a:srgbClr val="0070C0"/>
                </a:solidFill>
                <a:latin typeface="Arial" panose="020B0604020202020204" pitchFamily="34" charset="0"/>
                <a:cs typeface="Arial" panose="020B0604020202020204" pitchFamily="34" charset="0"/>
              </a:rPr>
              <a:t>Membro da Família 3: </a:t>
            </a:r>
            <a:r>
              <a:rPr lang="pt-BR" sz="950" dirty="0">
                <a:solidFill>
                  <a:srgbClr val="0070C0"/>
                </a:solidFill>
                <a:latin typeface="Arial" panose="020B0604020202020204" pitchFamily="34" charset="0"/>
                <a:cs typeface="Arial" panose="020B0604020202020204" pitchFamily="34" charset="0"/>
              </a:rPr>
              <a:t>Nesse sentido, precisamos ter presente “‘</a:t>
            </a:r>
            <a:r>
              <a:rPr lang="pt-BR" sz="950" dirty="0">
                <a:solidFill>
                  <a:srgbClr val="0070C0"/>
                </a:solidFill>
                <a:effectLst/>
                <a:latin typeface="Times New Roman" panose="02020603050405020304" pitchFamily="18" charset="0"/>
                <a:ea typeface="Calibri" panose="020F0502020204030204" pitchFamily="34" charset="0"/>
                <a:cs typeface="Arial" panose="020B0604020202020204" pitchFamily="34" charset="0"/>
              </a:rPr>
              <a:t>que Deus morreu para nos salvar, somos bons e Ele é capaz de transformar: o sofrimento em vida nova, alegria passageira em alegria sem fim. Olhar o mundo aos olhos de Jesus, é perceber com um olhar de bondade, de misericórdia existente em cada ser humano imagem e semelhança de Deus. É olhar a realidade que nos cerca e perceber que por mais cruel que ela seja, continua preciosa</a:t>
            </a:r>
            <a:r>
              <a:rPr lang="pt-BR" sz="950" dirty="0">
                <a:solidFill>
                  <a:srgbClr val="C00000"/>
                </a:solidFill>
                <a:effectLst/>
                <a:latin typeface="Times New Roman" panose="02020603050405020304" pitchFamily="18" charset="0"/>
                <a:ea typeface="Calibri" panose="020F0502020204030204" pitchFamily="34" charset="0"/>
                <a:cs typeface="Arial" panose="020B0604020202020204" pitchFamily="34" charset="0"/>
              </a:rPr>
              <a:t>. </a:t>
            </a:r>
            <a:r>
              <a:rPr lang="pt-BR" sz="950" b="1" dirty="0">
                <a:solidFill>
                  <a:srgbClr val="C00000"/>
                </a:solidFill>
                <a:latin typeface="Arial" panose="020B0604020202020204" pitchFamily="34" charset="0"/>
                <a:cs typeface="Arial" panose="020B0604020202020204" pitchFamily="34" charset="0"/>
              </a:rPr>
              <a:t>(Momento de partilha da família)</a:t>
            </a:r>
          </a:p>
          <a:p>
            <a:r>
              <a:rPr lang="pt-BR" sz="950" b="1" dirty="0">
                <a:solidFill>
                  <a:srgbClr val="0070C0"/>
                </a:solidFill>
                <a:latin typeface="Arial" panose="020B0604020202020204" pitchFamily="34" charset="0"/>
                <a:cs typeface="Arial" panose="020B0604020202020204" pitchFamily="34" charset="0"/>
              </a:rPr>
              <a:t>Toda a família: </a:t>
            </a:r>
            <a:r>
              <a:rPr lang="pt-BR" sz="950" dirty="0">
                <a:solidFill>
                  <a:srgbClr val="0070C0"/>
                </a:solidFill>
                <a:latin typeface="Arial" panose="020B0604020202020204" pitchFamily="34" charset="0"/>
                <a:cs typeface="Arial" panose="020B0604020202020204" pitchFamily="34" charset="0"/>
              </a:rPr>
              <a:t>“Nós somos a família de Deus, caminhando na estrada de Jesus”.</a:t>
            </a:r>
          </a:p>
          <a:p>
            <a:pPr algn="ctr"/>
            <a:r>
              <a:rPr lang="pt-BR" sz="950" b="1" dirty="0">
                <a:solidFill>
                  <a:srgbClr val="0070C0"/>
                </a:solidFill>
                <a:latin typeface="Arial" panose="020B0604020202020204" pitchFamily="34" charset="0"/>
                <a:cs typeface="Arial" panose="020B0604020202020204" pitchFamily="34" charset="0"/>
              </a:rPr>
              <a:t>Reza-se a Ave-Maria e o Pai-no</a:t>
            </a:r>
            <a:r>
              <a:rPr lang="pt-BR" sz="1000" b="1" dirty="0">
                <a:solidFill>
                  <a:srgbClr val="0070C0"/>
                </a:solidFill>
                <a:latin typeface="Arial" panose="020B0604020202020204" pitchFamily="34" charset="0"/>
                <a:cs typeface="Arial" panose="020B0604020202020204" pitchFamily="34" charset="0"/>
              </a:rPr>
              <a:t>sso</a:t>
            </a:r>
          </a:p>
        </p:txBody>
      </p:sp>
      <p:sp>
        <p:nvSpPr>
          <p:cNvPr id="42" name="TextBox 41">
            <a:extLst>
              <a:ext uri="{FF2B5EF4-FFF2-40B4-BE49-F238E27FC236}">
                <a16:creationId xmlns:a16="http://schemas.microsoft.com/office/drawing/2014/main" id="{6A6E3441-42AC-6946-B2BB-09A4181A9763}"/>
              </a:ext>
            </a:extLst>
          </p:cNvPr>
          <p:cNvSpPr txBox="1"/>
          <p:nvPr/>
        </p:nvSpPr>
        <p:spPr>
          <a:xfrm>
            <a:off x="146625" y="1143584"/>
            <a:ext cx="1114408" cy="253916"/>
          </a:xfrm>
          <a:prstGeom prst="rect">
            <a:avLst/>
          </a:prstGeom>
          <a:noFill/>
        </p:spPr>
        <p:txBody>
          <a:bodyPr wrap="none" rtlCol="0">
            <a:spAutoFit/>
          </a:bodyPr>
          <a:lstStyle/>
          <a:p>
            <a:pPr algn="ctr"/>
            <a:r>
              <a:rPr lang="pt-BR" sz="1050" dirty="0">
                <a:latin typeface="Franklin Gothic Medium" panose="020B0603020102020204" pitchFamily="34" charset="0"/>
              </a:rPr>
              <a:t>2. Oração Inicial</a:t>
            </a:r>
          </a:p>
        </p:txBody>
      </p:sp>
      <p:sp>
        <p:nvSpPr>
          <p:cNvPr id="43" name="TextBox 42">
            <a:extLst>
              <a:ext uri="{FF2B5EF4-FFF2-40B4-BE49-F238E27FC236}">
                <a16:creationId xmlns:a16="http://schemas.microsoft.com/office/drawing/2014/main" id="{4566DD90-35F1-0E43-AED1-890FEAB4667E}"/>
              </a:ext>
            </a:extLst>
          </p:cNvPr>
          <p:cNvSpPr txBox="1"/>
          <p:nvPr/>
        </p:nvSpPr>
        <p:spPr>
          <a:xfrm>
            <a:off x="126427" y="1421657"/>
            <a:ext cx="2753149" cy="3808735"/>
          </a:xfrm>
          <a:prstGeom prst="rect">
            <a:avLst/>
          </a:prstGeom>
          <a:noFill/>
        </p:spPr>
        <p:txBody>
          <a:bodyPr wrap="square" rtlCol="0">
            <a:spAutoFit/>
          </a:bodyPr>
          <a:lstStyle/>
          <a:p>
            <a:pPr algn="just"/>
            <a:r>
              <a:rPr lang="pt-BR" sz="1050" b="1" dirty="0">
                <a:solidFill>
                  <a:srgbClr val="006DBF"/>
                </a:solidFill>
                <a:latin typeface="Arial" panose="020B0604020202020204" pitchFamily="34" charset="0"/>
              </a:rPr>
              <a:t>Membro da família 1</a:t>
            </a:r>
            <a:r>
              <a:rPr lang="pt-BR" sz="1050" dirty="0">
                <a:solidFill>
                  <a:srgbClr val="006DBF"/>
                </a:solidFill>
                <a:latin typeface="Arial" panose="020B0604020202020204" pitchFamily="34" charset="0"/>
              </a:rPr>
              <a:t>: </a:t>
            </a:r>
            <a:r>
              <a:rPr lang="pt-BR" sz="1050" dirty="0">
                <a:solidFill>
                  <a:srgbClr val="0070C0"/>
                </a:solidFill>
                <a:latin typeface="Arial" panose="020B0604020202020204" pitchFamily="34" charset="0"/>
              </a:rPr>
              <a:t>No encontro de hoje somos convidados a contemplar o mundo a partir do olhar de Jesus. </a:t>
            </a:r>
          </a:p>
          <a:p>
            <a:pPr algn="just"/>
            <a:r>
              <a:rPr lang="pt-BR" sz="1050" b="1" dirty="0">
                <a:solidFill>
                  <a:srgbClr val="006DBF"/>
                </a:solidFill>
                <a:latin typeface="Arial" panose="020B0604020202020204" pitchFamily="34" charset="0"/>
              </a:rPr>
              <a:t>Membro da família 2</a:t>
            </a:r>
            <a:r>
              <a:rPr lang="pt-BR" sz="1050" dirty="0">
                <a:solidFill>
                  <a:srgbClr val="006DBF"/>
                </a:solidFill>
                <a:latin typeface="Arial" panose="020B0604020202020204" pitchFamily="34" charset="0"/>
              </a:rPr>
              <a:t>: Olhar o mundo, com os olhos de Jesus significa contemplar a obra de Deus a  partir de nós mesmos e da natureza, como extensão do amor de Deus que se revela no cotidiano de nossas vidas e de toda criação.</a:t>
            </a:r>
            <a:endParaRPr lang="pt-BR" sz="1050" dirty="0">
              <a:solidFill>
                <a:srgbClr val="0070C0"/>
              </a:solidFill>
              <a:latin typeface="Arial" panose="020B0604020202020204" pitchFamily="34" charset="0"/>
            </a:endParaRPr>
          </a:p>
          <a:p>
            <a:pPr algn="just"/>
            <a:r>
              <a:rPr lang="pt-BR" sz="1050" b="1" dirty="0">
                <a:solidFill>
                  <a:srgbClr val="006DBF"/>
                </a:solidFill>
                <a:latin typeface="Arial" panose="020B0604020202020204" pitchFamily="34" charset="0"/>
              </a:rPr>
              <a:t>Membro da família 3</a:t>
            </a:r>
            <a:r>
              <a:rPr lang="pt-BR" sz="1050" dirty="0">
                <a:solidFill>
                  <a:srgbClr val="006DBF"/>
                </a:solidFill>
                <a:latin typeface="Arial" panose="020B0604020202020204" pitchFamily="34" charset="0"/>
              </a:rPr>
              <a:t>: Nesse momento, voltemos nosso olhar para imagem que trouxemos e pensemos: O que ela nos fala? </a:t>
            </a:r>
          </a:p>
          <a:p>
            <a:pPr algn="ctr"/>
            <a:r>
              <a:rPr lang="pt-BR" sz="1050" dirty="0">
                <a:solidFill>
                  <a:srgbClr val="FF0000"/>
                </a:solidFill>
                <a:latin typeface="Arial" panose="020B0604020202020204" pitchFamily="34" charset="0"/>
              </a:rPr>
              <a:t>(Momento de partilha entre os membros da família)</a:t>
            </a:r>
          </a:p>
          <a:p>
            <a:pPr algn="l"/>
            <a:r>
              <a:rPr lang="pt-BR" sz="1050" b="1" dirty="0">
                <a:solidFill>
                  <a:srgbClr val="006DBF"/>
                </a:solidFill>
                <a:latin typeface="Arial" panose="020B0604020202020204" pitchFamily="34" charset="0"/>
              </a:rPr>
              <a:t>Membro da família 1: Cantemos com alegria: </a:t>
            </a:r>
          </a:p>
          <a:p>
            <a:pPr algn="l"/>
            <a:r>
              <a:rPr lang="pt-BR" sz="1050" b="1" dirty="0">
                <a:solidFill>
                  <a:srgbClr val="C00000"/>
                </a:solidFill>
                <a:latin typeface="Arial" panose="020B0604020202020204" pitchFamily="34" charset="0"/>
              </a:rPr>
              <a:t>- A nós descei divina luz, / A nós descei divina luz / Em nossas almas acendei / o amor, amor de Jesus / O amor, amor de Jesus.</a:t>
            </a:r>
            <a:br>
              <a:rPr lang="pt-BR" sz="1050" b="0" i="0" dirty="0">
                <a:solidFill>
                  <a:srgbClr val="C00000"/>
                </a:solidFill>
                <a:effectLst/>
                <a:latin typeface="arial" panose="020B0604020202020204" pitchFamily="34" charset="0"/>
              </a:rPr>
            </a:br>
            <a:r>
              <a:rPr lang="pt-BR" sz="1050" b="1" dirty="0">
                <a:solidFill>
                  <a:srgbClr val="0070C0"/>
                </a:solidFill>
                <a:latin typeface="Arial" panose="020B0604020202020204" pitchFamily="34" charset="0"/>
                <a:cs typeface="Arial" panose="020B0604020202020204" pitchFamily="34" charset="0"/>
              </a:rPr>
              <a:t>Membro da família 2</a:t>
            </a:r>
            <a:r>
              <a:rPr lang="pt-BR" sz="1050" dirty="0">
                <a:solidFill>
                  <a:srgbClr val="0070C0"/>
                </a:solidFill>
                <a:latin typeface="Arial" panose="020B0604020202020204" pitchFamily="34" charset="0"/>
                <a:cs typeface="Arial" panose="020B0604020202020204" pitchFamily="34" charset="0"/>
              </a:rPr>
              <a:t>: Em nome do Pai e do Filho e do Espírito Santo. </a:t>
            </a:r>
            <a:r>
              <a:rPr lang="pt-BR" sz="1050" dirty="0">
                <a:solidFill>
                  <a:srgbClr val="006DBF"/>
                </a:solidFill>
                <a:latin typeface="Arial" panose="020B0604020202020204" pitchFamily="34" charset="0"/>
                <a:cs typeface="Arial" panose="020B0604020202020204" pitchFamily="34" charset="0"/>
              </a:rPr>
              <a:t>Amém. </a:t>
            </a:r>
          </a:p>
        </p:txBody>
      </p:sp>
      <p:sp>
        <p:nvSpPr>
          <p:cNvPr id="44" name="TextBox 43">
            <a:extLst>
              <a:ext uri="{FF2B5EF4-FFF2-40B4-BE49-F238E27FC236}">
                <a16:creationId xmlns:a16="http://schemas.microsoft.com/office/drawing/2014/main" id="{9464A834-8C74-CF4B-A9D0-D5C44BDEE600}"/>
              </a:ext>
            </a:extLst>
          </p:cNvPr>
          <p:cNvSpPr txBox="1"/>
          <p:nvPr/>
        </p:nvSpPr>
        <p:spPr>
          <a:xfrm>
            <a:off x="2900769" y="636448"/>
            <a:ext cx="1422184" cy="261610"/>
          </a:xfrm>
          <a:prstGeom prst="rect">
            <a:avLst/>
          </a:prstGeom>
          <a:noFill/>
        </p:spPr>
        <p:txBody>
          <a:bodyPr wrap="none" rtlCol="0">
            <a:spAutoFit/>
          </a:bodyPr>
          <a:lstStyle/>
          <a:p>
            <a:pPr algn="ctr"/>
            <a:r>
              <a:rPr lang="pt-BR" sz="1100" dirty="0">
                <a:latin typeface="Franklin Gothic Medium" panose="020B0603020102020204" pitchFamily="34" charset="0"/>
              </a:rPr>
              <a:t>4. Escuta da Palavra</a:t>
            </a:r>
          </a:p>
        </p:txBody>
      </p:sp>
      <p:sp>
        <p:nvSpPr>
          <p:cNvPr id="45" name="TextBox 44">
            <a:extLst>
              <a:ext uri="{FF2B5EF4-FFF2-40B4-BE49-F238E27FC236}">
                <a16:creationId xmlns:a16="http://schemas.microsoft.com/office/drawing/2014/main" id="{AE171728-FB71-C84F-B6F0-73E88B94EBD9}"/>
              </a:ext>
            </a:extLst>
          </p:cNvPr>
          <p:cNvSpPr txBox="1"/>
          <p:nvPr/>
        </p:nvSpPr>
        <p:spPr>
          <a:xfrm>
            <a:off x="2983980" y="3261592"/>
            <a:ext cx="2890334" cy="2708434"/>
          </a:xfrm>
          <a:prstGeom prst="rect">
            <a:avLst/>
          </a:prstGeom>
          <a:noFill/>
        </p:spPr>
        <p:txBody>
          <a:bodyPr wrap="square" rtlCol="0">
            <a:spAutoFit/>
          </a:bodyPr>
          <a:lstStyle/>
          <a:p>
            <a:pPr algn="just" fontAlgn="base"/>
            <a:r>
              <a:rPr lang="pt-BR" sz="1000" dirty="0">
                <a:solidFill>
                  <a:srgbClr val="0070C0"/>
                </a:solidFill>
                <a:effectLst/>
                <a:latin typeface="inherit"/>
              </a:rPr>
              <a:t>Eu dei-lhes a glória que tu me deste, para que eles sejam um, como nós somos um: eu neles e tu em mim, para que assim eles cheguem à unidade perfeita e o mundo reconheça que tu me enviaste e os amaste, como me amaste a mim. Pai, aqueles que me deste, quero que estejam comigo onde eu estiver, para que eles contemplem a minha glória, glória que tu me deste porque me amaste antes da fundação do universo. Pai justo, o mundo não te conheceu, mas eu te conheci, e estes também conheceram que tu me enviaste.</a:t>
            </a:r>
          </a:p>
          <a:p>
            <a:pPr algn="just" fontAlgn="base"/>
            <a:r>
              <a:rPr lang="pt-BR" sz="1000" dirty="0">
                <a:solidFill>
                  <a:srgbClr val="0070C0"/>
                </a:solidFill>
                <a:effectLst/>
                <a:latin typeface="inherit"/>
              </a:rPr>
              <a:t>Eu lhes fiz conhecer o teu nome, e o tornarei conhecido ainda mais, para que o amor com que me amaste esteja neles, e eu mesmo esteja neles”.</a:t>
            </a:r>
          </a:p>
          <a:p>
            <a:pPr fontAlgn="base"/>
            <a:r>
              <a:rPr lang="pt-BR" sz="1000" b="1" dirty="0">
                <a:solidFill>
                  <a:srgbClr val="0070C0"/>
                </a:solidFill>
                <a:effectLst/>
                <a:latin typeface="inherit"/>
              </a:rPr>
              <a:t>- Palavra da Salvação. - Glória a vós, Senhor.</a:t>
            </a:r>
          </a:p>
          <a:p>
            <a:br>
              <a:rPr lang="pt-BR" sz="1000" b="1" i="0" dirty="0">
                <a:solidFill>
                  <a:srgbClr val="0070C0"/>
                </a:solidFill>
                <a:effectLst/>
                <a:latin typeface="Lato"/>
              </a:rPr>
            </a:br>
            <a:endParaRPr lang="pt-BR" sz="1000" b="1" dirty="0">
              <a:solidFill>
                <a:srgbClr val="0070C0"/>
              </a:solidFill>
            </a:endParaRPr>
          </a:p>
        </p:txBody>
      </p:sp>
      <p:pic>
        <p:nvPicPr>
          <p:cNvPr id="26" name="Picture 2" descr="Jesus Cristo Retrato - Gráfico vetorial grátis no Pixabay">
            <a:extLst>
              <a:ext uri="{FF2B5EF4-FFF2-40B4-BE49-F238E27FC236}">
                <a16:creationId xmlns:a16="http://schemas.microsoft.com/office/drawing/2014/main" id="{4716BA07-A5CF-B64E-8524-3800C2C7E301}"/>
              </a:ext>
            </a:extLst>
          </p:cNvPr>
          <p:cNvPicPr>
            <a:picLocks noChangeAspect="1" noChangeArrowheads="1"/>
          </p:cNvPicPr>
          <p:nvPr/>
        </p:nvPicPr>
        <p:blipFill>
          <a:blip r:embed="rId4" cstate="print">
            <a:alphaModFix/>
            <a:extLst>
              <a:ext uri="{28A0092B-C50C-407E-A947-70E740481C1C}">
                <a14:useLocalDpi xmlns:a14="http://schemas.microsoft.com/office/drawing/2010/main" val="0"/>
              </a:ext>
            </a:extLst>
          </a:blip>
          <a:srcRect/>
          <a:stretch>
            <a:fillRect/>
          </a:stretch>
        </p:blipFill>
        <p:spPr bwMode="auto">
          <a:xfrm>
            <a:off x="3254897" y="5604428"/>
            <a:ext cx="2362169" cy="1166677"/>
          </a:xfrm>
          <a:prstGeom prst="rect">
            <a:avLst/>
          </a:prstGeom>
          <a:noFill/>
          <a:extLst>
            <a:ext uri="{909E8E84-426E-40DD-AFC4-6F175D3DCCD1}">
              <a14:hiddenFill xmlns:a14="http://schemas.microsoft.com/office/drawing/2010/main">
                <a:solidFill>
                  <a:srgbClr val="FFFFFF"/>
                </a:solidFill>
              </a14:hiddenFill>
            </a:ext>
          </a:extLst>
        </p:spPr>
      </p:pic>
      <p:sp>
        <p:nvSpPr>
          <p:cNvPr id="48" name="Rectangle 47">
            <a:extLst>
              <a:ext uri="{FF2B5EF4-FFF2-40B4-BE49-F238E27FC236}">
                <a16:creationId xmlns:a16="http://schemas.microsoft.com/office/drawing/2014/main" id="{16E8E839-8775-9541-893D-A98B1EB8E276}"/>
              </a:ext>
            </a:extLst>
          </p:cNvPr>
          <p:cNvSpPr/>
          <p:nvPr/>
        </p:nvSpPr>
        <p:spPr>
          <a:xfrm>
            <a:off x="6468124" y="5984819"/>
            <a:ext cx="2889402" cy="430887"/>
          </a:xfrm>
          <a:prstGeom prst="rect">
            <a:avLst/>
          </a:prstGeom>
        </p:spPr>
        <p:txBody>
          <a:bodyPr wrap="square">
            <a:spAutoFit/>
          </a:bodyPr>
          <a:lstStyle/>
          <a:p>
            <a:pPr algn="just"/>
            <a:r>
              <a:rPr lang="pt-BR" sz="1100" b="1" dirty="0">
                <a:solidFill>
                  <a:srgbClr val="006DBF"/>
                </a:solidFill>
                <a:latin typeface="Arial" panose="020B0604020202020204" pitchFamily="34" charset="0"/>
              </a:rPr>
              <a:t>Toda a família: </a:t>
            </a:r>
            <a:r>
              <a:rPr lang="pt-BR" sz="1100" dirty="0">
                <a:solidFill>
                  <a:srgbClr val="006DBF"/>
                </a:solidFill>
                <a:latin typeface="Arial" panose="020B0604020202020204" pitchFamily="34" charset="0"/>
              </a:rPr>
              <a:t>“Nós somos a família de Deus, caminhando na estrada de Jesus”.</a:t>
            </a:r>
            <a:endParaRPr lang="pt-BR" sz="1100" dirty="0"/>
          </a:p>
        </p:txBody>
      </p:sp>
      <p:sp>
        <p:nvSpPr>
          <p:cNvPr id="51" name="Rectangle 50">
            <a:extLst>
              <a:ext uri="{FF2B5EF4-FFF2-40B4-BE49-F238E27FC236}">
                <a16:creationId xmlns:a16="http://schemas.microsoft.com/office/drawing/2014/main" id="{E91C205B-1F0D-0742-9945-F810920FDDA2}"/>
              </a:ext>
            </a:extLst>
          </p:cNvPr>
          <p:cNvSpPr/>
          <p:nvPr/>
        </p:nvSpPr>
        <p:spPr>
          <a:xfrm>
            <a:off x="4435982" y="116079"/>
            <a:ext cx="3332965" cy="584775"/>
          </a:xfrm>
          <a:prstGeom prst="rect">
            <a:avLst/>
          </a:prstGeom>
        </p:spPr>
        <p:txBody>
          <a:bodyPr wrap="none">
            <a:spAutoFit/>
          </a:bodyPr>
          <a:lstStyle/>
          <a:p>
            <a:pPr algn="ctr"/>
            <a:r>
              <a:rPr lang="pt-BR" sz="1600" b="1" dirty="0">
                <a:solidFill>
                  <a:srgbClr val="4472C4"/>
                </a:solidFill>
                <a:latin typeface="Arial" panose="020B0604020202020204" pitchFamily="34" charset="0"/>
                <a:ea typeface="Calibri" panose="020F0502020204030204" pitchFamily="34" charset="0"/>
                <a:cs typeface="Times New Roman" panose="02020603050405020304" pitchFamily="18" charset="0"/>
              </a:rPr>
              <a:t>CATEQUESE EM FAMÍLIA</a:t>
            </a:r>
          </a:p>
          <a:p>
            <a:pPr algn="ctr"/>
            <a:r>
              <a:rPr lang="pt-BR" sz="1600" b="1" dirty="0">
                <a:solidFill>
                  <a:srgbClr val="4472C4"/>
                </a:solidFill>
                <a:latin typeface="Arial" panose="020B0604020202020204" pitchFamily="34" charset="0"/>
                <a:ea typeface="Calibri" panose="020F0502020204030204" pitchFamily="34" charset="0"/>
                <a:cs typeface="Times New Roman" panose="02020603050405020304" pitchFamily="18" charset="0"/>
              </a:rPr>
              <a:t>Jesus vem trazer uma vida nova</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4" name="Rectangle 53">
            <a:extLst>
              <a:ext uri="{FF2B5EF4-FFF2-40B4-BE49-F238E27FC236}">
                <a16:creationId xmlns:a16="http://schemas.microsoft.com/office/drawing/2014/main" id="{D1ACCD6E-F759-C847-B39C-51D1AF1562ED}"/>
              </a:ext>
            </a:extLst>
          </p:cNvPr>
          <p:cNvSpPr/>
          <p:nvPr/>
        </p:nvSpPr>
        <p:spPr>
          <a:xfrm>
            <a:off x="3035453" y="828213"/>
            <a:ext cx="2688426" cy="415498"/>
          </a:xfrm>
          <a:prstGeom prst="rect">
            <a:avLst/>
          </a:prstGeom>
        </p:spPr>
        <p:txBody>
          <a:bodyPr wrap="square">
            <a:spAutoFit/>
          </a:bodyPr>
          <a:lstStyle/>
          <a:p>
            <a:pPr algn="just"/>
            <a:r>
              <a:rPr lang="pt-BR" sz="1050" dirty="0">
                <a:solidFill>
                  <a:srgbClr val="0070C0"/>
                </a:solidFill>
              </a:rPr>
              <a:t>Evangelho de Jesus Cristo segundo João (</a:t>
            </a:r>
            <a:r>
              <a:rPr lang="pt-BR" sz="1050" b="1" dirty="0">
                <a:solidFill>
                  <a:srgbClr val="0070C0"/>
                </a:solidFill>
              </a:rPr>
              <a:t>17, 20 -26)</a:t>
            </a:r>
            <a:endParaRPr lang="pt-BR" sz="1050" dirty="0">
              <a:solidFill>
                <a:srgbClr val="0070C0"/>
              </a:solidFill>
            </a:endParaRPr>
          </a:p>
        </p:txBody>
      </p:sp>
      <p:sp>
        <p:nvSpPr>
          <p:cNvPr id="3" name="Retângulo 2"/>
          <p:cNvSpPr/>
          <p:nvPr/>
        </p:nvSpPr>
        <p:spPr>
          <a:xfrm>
            <a:off x="7566441" y="2005028"/>
            <a:ext cx="2001806" cy="1384995"/>
          </a:xfrm>
          <a:prstGeom prst="rect">
            <a:avLst/>
          </a:prstGeom>
        </p:spPr>
        <p:txBody>
          <a:bodyPr wrap="square">
            <a:spAutoFit/>
          </a:bodyPr>
          <a:lstStyle/>
          <a:p>
            <a:pPr algn="just"/>
            <a:r>
              <a:rPr lang="pt-BR" sz="1050" b="1" dirty="0">
                <a:solidFill>
                  <a:srgbClr val="0070C0"/>
                </a:solidFill>
                <a:latin typeface="Arial" panose="020B0604020202020204" pitchFamily="34" charset="0"/>
                <a:cs typeface="Arial" panose="020B0604020202020204" pitchFamily="34" charset="0"/>
              </a:rPr>
              <a:t>Membro da família 2: </a:t>
            </a:r>
            <a:r>
              <a:rPr lang="pt-BR" sz="1050" dirty="0">
                <a:solidFill>
                  <a:srgbClr val="006DBF"/>
                </a:solidFill>
                <a:latin typeface="Arial" panose="020B0604020202020204" pitchFamily="34" charset="0"/>
                <a:cs typeface="Arial" panose="020B0604020202020204" pitchFamily="34" charset="0"/>
              </a:rPr>
              <a:t>Jesus pede pela salvação dos discípulos e, como o Pai está no Filho, e o Filho está no Pai, assim também, os que creem hão de estar com eles, para que o mundo creia que Jesus é o enviado do Pai. </a:t>
            </a:r>
            <a:endParaRPr lang="pt-BR" sz="1050" dirty="0">
              <a:solidFill>
                <a:srgbClr val="0070C0"/>
              </a:solidFill>
              <a:latin typeface="Arial" panose="020B0604020202020204" pitchFamily="34" charset="0"/>
              <a:cs typeface="Arial" panose="020B0604020202020204" pitchFamily="34" charset="0"/>
            </a:endParaRPr>
          </a:p>
        </p:txBody>
      </p:sp>
      <p:sp>
        <p:nvSpPr>
          <p:cNvPr id="4" name="CaixaDeTexto 3"/>
          <p:cNvSpPr txBox="1"/>
          <p:nvPr/>
        </p:nvSpPr>
        <p:spPr>
          <a:xfrm>
            <a:off x="6428037" y="3357773"/>
            <a:ext cx="3016759" cy="2677656"/>
          </a:xfrm>
          <a:prstGeom prst="rect">
            <a:avLst/>
          </a:prstGeom>
          <a:noFill/>
        </p:spPr>
        <p:txBody>
          <a:bodyPr wrap="square" rtlCol="0">
            <a:spAutoFit/>
          </a:bodyPr>
          <a:lstStyle/>
          <a:p>
            <a:pPr algn="just"/>
            <a:r>
              <a:rPr lang="pt-BR" sz="1050" b="1" dirty="0">
                <a:solidFill>
                  <a:srgbClr val="0070C0"/>
                </a:solidFill>
                <a:latin typeface="Arial" panose="020B0604020202020204" pitchFamily="34" charset="0"/>
                <a:cs typeface="Arial" panose="020B0604020202020204" pitchFamily="34" charset="0"/>
              </a:rPr>
              <a:t>Membro da família 3: Essa unidade entre o Pai e o Filho, da qual, também nós, somos chamados a participar pela fé, só é possível pelo amor. O amor do Pai e do Filho se reflete na humanidade, quando, nos deixamos envolver pelo memo amor, que Jesus revela em sua relação com o Pai, quando entre nós, construirmos fraternidade. Aqui está, a grande meta que, como família cristã, somos convidados a cultivar. Cultivar o amor mútuo entre nós, olhar as pessoas e o mundo como obra perfeita do Pai, revelada em Jesus, que acolheu a proposta do Pai e olhou o mundo com os olhos cheio de amor, entregando-se por amor a nós. </a:t>
            </a:r>
            <a:endParaRPr lang="pt-BR" sz="1050" dirty="0">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C0374581-AF07-9C45-A7D1-F9D46358F7C9}"/>
              </a:ext>
            </a:extLst>
          </p:cNvPr>
          <p:cNvSpPr/>
          <p:nvPr/>
        </p:nvSpPr>
        <p:spPr>
          <a:xfrm>
            <a:off x="2983980" y="1253213"/>
            <a:ext cx="2753149" cy="707886"/>
          </a:xfrm>
          <a:prstGeom prst="rect">
            <a:avLst/>
          </a:prstGeom>
        </p:spPr>
        <p:txBody>
          <a:bodyPr wrap="square">
            <a:spAutoFit/>
          </a:bodyPr>
          <a:lstStyle/>
          <a:p>
            <a:pPr algn="just"/>
            <a:r>
              <a:rPr lang="pt-BR" sz="1000" dirty="0">
                <a:solidFill>
                  <a:srgbClr val="0070C0"/>
                </a:solidFill>
                <a:effectLst/>
                <a:latin typeface="inherit"/>
              </a:rPr>
              <a:t>Naquele tempo, Jesus ergueu os olhos ao céu e rezou, dizendo: </a:t>
            </a:r>
            <a:r>
              <a:rPr lang="pt-BR" sz="1000" b="0" dirty="0">
                <a:solidFill>
                  <a:srgbClr val="0070C0"/>
                </a:solidFill>
                <a:effectLst/>
                <a:latin typeface="LatoBold"/>
              </a:rPr>
              <a:t> </a:t>
            </a:r>
            <a:r>
              <a:rPr lang="pt-BR" sz="1000" dirty="0">
                <a:solidFill>
                  <a:srgbClr val="0070C0"/>
                </a:solidFill>
                <a:effectLst/>
                <a:latin typeface="inherit"/>
              </a:rPr>
              <a:t>“Pai santo, eu não te rogo somente por eles, mas também por aqueles que vão crer em mim pela sua palavra; </a:t>
            </a:r>
            <a:endParaRPr lang="pt-BR" sz="1000" dirty="0">
              <a:solidFill>
                <a:srgbClr val="0070C0"/>
              </a:solidFill>
            </a:endParaRPr>
          </a:p>
        </p:txBody>
      </p:sp>
      <p:sp>
        <p:nvSpPr>
          <p:cNvPr id="8" name="CaixaDeTexto 7">
            <a:extLst>
              <a:ext uri="{FF2B5EF4-FFF2-40B4-BE49-F238E27FC236}">
                <a16:creationId xmlns:a16="http://schemas.microsoft.com/office/drawing/2014/main" id="{DD9ED837-9834-46FE-80AB-EED055123CA0}"/>
              </a:ext>
            </a:extLst>
          </p:cNvPr>
          <p:cNvSpPr txBox="1"/>
          <p:nvPr/>
        </p:nvSpPr>
        <p:spPr>
          <a:xfrm>
            <a:off x="2952619" y="1963123"/>
            <a:ext cx="2001806" cy="1323439"/>
          </a:xfrm>
          <a:prstGeom prst="rect">
            <a:avLst/>
          </a:prstGeom>
          <a:noFill/>
        </p:spPr>
        <p:txBody>
          <a:bodyPr wrap="square" rtlCol="0">
            <a:spAutoFit/>
          </a:bodyPr>
          <a:lstStyle/>
          <a:p>
            <a:pPr algn="just"/>
            <a:r>
              <a:rPr lang="pt-BR" sz="1000" dirty="0">
                <a:solidFill>
                  <a:srgbClr val="0070C0"/>
                </a:solidFill>
                <a:latin typeface="inherit"/>
              </a:rPr>
              <a:t>para que todos sejam um como tu,  Pai, estás em mim e eu em ti, e </a:t>
            </a:r>
            <a:r>
              <a:rPr lang="pt-BR" sz="1000" dirty="0">
                <a:solidFill>
                  <a:srgbClr val="0070C0"/>
                </a:solidFill>
                <a:effectLst/>
                <a:latin typeface="inherit"/>
              </a:rPr>
              <a:t>Naquele tempo, Jesus ergueu os olhos ao céu e rezou, dizendo: </a:t>
            </a:r>
            <a:r>
              <a:rPr lang="pt-BR" sz="1000" b="0" dirty="0">
                <a:solidFill>
                  <a:srgbClr val="0070C0"/>
                </a:solidFill>
                <a:effectLst/>
                <a:latin typeface="LatoBold"/>
              </a:rPr>
              <a:t> </a:t>
            </a:r>
            <a:r>
              <a:rPr lang="pt-BR" sz="1000" dirty="0">
                <a:solidFill>
                  <a:srgbClr val="0070C0"/>
                </a:solidFill>
                <a:effectLst/>
                <a:latin typeface="inherit"/>
              </a:rPr>
              <a:t>“Pai santo, eu não te rogo somente por eles, mas também por aqueles que vão crer em mim pela sua palavra; </a:t>
            </a:r>
            <a:endParaRPr lang="pt-BR" sz="1000" dirty="0">
              <a:solidFill>
                <a:srgbClr val="0070C0"/>
              </a:solidFill>
            </a:endParaRPr>
          </a:p>
        </p:txBody>
      </p:sp>
    </p:spTree>
    <p:extLst>
      <p:ext uri="{BB962C8B-B14F-4D97-AF65-F5344CB8AC3E}">
        <p14:creationId xmlns:p14="http://schemas.microsoft.com/office/powerpoint/2010/main" val="1880660809"/>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1917</TotalTime>
  <Words>1307</Words>
  <Application>Microsoft Office PowerPoint</Application>
  <PresentationFormat>Widescreen</PresentationFormat>
  <Paragraphs>44</Paragraphs>
  <Slides>2</Slides>
  <Notes>0</Notes>
  <HiddenSlides>0</HiddenSlides>
  <MMClips>0</MMClips>
  <ScaleCrop>false</ScaleCrop>
  <HeadingPairs>
    <vt:vector size="6" baseType="variant">
      <vt:variant>
        <vt:lpstr>Fontes usadas</vt:lpstr>
      </vt:variant>
      <vt:variant>
        <vt:i4>12</vt:i4>
      </vt:variant>
      <vt:variant>
        <vt:lpstr>Tema</vt:lpstr>
      </vt:variant>
      <vt:variant>
        <vt:i4>1</vt:i4>
      </vt:variant>
      <vt:variant>
        <vt:lpstr>Títulos de slides</vt:lpstr>
      </vt:variant>
      <vt:variant>
        <vt:i4>2</vt:i4>
      </vt:variant>
    </vt:vector>
  </HeadingPairs>
  <TitlesOfParts>
    <vt:vector size="15" baseType="lpstr">
      <vt:lpstr>Arial</vt:lpstr>
      <vt:lpstr>Arial</vt:lpstr>
      <vt:lpstr>Calibri</vt:lpstr>
      <vt:lpstr>Calibri Light</vt:lpstr>
      <vt:lpstr>Comic Sans MS</vt:lpstr>
      <vt:lpstr>Franklin Gothic Medium</vt:lpstr>
      <vt:lpstr>Franklin Gothic Medium Cond</vt:lpstr>
      <vt:lpstr>inherit</vt:lpstr>
      <vt:lpstr>Lato</vt:lpstr>
      <vt:lpstr>LatoBold</vt:lpstr>
      <vt:lpstr>MV Boli</vt:lpstr>
      <vt:lpstr>Times New Roman</vt:lpstr>
      <vt:lpstr>Tema do Office</vt:lpstr>
      <vt:lpstr>CATEQUESE EM FAMÍLIA</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CATEQUESE EM FAMÍLIA</dc:title>
  <dc:creator>Maria Erivan</dc:creator>
  <cp:lastModifiedBy>DESKTOP</cp:lastModifiedBy>
  <cp:revision>65</cp:revision>
  <dcterms:created xsi:type="dcterms:W3CDTF">2021-04-26T12:38:16Z</dcterms:created>
  <dcterms:modified xsi:type="dcterms:W3CDTF">2021-06-20T17:55:16Z</dcterms:modified>
</cp:coreProperties>
</file>