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50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30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37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55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87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15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96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5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97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6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3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2075-F1C6-444E-8251-6C0718B7F2F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DAC6-2CDE-4C60-821F-B0865089315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18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9F0BE-D8A1-F94C-8D5C-870AE24A8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4706073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4472C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CATEQUESE EM FAMÍLIA</a:t>
            </a:r>
            <a:endParaRPr lang="pt-BR" sz="2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B09C7E5-929D-5A47-8472-B5706DCC7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01" y="1118244"/>
            <a:ext cx="2710243" cy="237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E18991A-A80A-724E-9879-2B36BC1F05CF}"/>
              </a:ext>
            </a:extLst>
          </p:cNvPr>
          <p:cNvSpPr txBox="1">
            <a:spLocks/>
          </p:cNvSpPr>
          <p:nvPr/>
        </p:nvSpPr>
        <p:spPr>
          <a:xfrm>
            <a:off x="738285" y="3731039"/>
            <a:ext cx="4706073" cy="729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4472C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Roteiro para encontro em família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22A7348-8574-8348-BB5A-B19FD7C44B1C}"/>
              </a:ext>
            </a:extLst>
          </p:cNvPr>
          <p:cNvSpPr txBox="1">
            <a:spLocks/>
          </p:cNvSpPr>
          <p:nvPr/>
        </p:nvSpPr>
        <p:spPr>
          <a:xfrm>
            <a:off x="480038" y="4293321"/>
            <a:ext cx="4964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>
                <a:solidFill>
                  <a:srgbClr val="4472C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5º ENCONTRO</a:t>
            </a:r>
          </a:p>
          <a:p>
            <a:pPr algn="ctr"/>
            <a:r>
              <a:rPr lang="pt-BR" sz="2400" b="1" dirty="0">
                <a:solidFill>
                  <a:srgbClr val="4472C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José - Com Coração de Pai </a:t>
            </a:r>
            <a:endParaRPr lang="pt-BR" sz="2400" dirty="0"/>
          </a:p>
        </p:txBody>
      </p:sp>
      <p:pic>
        <p:nvPicPr>
          <p:cNvPr id="2052" name="Picture 4" descr="Primeiro Encontro - Plano de Evangelização | Arquidiocese de Fortaleza">
            <a:extLst>
              <a:ext uri="{FF2B5EF4-FFF2-40B4-BE49-F238E27FC236}">
                <a16:creationId xmlns:a16="http://schemas.microsoft.com/office/drawing/2014/main" id="{E12EECAA-1718-CC47-92C0-50639B176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122" y="5680439"/>
            <a:ext cx="965235" cy="103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A7592D-7DC6-1D4D-8C50-24855A0195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6876" y="5680439"/>
            <a:ext cx="1162818" cy="103315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30BC51-95FC-B140-BA79-E184C5C49766}"/>
              </a:ext>
            </a:extLst>
          </p:cNvPr>
          <p:cNvSpPr/>
          <p:nvPr/>
        </p:nvSpPr>
        <p:spPr>
          <a:xfrm>
            <a:off x="1484905" y="6269830"/>
            <a:ext cx="29942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solidFill>
                  <a:srgbClr val="4472C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ARQUIDIOCESE DE FORTALEZA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586227" y="820270"/>
            <a:ext cx="53816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ORAÇÃO A SÃO JOSÉ</a:t>
            </a:r>
          </a:p>
          <a:p>
            <a:pPr algn="ctr"/>
            <a:endParaRPr lang="pt-BR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i="1" dirty="0">
                <a:latin typeface="Comic Sans MS" panose="030F0702030302020204" pitchFamily="66" charset="0"/>
              </a:rPr>
              <a:t>Salve, guardião do Redentor e esposo da Virgem Maira! A vós, Deus confiou o seu Filho; em vós, Maria depositou a sua confiança; convosco, Cristo tornou-se homem. Ó Bem-aventurado José, mostrai-vos pai também para nós e guiai-nos no caminho da vida. Alcançai-nos graça, misericórdia e coragem, e defendei-nos de todo mal. </a:t>
            </a:r>
            <a:r>
              <a:rPr lang="pt-BR" sz="1400" b="1" i="1" dirty="0">
                <a:latin typeface="Comic Sans MS" panose="030F0702030302020204" pitchFamily="66" charset="0"/>
              </a:rPr>
              <a:t>Amém! </a:t>
            </a:r>
          </a:p>
          <a:p>
            <a:pPr algn="r"/>
            <a:r>
              <a:rPr lang="pt-BR" sz="1400" i="1" dirty="0">
                <a:latin typeface="Comic Sans MS" panose="030F0702030302020204" pitchFamily="66" charset="0"/>
              </a:rPr>
              <a:t>(Papa Francisco)</a:t>
            </a:r>
            <a:endParaRPr lang="pt-BR" sz="1400" dirty="0">
              <a:latin typeface="Comic Sans MS" panose="030F0702030302020204" pitchFamily="66" charset="0"/>
            </a:endParaRPr>
          </a:p>
          <a:p>
            <a:pPr algn="just"/>
            <a:r>
              <a:rPr lang="pt-BR" sz="1400" b="1" i="1" dirty="0">
                <a:latin typeface="Comic Sans MS" panose="030F0702030302020204" pitchFamily="66" charset="0"/>
              </a:rPr>
              <a:t> </a:t>
            </a:r>
            <a:endParaRPr lang="pt-BR" sz="1400" dirty="0">
              <a:latin typeface="Comic Sans MS" panose="030F0702030302020204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618905" y="2927941"/>
            <a:ext cx="49643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Chaparral Pro Light" panose="02060403030505090203" pitchFamily="18" charset="0"/>
              </a:rPr>
              <a:t>Rezemos a São José</a:t>
            </a:r>
          </a:p>
          <a:p>
            <a:pPr algn="ctr"/>
            <a:endParaRPr lang="pt-BR" sz="1400" b="1" dirty="0">
              <a:latin typeface="Chaparral Pro Light" panose="02060403030505090203" pitchFamily="18" charset="0"/>
            </a:endParaRP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José, que amou Jesus com coração de Pai - Rogai por nós!</a:t>
            </a: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José, amado Pai - Rogai por nós.</a:t>
            </a: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José, pai na ternura - Rogai por nós.</a:t>
            </a: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José, na obediência - Rogai por nós.</a:t>
            </a: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José, pai no acolhimento - Rogai por nós.</a:t>
            </a: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José, na coragem criativa - Rogai por nós.</a:t>
            </a: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 pai trabalhador - Rogai por nós.</a:t>
            </a: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José, pai na sombra - Rogai por nós.</a:t>
            </a: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 protetor das famílias - Rogai por nós.</a:t>
            </a:r>
          </a:p>
          <a:p>
            <a:pPr algn="just"/>
            <a:r>
              <a:rPr lang="pt-BR" sz="1400" dirty="0">
                <a:latin typeface="Chaparral Pro Light" panose="02060403030505090203" pitchFamily="18" charset="0"/>
              </a:rPr>
              <a:t>- São José, patrono da Igreja - Rogai por nós.</a:t>
            </a:r>
          </a:p>
          <a:p>
            <a:pPr algn="just"/>
            <a:endParaRPr lang="pt-BR" sz="1400" dirty="0">
              <a:latin typeface="Chaparral Pro Light" panose="02060403030505090203" pitchFamily="18" charset="0"/>
            </a:endParaRPr>
          </a:p>
          <a:p>
            <a:pPr algn="ctr"/>
            <a:r>
              <a:rPr lang="pt-BR" sz="1400" b="1" dirty="0">
                <a:latin typeface="Chaparral Pro Light" panose="02060403030505090203" pitchFamily="18" charset="0"/>
              </a:rPr>
              <a:t>- Jesus, Maria e José – Nossa família vossa é!</a:t>
            </a:r>
          </a:p>
        </p:txBody>
      </p:sp>
    </p:spTree>
    <p:extLst>
      <p:ext uri="{BB962C8B-B14F-4D97-AF65-F5344CB8AC3E}">
        <p14:creationId xmlns:p14="http://schemas.microsoft.com/office/powerpoint/2010/main" val="409603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64A0735-47BA-DD43-90F1-8A741BBE0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19" y="5524976"/>
            <a:ext cx="1760473" cy="125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11A86E4-D9C4-1C4B-B977-60DA74D21A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 l="9773" t="9623" r="9136" b="9620"/>
          <a:stretch/>
        </p:blipFill>
        <p:spPr>
          <a:xfrm>
            <a:off x="4554469" y="1148700"/>
            <a:ext cx="3063156" cy="447558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7235FA0-E18C-B941-AFE0-49471630D341}"/>
              </a:ext>
            </a:extLst>
          </p:cNvPr>
          <p:cNvSpPr txBox="1"/>
          <p:nvPr/>
        </p:nvSpPr>
        <p:spPr>
          <a:xfrm>
            <a:off x="5749006" y="1982234"/>
            <a:ext cx="7248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b="1" dirty="0">
                <a:latin typeface="Franklin Gothic Medium" panose="020B0603020102020204" pitchFamily="34" charset="0"/>
              </a:rPr>
              <a:t>7. Gesto </a:t>
            </a:r>
          </a:p>
          <a:p>
            <a:r>
              <a:rPr lang="pt-BR" sz="1100" b="1" dirty="0">
                <a:latin typeface="Franklin Gothic Medium" panose="020B0603020102020204" pitchFamily="34" charset="0"/>
              </a:rPr>
              <a:t>Concreto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4587F5-7394-194B-8A35-276A3920B151}"/>
              </a:ext>
            </a:extLst>
          </p:cNvPr>
          <p:cNvSpPr txBox="1"/>
          <p:nvPr/>
        </p:nvSpPr>
        <p:spPr>
          <a:xfrm>
            <a:off x="4797506" y="2498077"/>
            <a:ext cx="26129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Franklin Gothic Medium Cond" panose="020B0606030402020204" pitchFamily="34" charset="0"/>
              </a:rPr>
              <a:t>Que tal fazermos em família um gesto de ajuda aos trabalhadores que perderam seu trabalho e no momento passam necessidade?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4E59C8-1DAA-0F41-B030-5CA300207BF6}"/>
              </a:ext>
            </a:extLst>
          </p:cNvPr>
          <p:cNvSpPr txBox="1"/>
          <p:nvPr/>
        </p:nvSpPr>
        <p:spPr>
          <a:xfrm>
            <a:off x="154872" y="268307"/>
            <a:ext cx="1872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>
                <a:latin typeface="Franklin Gothic Medium" panose="020B0603020102020204" pitchFamily="34" charset="0"/>
              </a:rPr>
              <a:t>1. Preparação do ambiente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9BA4081-F726-C443-9765-A1F8C5C358F3}"/>
              </a:ext>
            </a:extLst>
          </p:cNvPr>
          <p:cNvSpPr txBox="1"/>
          <p:nvPr/>
        </p:nvSpPr>
        <p:spPr>
          <a:xfrm>
            <a:off x="154872" y="529917"/>
            <a:ext cx="24511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</a:rPr>
              <a:t>Prepare o ambiente e nele coloque uma toalha, uma vela, uma bíblia, uma imagem de São José (se possível), flores ou um jarro de planta (se tiver).</a:t>
            </a:r>
            <a:endParaRPr lang="pt-BR" sz="11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6C186D-4580-2149-96A9-406D632AE356}"/>
              </a:ext>
            </a:extLst>
          </p:cNvPr>
          <p:cNvSpPr txBox="1"/>
          <p:nvPr/>
        </p:nvSpPr>
        <p:spPr>
          <a:xfrm>
            <a:off x="2647680" y="695757"/>
            <a:ext cx="18966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>
                <a:latin typeface="Franklin Gothic Medium" panose="020B0603020102020204" pitchFamily="34" charset="0"/>
              </a:rPr>
              <a:t>3. Acolhendo uns aos outros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8630493-6608-2549-B18A-18ACB90EF69B}"/>
              </a:ext>
            </a:extLst>
          </p:cNvPr>
          <p:cNvSpPr txBox="1"/>
          <p:nvPr/>
        </p:nvSpPr>
        <p:spPr>
          <a:xfrm>
            <a:off x="2630504" y="951626"/>
            <a:ext cx="3158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</a:rPr>
              <a:t>Pai / Mãe: 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</a:rPr>
              <a:t>Contemplando neste encontro São José que como como um pai amoroso cuidou de Jesus, roguemos pelos nossos pais e nos acolhamos com um abraço fraterno.</a:t>
            </a:r>
          </a:p>
          <a:p>
            <a:pPr algn="just"/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</a:rPr>
              <a:t>“Nós somos a família de Deus, caminhando na estrada de Jesus”</a:t>
            </a:r>
            <a:endParaRPr lang="pt-BR" sz="11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18C789-1707-A847-B038-BEFCA75E3037}"/>
              </a:ext>
            </a:extLst>
          </p:cNvPr>
          <p:cNvSpPr txBox="1"/>
          <p:nvPr/>
        </p:nvSpPr>
        <p:spPr>
          <a:xfrm>
            <a:off x="6867970" y="729364"/>
            <a:ext cx="14734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>
                <a:latin typeface="Franklin Gothic Medium" panose="020B0603020102020204" pitchFamily="34" charset="0"/>
              </a:rPr>
              <a:t>5. Aos olhos de Jesus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061F315-B5DA-3040-ABCC-207BFFBDACEB}"/>
              </a:ext>
            </a:extLst>
          </p:cNvPr>
          <p:cNvSpPr txBox="1"/>
          <p:nvPr/>
        </p:nvSpPr>
        <p:spPr>
          <a:xfrm>
            <a:off x="6606257" y="939792"/>
            <a:ext cx="3069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da família 1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Estamos celebrando o dia de São José Operário (1º de maio). Além de ser </a:t>
            </a:r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Patrono Universal da Igreja,2021 é um Ano Especial, dedicado ao esposo da Virgem Maria e pai adotivo de Jesus. Nesse ano a Igreja deseja celebrar a ternura do homem que abandonou seu projetos pessoais para cuidar do Filho de Deus feito homem.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963D631-FBA7-5840-9830-F8AA2CB61F05}"/>
              </a:ext>
            </a:extLst>
          </p:cNvPr>
          <p:cNvSpPr txBox="1"/>
          <p:nvPr/>
        </p:nvSpPr>
        <p:spPr>
          <a:xfrm>
            <a:off x="9839947" y="28842"/>
            <a:ext cx="20938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>
                <a:latin typeface="Franklin Gothic Medium" panose="020B0603020102020204" pitchFamily="34" charset="0"/>
              </a:rPr>
              <a:t>6. Diálogo da família com Deus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186D69-E9BE-814B-80D5-300E93AEEE30}"/>
              </a:ext>
            </a:extLst>
          </p:cNvPr>
          <p:cNvSpPr txBox="1"/>
          <p:nvPr/>
        </p:nvSpPr>
        <p:spPr>
          <a:xfrm>
            <a:off x="9663777" y="268307"/>
            <a:ext cx="250290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da família 1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Quem é </a:t>
            </a:r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José? São José é o homem do silêncio comunicativo e criativo. Seu silêncio comunica de maneira profunda sua sabedoria em discernir os sinais dos tempos. É um silêncio marcado pela contemplação do Mistério que se revelou em sua história. </a:t>
            </a:r>
          </a:p>
          <a:p>
            <a:pPr algn="just"/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da família 2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Um homem HUMILDE E TRABALHADOR, que assume como seu o projeto de Deus e cuida amorosamente de Jesus de Maria. Exerce sua paternidade com coragem e decisão, mas sem tolher a liberdade de Jesus, a liberdade que todo filho deve ter de fazer nascer algo novo no mundo.</a:t>
            </a:r>
          </a:p>
          <a:p>
            <a:pPr algn="just"/>
            <a:r>
              <a:rPr lang="pt-BR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da Família 3: </a:t>
            </a:r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José um homem JUSTO: entrega-se inteiramente, sem hesitar para servir à pessoa e à missão de Jesus. Um pai terno, cuidadoso. O mundo precisa de pais como São José. </a:t>
            </a:r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da família 4: </a:t>
            </a:r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José ao mesmo tempo que nos ensina a contemplar sua atitude terna vem revelar a ternura de Deus. Jesus 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viu a ternura de Deus em São José. </a:t>
            </a:r>
          </a:p>
          <a:p>
            <a:pPr algn="just"/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da Família 3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Como está a nossa família? Como São José cuidamos uns dos outros? Exercemos a sua ternura ativa?</a:t>
            </a:r>
          </a:p>
          <a:p>
            <a:r>
              <a:rPr lang="pt-BR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(Momento de partilha da família)</a:t>
            </a:r>
          </a:p>
          <a:p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 a família: 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“Nós somos a família de Deus, caminhando na estrada de Jesus”.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Reza-se a Ave-Maria e o Pai-nosso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A6E3441-42AC-6946-B2BB-09A4181A9763}"/>
              </a:ext>
            </a:extLst>
          </p:cNvPr>
          <p:cNvSpPr txBox="1"/>
          <p:nvPr/>
        </p:nvSpPr>
        <p:spPr>
          <a:xfrm>
            <a:off x="105697" y="1457507"/>
            <a:ext cx="1167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>
                <a:latin typeface="Franklin Gothic Medium" panose="020B0603020102020204" pitchFamily="34" charset="0"/>
              </a:rPr>
              <a:t>2. Oração Inicial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66DD90-35F1-0E43-AED1-890FEAB4667E}"/>
              </a:ext>
            </a:extLst>
          </p:cNvPr>
          <p:cNvSpPr txBox="1"/>
          <p:nvPr/>
        </p:nvSpPr>
        <p:spPr>
          <a:xfrm>
            <a:off x="154872" y="1740341"/>
            <a:ext cx="23775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</a:rPr>
              <a:t>Membro da família 1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</a:rPr>
              <a:t>: </a:t>
            </a:r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</a:rPr>
              <a:t>O Papa Francisco, por ocasião dos 150 anos de São José como padroeiro da Igreja inteira, publicou uma carta, a </a:t>
            </a:r>
            <a:r>
              <a:rPr lang="pt-BR" sz="1100" i="1" dirty="0">
                <a:solidFill>
                  <a:srgbClr val="0070C0"/>
                </a:solidFill>
                <a:latin typeface="Arial" panose="020B0604020202020204" pitchFamily="34" charset="0"/>
              </a:rPr>
              <a:t>PATRIS CORDE que significa </a:t>
            </a:r>
            <a:r>
              <a:rPr lang="pt-BR" sz="1100" b="1" dirty="0">
                <a:solidFill>
                  <a:srgbClr val="0070C0"/>
                </a:solidFill>
                <a:latin typeface="Arial" panose="020B0604020202020204" pitchFamily="34" charset="0"/>
              </a:rPr>
              <a:t>Com Coração de Pai, </a:t>
            </a:r>
            <a:r>
              <a:rPr lang="pt-BR" sz="1100" i="1" dirty="0">
                <a:solidFill>
                  <a:srgbClr val="0070C0"/>
                </a:solidFill>
                <a:latin typeface="Arial" panose="020B0604020202020204" pitchFamily="34" charset="0"/>
              </a:rPr>
              <a:t>pois foi assim que José amou a Jesus. São José é Padroeiro de Nossa Arquidiocese e de várias paróquias, também é padroeiro do nosso Ceará e de todos os trabalhadores com o título de São José Operário. Entreguemos nossa família a São José e peçamos que ele nos guarde com coração de Pai. Cantemos: </a:t>
            </a:r>
            <a:endParaRPr lang="pt-BR" sz="1100" dirty="0">
              <a:solidFill>
                <a:srgbClr val="0070C0"/>
              </a:solidFill>
            </a:endParaRPr>
          </a:p>
          <a:p>
            <a:pPr algn="just"/>
            <a:r>
              <a:rPr lang="pt-BR" sz="1100" b="1" dirty="0">
                <a:solidFill>
                  <a:srgbClr val="C00000"/>
                </a:solidFill>
              </a:rPr>
              <a:t>Canto</a:t>
            </a:r>
            <a:r>
              <a:rPr lang="pt-BR" sz="1100" dirty="0">
                <a:solidFill>
                  <a:srgbClr val="C00000"/>
                </a:solidFill>
              </a:rPr>
              <a:t>: </a:t>
            </a:r>
            <a:r>
              <a:rPr lang="pt-BR" sz="1100" dirty="0">
                <a:solidFill>
                  <a:srgbClr val="0070C0"/>
                </a:solidFill>
              </a:rPr>
              <a:t>Vinde, alegres cantemos. A Deus demos louvor. / São José, exaltemos sempre com mais fervor.</a:t>
            </a:r>
          </a:p>
          <a:p>
            <a:pPr algn="just"/>
            <a:r>
              <a:rPr lang="pt-BR" sz="1100" b="1" i="1" dirty="0">
                <a:solidFill>
                  <a:srgbClr val="0070C0"/>
                </a:solidFill>
              </a:rPr>
              <a:t>Refrão: São José, a vós nosso amor, / Sede o nosso bom protetor, / Aumentai o nosso fervor.</a:t>
            </a:r>
            <a:endParaRPr lang="pt-BR" sz="1100" dirty="0">
              <a:solidFill>
                <a:srgbClr val="0070C0"/>
              </a:solidFill>
            </a:endParaRPr>
          </a:p>
          <a:p>
            <a:pPr algn="just"/>
            <a:r>
              <a:rPr lang="pt-BR" sz="1100" b="1" dirty="0">
                <a:solidFill>
                  <a:srgbClr val="0070C0"/>
                </a:solidFill>
              </a:rPr>
              <a:t>2.</a:t>
            </a:r>
            <a:r>
              <a:rPr lang="pt-BR" sz="1100" dirty="0">
                <a:solidFill>
                  <a:srgbClr val="0070C0"/>
                </a:solidFill>
              </a:rPr>
              <a:t>  Vossa grande valia, venha nos socorrer, / Com Jesus e Maria, ó, possamos morrer. </a:t>
            </a:r>
          </a:p>
          <a:p>
            <a:pPr algn="just"/>
            <a:r>
              <a:rPr lang="pt-BR" sz="1100" b="1" dirty="0">
                <a:solidFill>
                  <a:srgbClr val="0070C0"/>
                </a:solidFill>
                <a:latin typeface="Arial" panose="020B0604020202020204" pitchFamily="34" charset="0"/>
              </a:rPr>
              <a:t>Membro da família 2</a:t>
            </a:r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</a:rPr>
              <a:t>: Em nome do Pai e do Filho e do Espírito Santo. 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</a:rPr>
              <a:t>Amém.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464A834-8C74-CF4B-A9D0-D5C44BDEE600}"/>
              </a:ext>
            </a:extLst>
          </p:cNvPr>
          <p:cNvSpPr txBox="1"/>
          <p:nvPr/>
        </p:nvSpPr>
        <p:spPr>
          <a:xfrm>
            <a:off x="2615689" y="2017239"/>
            <a:ext cx="14221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>
                <a:latin typeface="Franklin Gothic Medium" panose="020B0603020102020204" pitchFamily="34" charset="0"/>
              </a:rPr>
              <a:t>4. Escuta da Palavra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171728-FB71-C84F-B6F0-73E88B94EBD9}"/>
              </a:ext>
            </a:extLst>
          </p:cNvPr>
          <p:cNvSpPr txBox="1"/>
          <p:nvPr/>
        </p:nvSpPr>
        <p:spPr>
          <a:xfrm>
            <a:off x="2647679" y="3128705"/>
            <a:ext cx="31414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0070C0"/>
                </a:solidFill>
              </a:rPr>
              <a:t>A origem de Jesus Cristo foi assim: Maria, sua mãe, estava prometida em casamento a José, e, antes de viverem juntos, ela ficou grávida pela ação do Espírito Santo. José, seu marido, era justo e, não querendo denunciá-la, resolveu abandonar Maria, em segredo. Enquanto José pensava nisso, eis que o anjo do Senhor apareceu-lhe, em sonho, e lhe disse: "José, Filho de Davi, não tenhas medo de receber Maria como tua esposa, porque ela concebeu pela ação do Espírito Santo. Ela dará à luz um filho, e tu lhe darás o nome de Jesus, pois ele vai salvar o seu povo dos seus pecados". Quando acordou, José fez conforme o anjo do Senhor havia mandado. </a:t>
            </a:r>
            <a:r>
              <a:rPr lang="pt-BR" sz="1100" b="1" dirty="0">
                <a:solidFill>
                  <a:srgbClr val="0070C0"/>
                </a:solidFill>
              </a:rPr>
              <a:t>Palavra da Salvação: Glória a vós, Senhor.</a:t>
            </a:r>
            <a:endParaRPr lang="pt-BR" sz="11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6E8E839-8775-9541-893D-A98B1EB8E276}"/>
              </a:ext>
            </a:extLst>
          </p:cNvPr>
          <p:cNvSpPr/>
          <p:nvPr/>
        </p:nvSpPr>
        <p:spPr>
          <a:xfrm>
            <a:off x="6458268" y="6357935"/>
            <a:ext cx="32922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b="1" dirty="0">
                <a:solidFill>
                  <a:srgbClr val="006DBF"/>
                </a:solidFill>
                <a:latin typeface="Arial" panose="020B0604020202020204" pitchFamily="34" charset="0"/>
              </a:rPr>
              <a:t>Toda a família: </a:t>
            </a:r>
            <a:r>
              <a:rPr lang="pt-BR" sz="1100" dirty="0">
                <a:solidFill>
                  <a:srgbClr val="006DBF"/>
                </a:solidFill>
                <a:latin typeface="Arial" panose="020B0604020202020204" pitchFamily="34" charset="0"/>
              </a:rPr>
              <a:t>“Nós somos a família de Deus, caminhando na estrada de Jesus”.</a:t>
            </a:r>
            <a:endParaRPr lang="pt-BR" sz="11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91C205B-1F0D-0742-9945-F810920FDDA2}"/>
              </a:ext>
            </a:extLst>
          </p:cNvPr>
          <p:cNvSpPr/>
          <p:nvPr/>
        </p:nvSpPr>
        <p:spPr>
          <a:xfrm>
            <a:off x="4261672" y="116079"/>
            <a:ext cx="3681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dirty="0">
                <a:solidFill>
                  <a:srgbClr val="4472C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CATEQUESE EM FAMÍLIA</a:t>
            </a:r>
          </a:p>
          <a:p>
            <a:pPr algn="ctr"/>
            <a:r>
              <a:rPr lang="pt-BR" sz="1600" dirty="0">
                <a:solidFill>
                  <a:srgbClr val="4472C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JOSÉ - COM CORAÇÃO DE PAI</a:t>
            </a:r>
            <a:endParaRPr lang="en-C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1ACCD6E-F759-C847-B39C-51D1AF1562ED}"/>
              </a:ext>
            </a:extLst>
          </p:cNvPr>
          <p:cNvSpPr/>
          <p:nvPr/>
        </p:nvSpPr>
        <p:spPr>
          <a:xfrm>
            <a:off x="2617655" y="2242779"/>
            <a:ext cx="1956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solidFill>
                  <a:srgbClr val="0070C0"/>
                </a:solidFill>
              </a:rPr>
              <a:t>Evangelho de Jesus Cristo, segundo Mateus </a:t>
            </a:r>
            <a:r>
              <a:rPr lang="pt-BR" sz="1000" b="1" dirty="0">
                <a:solidFill>
                  <a:srgbClr val="0070C0"/>
                </a:solidFill>
              </a:rPr>
              <a:t>1, 16.18-21.24a</a:t>
            </a:r>
            <a:r>
              <a:rPr lang="pt-BR" sz="1000" b="1" dirty="0"/>
              <a:t>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473885" y="4868235"/>
            <a:ext cx="314147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da família 4</a:t>
            </a:r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Somos convidados a contemplar a vida e a missão de São José. Ele nos ensina que a obediência a Deus e o cumprimento de seus projetos devem ser assumidos sem medo. O exemplo desse homem justo, obediente e humilde nos convida a afirmar diante de Deus: </a:t>
            </a:r>
            <a:r>
              <a:rPr lang="pt-BR" sz="11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Senhor, confiamos em Ti, pois Tu nos abre os caminhos e nos dá capacidade de tudo vencer!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42863" y="2307120"/>
            <a:ext cx="20943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da família 2: </a:t>
            </a:r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Evangelho nos fala da origem humana da Jesus e como José agiu diante desse fato.      </a:t>
            </a:r>
          </a:p>
          <a:p>
            <a:pPr algn="just"/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Para não denunciar Maria,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459745" y="3157397"/>
            <a:ext cx="3203421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ficara grávida pela ação do Espírito Santo, José decide abandonar Maria, em segredo.</a:t>
            </a:r>
          </a:p>
          <a:p>
            <a:pPr algn="just"/>
            <a:endParaRPr lang="pt-BR" sz="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da família 3:</a:t>
            </a:r>
            <a:r>
              <a:rPr lang="pt-BR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Porém, os planos de Deus não seguem a lógica do pensar humano, pois enquanto se debatia sobre essa questão, o anjo do Senhor aparece a José em sonho, esclarecendo que o filho no ventre de Maria foi concebido por obra do Espírito Santo. Em obediência, José assumiu a família, dando ao menino o nome de Jesus.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2A4815-AA3C-B64E-B064-9B175173FAFA}"/>
              </a:ext>
            </a:extLst>
          </p:cNvPr>
          <p:cNvSpPr/>
          <p:nvPr/>
        </p:nvSpPr>
        <p:spPr>
          <a:xfrm>
            <a:off x="2620721" y="2594482"/>
            <a:ext cx="18601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>
                <a:solidFill>
                  <a:srgbClr val="0070C0"/>
                </a:solidFill>
              </a:rPr>
              <a:t>Jacó gerou José, o esposo de Maria, da qual nasceu Jesus, que é chamado o Cristo. </a:t>
            </a:r>
            <a:endParaRPr lang="pt-BR" dirty="0"/>
          </a:p>
        </p:txBody>
      </p:sp>
      <p:pic>
        <p:nvPicPr>
          <p:cNvPr id="26" name="Picture 2" descr="Jesus Cristo Retrato - Gráfico vetorial grátis no Pixabay">
            <a:extLst>
              <a:ext uri="{FF2B5EF4-FFF2-40B4-BE49-F238E27FC236}">
                <a16:creationId xmlns:a16="http://schemas.microsoft.com/office/drawing/2014/main" id="{4716BA07-A5CF-B64E-8524-3800C2C7E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211" y="5536317"/>
            <a:ext cx="1469764" cy="129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660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1257</Words>
  <Application>Microsoft Macintosh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Century</vt:lpstr>
      <vt:lpstr>Chaparral Pro Light</vt:lpstr>
      <vt:lpstr>Comic Sans MS</vt:lpstr>
      <vt:lpstr>Franklin Gothic Medium</vt:lpstr>
      <vt:lpstr>Franklin Gothic Medium Cond</vt:lpstr>
      <vt:lpstr>Tema do Office</vt:lpstr>
      <vt:lpstr>CATEQUESE EM FAMÍLIA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CATEQUESE EM FAMÍLIA</dc:title>
  <dc:creator>Maria Erivan</dc:creator>
  <cp:lastModifiedBy>Fabio Delano</cp:lastModifiedBy>
  <cp:revision>28</cp:revision>
  <dcterms:created xsi:type="dcterms:W3CDTF">2021-04-26T12:38:16Z</dcterms:created>
  <dcterms:modified xsi:type="dcterms:W3CDTF">2021-04-28T05:18:07Z</dcterms:modified>
</cp:coreProperties>
</file>