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51F88-5B7A-487A-8D91-FEBD0C09715C}" type="datetimeFigureOut">
              <a:rPr lang="pt-BR" smtClean="0"/>
              <a:t>26/06/2020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C62-1FBF-4008-8FDD-1C39328D0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65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51F88-5B7A-487A-8D91-FEBD0C09715C}" type="datetimeFigureOut">
              <a:rPr lang="pt-BR" smtClean="0"/>
              <a:t>26/06/2020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C62-1FBF-4008-8FDD-1C39328D0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58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51F88-5B7A-487A-8D91-FEBD0C09715C}" type="datetimeFigureOut">
              <a:rPr lang="pt-BR" smtClean="0"/>
              <a:t>26/06/2020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C62-1FBF-4008-8FDD-1C39328D0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825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51F88-5B7A-487A-8D91-FEBD0C09715C}" type="datetimeFigureOut">
              <a:rPr lang="pt-BR" smtClean="0"/>
              <a:t>26/06/2020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C62-1FBF-4008-8FDD-1C39328D0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254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51F88-5B7A-487A-8D91-FEBD0C09715C}" type="datetimeFigureOut">
              <a:rPr lang="pt-BR" smtClean="0"/>
              <a:t>26/06/2020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C62-1FBF-4008-8FDD-1C39328D0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30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51F88-5B7A-487A-8D91-FEBD0C09715C}" type="datetimeFigureOut">
              <a:rPr lang="pt-BR" smtClean="0"/>
              <a:t>26/06/2020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C62-1FBF-4008-8FDD-1C39328D0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118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51F88-5B7A-487A-8D91-FEBD0C09715C}" type="datetimeFigureOut">
              <a:rPr lang="pt-BR" smtClean="0"/>
              <a:t>26/06/2020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C62-1FBF-4008-8FDD-1C39328D0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52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51F88-5B7A-487A-8D91-FEBD0C09715C}" type="datetimeFigureOut">
              <a:rPr lang="pt-BR" smtClean="0"/>
              <a:t>26/06/2020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C62-1FBF-4008-8FDD-1C39328D0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301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51F88-5B7A-487A-8D91-FEBD0C09715C}" type="datetimeFigureOut">
              <a:rPr lang="pt-BR" smtClean="0"/>
              <a:t>26/06/2020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C62-1FBF-4008-8FDD-1C39328D0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725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51F88-5B7A-487A-8D91-FEBD0C09715C}" type="datetimeFigureOut">
              <a:rPr lang="pt-BR" smtClean="0"/>
              <a:t>26/06/2020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C62-1FBF-4008-8FDD-1C39328D0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325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51F88-5B7A-487A-8D91-FEBD0C09715C}" type="datetimeFigureOut">
              <a:rPr lang="pt-BR" smtClean="0"/>
              <a:t>26/06/2020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0C62-1FBF-4008-8FDD-1C39328D0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69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51F88-5B7A-487A-8D91-FEBD0C09715C}" type="datetimeFigureOut">
              <a:rPr lang="pt-BR" smtClean="0"/>
              <a:t>26/06/2020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0C62-1FBF-4008-8FDD-1C39328D0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640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Roupas cobrem ícone de glifo, vestuário e terno, armazenamento para sinal de roupas, gráficos vetoriais, um padrão sólido sobre um fundo branco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723" y="1216928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32885327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" y="18515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ocia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99" y="1254427"/>
            <a:ext cx="1021848" cy="102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Desinfetante para as mãos, use ícone de linha de gel antibacteriano e anti-séptic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6284" y="1189632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Saudação de ícone com o cotovelo.  Ilustração vetorial simple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6" y="-15345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jovem mulher usando máscara facial no projeto de ilustração vetorial local de trabalh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419" y="3039553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Jogue fora o símbolo de linha do ícone de máscara usada.  Ilustração em vetor isoladas do conceito de sinal ícone para o seu design de interface do usuário do site app móvel logotip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168" y="3039553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Distanciamento social.  Proibição de reunir o símbolo.  Proibição de montagem para evitar infecção por coronavírus.  Ilustração em vetor isolado no fundo branco.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973" y="3078602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desinfecção de limpeza, superfícies limpas com produtos de desinfetante para prevenção de coronavírus ícone de estilo de silhueta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39" y="3039553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disinfection, door handle cleaning spray, coronavirus prevention sanitizer products silhouette style icon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015" y="3014152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/>
          <p:cNvSpPr/>
          <p:nvPr/>
        </p:nvSpPr>
        <p:spPr>
          <a:xfrm>
            <a:off x="338999" y="2269632"/>
            <a:ext cx="1171425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Usar a máscara durante todo o expediente.</a:t>
            </a:r>
            <a:endParaRPr lang="pt-BR" sz="1050" dirty="0"/>
          </a:p>
        </p:txBody>
      </p:sp>
      <p:sp>
        <p:nvSpPr>
          <p:cNvPr id="11" name="Retângulo 10"/>
          <p:cNvSpPr/>
          <p:nvPr/>
        </p:nvSpPr>
        <p:spPr>
          <a:xfrm>
            <a:off x="5884221" y="2211801"/>
            <a:ext cx="1678003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Caso utilize o transporte coletivo para o trabalho, será necessário ao chegar trocar a roupa pelo fardamento.</a:t>
            </a:r>
            <a:endParaRPr lang="pt-BR" sz="1050" dirty="0"/>
          </a:p>
        </p:txBody>
      </p:sp>
      <p:sp>
        <p:nvSpPr>
          <p:cNvPr id="12" name="Retângulo 11"/>
          <p:cNvSpPr/>
          <p:nvPr/>
        </p:nvSpPr>
        <p:spPr>
          <a:xfrm>
            <a:off x="7521742" y="2211801"/>
            <a:ext cx="17398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Colocar o fardamento e bolsa/mochila  em um saco plástico que será fornecido pela Cúria.</a:t>
            </a:r>
            <a:endParaRPr lang="pt-BR" sz="1050" dirty="0"/>
          </a:p>
        </p:txBody>
      </p:sp>
      <p:sp>
        <p:nvSpPr>
          <p:cNvPr id="13" name="Retângulo 12"/>
          <p:cNvSpPr/>
          <p:nvPr/>
        </p:nvSpPr>
        <p:spPr>
          <a:xfrm>
            <a:off x="9259786" y="2211801"/>
            <a:ext cx="1207355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Lavar as mãos e passar álcool em gel.</a:t>
            </a:r>
            <a:endParaRPr lang="pt-BR" sz="1050" dirty="0"/>
          </a:p>
        </p:txBody>
      </p:sp>
      <p:sp>
        <p:nvSpPr>
          <p:cNvPr id="16" name="Retângulo 15"/>
          <p:cNvSpPr/>
          <p:nvPr/>
        </p:nvSpPr>
        <p:spPr>
          <a:xfrm>
            <a:off x="10711035" y="2211801"/>
            <a:ext cx="139146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Manter sempre uma distância mínima.</a:t>
            </a:r>
            <a:endParaRPr lang="pt-BR" sz="1050" dirty="0"/>
          </a:p>
        </p:txBody>
      </p:sp>
      <p:sp>
        <p:nvSpPr>
          <p:cNvPr id="17" name="Retângulo 16"/>
          <p:cNvSpPr/>
          <p:nvPr/>
        </p:nvSpPr>
        <p:spPr>
          <a:xfrm>
            <a:off x="3876551" y="2211801"/>
            <a:ext cx="1786263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Dirigir-se ao relógio de ponto, antes e após o uso deste, utilizar  álcool em gel.</a:t>
            </a:r>
            <a:endParaRPr lang="pt-BR" sz="1050" dirty="0"/>
          </a:p>
        </p:txBody>
      </p:sp>
      <p:sp>
        <p:nvSpPr>
          <p:cNvPr id="18" name="Retângulo 17"/>
          <p:cNvSpPr/>
          <p:nvPr/>
        </p:nvSpPr>
        <p:spPr>
          <a:xfrm>
            <a:off x="22296" y="4035408"/>
            <a:ext cx="135867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Higienizar, todos os dias  a mesa de trabalho.</a:t>
            </a:r>
            <a:endParaRPr lang="pt-BR" sz="1100" dirty="0"/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176193" y="1104485"/>
            <a:ext cx="1105545" cy="1105545"/>
          </a:xfrm>
          <a:prstGeom prst="rect">
            <a:avLst/>
          </a:prstGeom>
        </p:spPr>
      </p:pic>
      <p:sp>
        <p:nvSpPr>
          <p:cNvPr id="21" name="Retângulo 20"/>
          <p:cNvSpPr/>
          <p:nvPr/>
        </p:nvSpPr>
        <p:spPr>
          <a:xfrm>
            <a:off x="1312847" y="4035408"/>
            <a:ext cx="155727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Utilizar na mesa, somente o material do seu trabalho.</a:t>
            </a:r>
            <a:endParaRPr lang="pt-BR" sz="1050" dirty="0"/>
          </a:p>
        </p:txBody>
      </p:sp>
      <p:sp>
        <p:nvSpPr>
          <p:cNvPr id="22" name="Retângulo 21"/>
          <p:cNvSpPr/>
          <p:nvPr/>
        </p:nvSpPr>
        <p:spPr>
          <a:xfrm>
            <a:off x="2694053" y="4035408"/>
            <a:ext cx="167800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pt-B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 utilizar a copa, respeitar a determinação de no máximo sete pessoas de cada vez</a:t>
            </a:r>
            <a:endParaRPr lang="pt-BR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4372173" y="4090000"/>
            <a:ext cx="1551509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copos, pratos e talheres, deverão ser de uso pessoal.</a:t>
            </a:r>
            <a:endParaRPr lang="pt-BR" sz="1050" dirty="0"/>
          </a:p>
        </p:txBody>
      </p:sp>
      <p:pic>
        <p:nvPicPr>
          <p:cNvPr id="1074" name="Picture 50" descr="https://www.flaticon.com/premium-icon/icons/svg/562/562678.sv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91" y="3091399"/>
            <a:ext cx="1028154" cy="1028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tângulo 24"/>
          <p:cNvSpPr/>
          <p:nvPr/>
        </p:nvSpPr>
        <p:spPr>
          <a:xfrm>
            <a:off x="5923682" y="4035408"/>
            <a:ext cx="1794467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Durante todo o expediente, tenha como hábito utilizar sempre o álcool em gel, inclusive ao abrir e fechar portas</a:t>
            </a:r>
            <a:endParaRPr lang="pt-BR" sz="1050" dirty="0"/>
          </a:p>
        </p:txBody>
      </p:sp>
      <p:sp>
        <p:nvSpPr>
          <p:cNvPr id="27" name="Retângulo 26"/>
          <p:cNvSpPr/>
          <p:nvPr/>
        </p:nvSpPr>
        <p:spPr>
          <a:xfrm>
            <a:off x="31745" y="5045715"/>
            <a:ext cx="6725530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Alternar o fardamento a cada dia;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troca de roupa pelo fardamento deverá ser realizada no banheiro, respeitando no máximo 2 pessoas por vez.</a:t>
            </a:r>
            <a:endParaRPr lang="pt-BR" sz="105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b="1" dirty="0"/>
              <a:t>Para as mulheres, procurar manter os cabelos presos;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b="1" dirty="0"/>
              <a:t>Evitar utilizar anéis, relógios e outros adereços, para assegurar a correta higienização das mãos;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sz="1050" b="1" dirty="0"/>
              <a:t>O aparelho telefônico é de uso individual;;</a:t>
            </a:r>
            <a:endParaRPr lang="pt-BR" sz="105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sz="1050" b="1" dirty="0"/>
              <a:t>O horário de ida à copa para lanche e almoço,  </a:t>
            </a:r>
            <a:r>
              <a:rPr lang="pt-BR" sz="1050" b="1" dirty="0" smtClean="0"/>
              <a:t>deve sempre ser alternado para</a:t>
            </a:r>
            <a:r>
              <a:rPr lang="pt-BR" sz="1050" b="1" dirty="0" smtClean="0"/>
              <a:t> </a:t>
            </a:r>
            <a:r>
              <a:rPr lang="pt-BR" sz="1050" b="1" dirty="0"/>
              <a:t>evitar aglomeração;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b="1" dirty="0"/>
              <a:t>Colaboradores da tesouraria usarão luvas para o manuseio de documentos e dinheiro;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050" b="1" dirty="0"/>
              <a:t>Em caso de colaborador que tenha se afastado por </a:t>
            </a:r>
            <a:r>
              <a:rPr lang="pt-BR" sz="1050" b="1" dirty="0" err="1"/>
              <a:t>Covid</a:t>
            </a:r>
            <a:r>
              <a:rPr lang="pt-BR" sz="1050" b="1" dirty="0"/>
              <a:t>, o seu retorno às atividades </a:t>
            </a:r>
            <a:r>
              <a:rPr lang="pt-BR" sz="1050" b="1" dirty="0" smtClean="0"/>
              <a:t> deverá ser </a:t>
            </a:r>
            <a:r>
              <a:rPr lang="pt-BR" sz="1050" b="1" dirty="0"/>
              <a:t>deliberado </a:t>
            </a:r>
            <a:r>
              <a:rPr lang="pt-BR" sz="1050" b="1" dirty="0" smtClean="0"/>
              <a:t>pelo Pároco após a entrega do exame  médico.</a:t>
            </a:r>
            <a:endParaRPr lang="pt-BR" sz="1050" b="1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6706658" y="4979455"/>
            <a:ext cx="538637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sz="1050" b="1" dirty="0"/>
              <a:t>Caso algum colaborador ou parente esteja com os sintomas de </a:t>
            </a:r>
            <a:r>
              <a:rPr lang="pt-BR" sz="1050" b="1" dirty="0" err="1"/>
              <a:t>Covid</a:t>
            </a:r>
            <a:r>
              <a:rPr lang="pt-BR" sz="1050" b="1" dirty="0"/>
              <a:t>, o colaborador deverá informar ao </a:t>
            </a:r>
            <a:r>
              <a:rPr lang="pt-BR" sz="1050" b="1" dirty="0"/>
              <a:t> </a:t>
            </a:r>
            <a:r>
              <a:rPr lang="pt-BR" sz="1050" b="1" dirty="0" smtClean="0"/>
              <a:t>responsável pela paróquia ou </a:t>
            </a:r>
            <a:r>
              <a:rPr lang="pt-BR" sz="1050" b="1" dirty="0"/>
              <a:t>á</a:t>
            </a:r>
            <a:r>
              <a:rPr lang="pt-BR" sz="1050" b="1" dirty="0" smtClean="0"/>
              <a:t>rea pastoral</a:t>
            </a:r>
            <a:r>
              <a:rPr lang="pt-BR" sz="1050" b="1" dirty="0" smtClean="0"/>
              <a:t>, </a:t>
            </a:r>
            <a:r>
              <a:rPr lang="pt-BR" sz="1050" b="1" dirty="0"/>
              <a:t>que resolverá sobre o afastamento ou não do colaborador;</a:t>
            </a:r>
            <a:endParaRPr lang="pt-BR" sz="105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sz="1050" b="1" dirty="0"/>
              <a:t>Os colaboradores que têm como uma das atividades receber pessoas e </a:t>
            </a:r>
            <a:r>
              <a:rPr lang="pt-BR" sz="1050" b="1" dirty="0" smtClean="0"/>
              <a:t>documentos,  </a:t>
            </a:r>
            <a:r>
              <a:rPr lang="pt-BR" sz="1050" b="1" dirty="0"/>
              <a:t>deverão usar luvas para o manuseio desses documentos;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sz="1050" b="1" dirty="0"/>
              <a:t>Caso tenha a necessidade de sair da </a:t>
            </a:r>
            <a:r>
              <a:rPr lang="pt-BR" sz="1050" b="1" dirty="0"/>
              <a:t> </a:t>
            </a:r>
            <a:r>
              <a:rPr lang="pt-BR" sz="1050" b="1" dirty="0" smtClean="0"/>
              <a:t>paróquia ou área pastoral</a:t>
            </a:r>
            <a:r>
              <a:rPr lang="pt-BR" sz="1050" b="1" dirty="0" smtClean="0"/>
              <a:t>, </a:t>
            </a:r>
            <a:r>
              <a:rPr lang="pt-BR" sz="1050" b="1" dirty="0"/>
              <a:t>no horário do almoço, o procedimento de retorno será o mesmo do início do expediente. Só que, para sair, deverá trocar o fardamento pela roupa que veio de casa (para quem utiliza transporte coletivo;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t-BR" sz="1050" b="1" dirty="0" smtClean="0"/>
              <a:t>Cada um é responsável para fiscalizar seu </a:t>
            </a:r>
            <a:r>
              <a:rPr lang="pt-BR" sz="1050" b="1" dirty="0"/>
              <a:t>ambiente de trabalho para verificar o cumprimento das normas estabelecidas</a:t>
            </a:r>
            <a:r>
              <a:rPr lang="pt-BR" sz="1050" b="1" dirty="0" smtClean="0"/>
              <a:t>. Cuidando de si cuidamos do outro.</a:t>
            </a:r>
            <a:endParaRPr lang="pt-BR" sz="1050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7650025" y="4035408"/>
            <a:ext cx="208597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/>
              <a:t>O lixo contaminado (luvas e máscaras descartáveis) serão descartados em recipiente apropriado e devidamente sinalizado.</a:t>
            </a:r>
            <a:endParaRPr lang="pt-BR" sz="1050" dirty="0"/>
          </a:p>
          <a:p>
            <a:endParaRPr lang="pt-BR" sz="1050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9667875" y="4035408"/>
            <a:ext cx="2524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/>
              <a:t>Não serão permitidas reuniões presenciais com mais de 3 pessoas. Manter distanciamento mínimo e uso de equipamento de proteção individual.</a:t>
            </a:r>
            <a:endParaRPr lang="pt-BR" sz="1050" dirty="0"/>
          </a:p>
        </p:txBody>
      </p:sp>
      <p:pic>
        <p:nvPicPr>
          <p:cNvPr id="1076" name="Picture 52" descr="33132588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8614" y="3039553"/>
            <a:ext cx="1079999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8466" y="4945322"/>
            <a:ext cx="12183534" cy="169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Imagem 4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525" y="1053152"/>
            <a:ext cx="1080000" cy="1066040"/>
          </a:xfrm>
          <a:prstGeom prst="rect">
            <a:avLst/>
          </a:prstGeom>
        </p:spPr>
      </p:pic>
      <p:pic>
        <p:nvPicPr>
          <p:cNvPr id="34" name="Picture 2">
            <a:extLst>
              <a:ext uri="{FF2B5EF4-FFF2-40B4-BE49-F238E27FC236}">
                <a16:creationId xmlns:a16="http://schemas.microsoft.com/office/drawing/2014/main" xmlns="" id="{3298659A-D1EE-44B6-A92C-E6B96BEE6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4596" y="50506"/>
            <a:ext cx="861384" cy="1060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95" y="1261533"/>
            <a:ext cx="1293413" cy="87205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75" t="18333" r="18854" b="17083"/>
          <a:stretch/>
        </p:blipFill>
        <p:spPr>
          <a:xfrm rot="-120000">
            <a:off x="2310370" y="1271014"/>
            <a:ext cx="967203" cy="953380"/>
          </a:xfrm>
          <a:prstGeom prst="rect">
            <a:avLst/>
          </a:prstGeom>
        </p:spPr>
      </p:pic>
      <p:sp>
        <p:nvSpPr>
          <p:cNvPr id="38" name="Retângulo 37"/>
          <p:cNvSpPr/>
          <p:nvPr/>
        </p:nvSpPr>
        <p:spPr>
          <a:xfrm>
            <a:off x="2038351" y="2211801"/>
            <a:ext cx="131445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 entrar, utilize o totem de álcool em gel.</a:t>
            </a:r>
            <a:endParaRPr lang="pt-BR" sz="1050" dirty="0"/>
          </a:p>
        </p:txBody>
      </p:sp>
    </p:spTree>
    <p:extLst>
      <p:ext uri="{BB962C8B-B14F-4D97-AF65-F5344CB8AC3E}">
        <p14:creationId xmlns:p14="http://schemas.microsoft.com/office/powerpoint/2010/main" val="4222220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F06B82D-099E-4503-BB66-569E01B13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252" y="251791"/>
            <a:ext cx="7580244" cy="993913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>
                <a:solidFill>
                  <a:srgbClr val="FF6600"/>
                </a:solidFill>
              </a:rPr>
              <a:t>UTILIZAR NA MESA!!!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F651231-EB50-4282-8B03-B1CDB8467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37252"/>
            <a:ext cx="5549348" cy="32997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6000" b="1" dirty="0"/>
              <a:t>UTILIZAR NA MESA SOMENTE O MATERIAL DO SEU TRABALHO</a:t>
            </a:r>
            <a:r>
              <a:rPr lang="pt-BR" b="1" dirty="0"/>
              <a:t>.</a:t>
            </a:r>
          </a:p>
        </p:txBody>
      </p:sp>
      <p:pic>
        <p:nvPicPr>
          <p:cNvPr id="7" name="Picture 34" descr="jovem mulher usando máscara facial no projeto de ilustração vetorial local de trabalho">
            <a:extLst>
              <a:ext uri="{FF2B5EF4-FFF2-40B4-BE49-F238E27FC236}">
                <a16:creationId xmlns:a16="http://schemas.microsoft.com/office/drawing/2014/main" xmlns="" id="{2CFD6CB3-6B66-419B-8A12-DFCEDCF49F7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547" y="1633677"/>
            <a:ext cx="5128591" cy="2964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E17D9761-8822-4C30-A64F-77006F37D9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96000" y="5315077"/>
            <a:ext cx="728870" cy="58191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152781E4-0A44-4518-86FD-F7455F0EF73C}"/>
              </a:ext>
            </a:extLst>
          </p:cNvPr>
          <p:cNvSpPr/>
          <p:nvPr/>
        </p:nvSpPr>
        <p:spPr>
          <a:xfrm>
            <a:off x="4754360" y="5896996"/>
            <a:ext cx="308084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8" name="Picture 12" descr="328853277">
            <a:extLst>
              <a:ext uri="{FF2B5EF4-FFF2-40B4-BE49-F238E27FC236}">
                <a16:creationId xmlns:a16="http://schemas.microsoft.com/office/drawing/2014/main" xmlns="" id="{97EA330E-7E7A-409E-84E6-E2C3BA5A3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9775" y="262129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883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256E1B-2258-4CE2-805C-9802C74B1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117523" cy="96009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b="1" dirty="0">
                <a:solidFill>
                  <a:srgbClr val="0000FF"/>
                </a:solidFill>
              </a:rPr>
              <a:t>QUANTIDADE MÁXIMA NA COPA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B746B8D-7B0C-4AFC-B9EF-6549DC3B1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9115" y="1683026"/>
            <a:ext cx="5632172" cy="31867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sz="4800" b="1" dirty="0"/>
              <a:t>AO UTILIZAR A COPA, RESPEITAR A DETERMINAÇÃO </a:t>
            </a:r>
            <a:r>
              <a:rPr lang="pt-BR" sz="4800" b="1" dirty="0" smtClean="0"/>
              <a:t>DO MÍNIMO NÚMERO DE </a:t>
            </a:r>
            <a:r>
              <a:rPr lang="pt-BR" sz="4800" b="1" dirty="0"/>
              <a:t>PESSOAS </a:t>
            </a:r>
            <a:r>
              <a:rPr lang="pt-BR" sz="4800" b="1" dirty="0" smtClean="0"/>
              <a:t>POR</a:t>
            </a:r>
            <a:r>
              <a:rPr lang="pt-BR" sz="4800" b="1" dirty="0" smtClean="0"/>
              <a:t> </a:t>
            </a:r>
            <a:r>
              <a:rPr lang="pt-BR" sz="4800" b="1" dirty="0"/>
              <a:t>VEZ.</a:t>
            </a:r>
          </a:p>
        </p:txBody>
      </p:sp>
      <p:pic>
        <p:nvPicPr>
          <p:cNvPr id="5" name="Picture 40" descr="Distanciamento social.  Proibição de reunir o símbolo.  Proibição de montagem para evitar infecção por coronavírus.  Ilustração em vetor isolado no fundo branco.">
            <a:extLst>
              <a:ext uri="{FF2B5EF4-FFF2-40B4-BE49-F238E27FC236}">
                <a16:creationId xmlns:a16="http://schemas.microsoft.com/office/drawing/2014/main" xmlns="" id="{605DE7DA-0F77-4744-9545-BF121545D24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286" y="1550504"/>
            <a:ext cx="5181600" cy="3319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22667A10-16F4-45AD-889F-46F913C465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83355" y="5357511"/>
            <a:ext cx="675862" cy="54191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0E9DF3A4-7F5D-4622-B293-B59A4C9BF69D}"/>
              </a:ext>
            </a:extLst>
          </p:cNvPr>
          <p:cNvSpPr/>
          <p:nvPr/>
        </p:nvSpPr>
        <p:spPr>
          <a:xfrm>
            <a:off x="4555578" y="5887577"/>
            <a:ext cx="308084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7" name="Picture 12" descr="328853277">
            <a:extLst>
              <a:ext uri="{FF2B5EF4-FFF2-40B4-BE49-F238E27FC236}">
                <a16:creationId xmlns:a16="http://schemas.microsoft.com/office/drawing/2014/main" xmlns="" id="{7739C723-5677-4CAE-A8C5-E7BEFB67F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723" y="300796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482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3CCBBA5-9FD5-46FC-BAA8-7387F7A41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875643" cy="913820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>
                <a:solidFill>
                  <a:srgbClr val="C00000"/>
                </a:solidFill>
              </a:rPr>
              <a:t>COPOS, PRATOS E TALHERES!!!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6C0D2BC-6BED-4CA2-9192-1D048055E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08099"/>
            <a:ext cx="5430078" cy="37014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5400" b="1" dirty="0"/>
              <a:t>OS COPOS, PRATOS E TALHERES DEVERÃO SER DE USO PESSOAL.</a:t>
            </a:r>
          </a:p>
        </p:txBody>
      </p:sp>
      <p:pic>
        <p:nvPicPr>
          <p:cNvPr id="5" name="Picture 50" descr="https://www.flaticon.com/premium-icon/icons/svg/562/562678.svg">
            <a:extLst>
              <a:ext uri="{FF2B5EF4-FFF2-40B4-BE49-F238E27FC236}">
                <a16:creationId xmlns:a16="http://schemas.microsoft.com/office/drawing/2014/main" xmlns="" id="{50B516D0-6872-4D38-823B-84916869A06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089" y="1408099"/>
            <a:ext cx="4572000" cy="38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2D25176A-2E66-48FC-BCAF-340E28F19C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11078" y="5480574"/>
            <a:ext cx="569844" cy="456910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A9E79D00-E400-473C-A46C-73D3B04738F1}"/>
              </a:ext>
            </a:extLst>
          </p:cNvPr>
          <p:cNvSpPr/>
          <p:nvPr/>
        </p:nvSpPr>
        <p:spPr>
          <a:xfrm>
            <a:off x="4343543" y="5937484"/>
            <a:ext cx="308084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7" name="Picture 12" descr="328853277">
            <a:extLst>
              <a:ext uri="{FF2B5EF4-FFF2-40B4-BE49-F238E27FC236}">
                <a16:creationId xmlns:a16="http://schemas.microsoft.com/office/drawing/2014/main" xmlns="" id="{C8991F34-D5F6-45AE-91D5-4A623AB32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4088" y="212666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653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9E4B3A2-44A4-4600-88DD-EF90922E0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518"/>
            <a:ext cx="8663609" cy="91382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b="1" dirty="0">
                <a:solidFill>
                  <a:srgbClr val="009900"/>
                </a:solidFill>
              </a:rPr>
              <a:t>HÁBITOS IMPORTANTES!!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6806A5F-4B17-4555-8792-542EF3D69B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417983"/>
            <a:ext cx="5801139" cy="379012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sz="4400" b="1" dirty="0"/>
              <a:t>DURANTE TODO O EXPEDIENTE, TENHA O HÁBITO DE UTILIZAR SEMPRE O </a:t>
            </a:r>
            <a:r>
              <a:rPr lang="pt-BR" sz="4400" b="1" dirty="0" smtClean="0"/>
              <a:t>ÁLCOOL EM GEL, </a:t>
            </a:r>
            <a:r>
              <a:rPr lang="pt-BR" sz="4400" b="1" dirty="0"/>
              <a:t>INCLUSIVE AO ABRIR E FECHAR PORTAS.</a:t>
            </a:r>
          </a:p>
        </p:txBody>
      </p:sp>
      <p:pic>
        <p:nvPicPr>
          <p:cNvPr id="5" name="Picture 46" descr="disinfection, door handle cleaning spray, coronavirus prevention sanitizer products silhouette style icon">
            <a:extLst>
              <a:ext uri="{FF2B5EF4-FFF2-40B4-BE49-F238E27FC236}">
                <a16:creationId xmlns:a16="http://schemas.microsoft.com/office/drawing/2014/main" xmlns="" id="{9F0A8B5A-EB99-4E01-ACD1-81960FF8DD5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944" y="1475258"/>
            <a:ext cx="4793973" cy="379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8EEFA7A-47A7-4A7C-940E-4B607ADEFE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55024" y="5244366"/>
            <a:ext cx="768628" cy="61629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5B287AE7-E684-4231-93A5-FB8076BCBA55}"/>
              </a:ext>
            </a:extLst>
          </p:cNvPr>
          <p:cNvSpPr/>
          <p:nvPr/>
        </p:nvSpPr>
        <p:spPr>
          <a:xfrm>
            <a:off x="4941132" y="5896927"/>
            <a:ext cx="308084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7" name="Picture 12" descr="328853277">
            <a:extLst>
              <a:ext uri="{FF2B5EF4-FFF2-40B4-BE49-F238E27FC236}">
                <a16:creationId xmlns:a16="http://schemas.microsoft.com/office/drawing/2014/main" xmlns="" id="{9D02D853-9BC7-426C-91CE-B5649188F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6765" y="308428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746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9A8E124-D77E-4257-9D82-53785D65A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6397"/>
            <a:ext cx="9435600" cy="106725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800" b="1" dirty="0">
                <a:solidFill>
                  <a:srgbClr val="FF6600"/>
                </a:solidFill>
              </a:rPr>
              <a:t>DESCARTE CORRETO DE LUVAS/MÁSCARAS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3B95057-0A2B-4C9A-9E62-B020A2497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316867"/>
            <a:ext cx="5880653" cy="34250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400" b="1" dirty="0" smtClean="0"/>
              <a:t> </a:t>
            </a:r>
            <a:r>
              <a:rPr lang="pt-BR" sz="3600" b="1" dirty="0" smtClean="0">
                <a:solidFill>
                  <a:srgbClr val="FF6600"/>
                </a:solidFill>
              </a:rPr>
              <a:t>LUVAS </a:t>
            </a:r>
            <a:r>
              <a:rPr lang="pt-BR" sz="3600" b="1" dirty="0">
                <a:solidFill>
                  <a:srgbClr val="FF6600"/>
                </a:solidFill>
              </a:rPr>
              <a:t>E MÁSCARAS </a:t>
            </a:r>
            <a:r>
              <a:rPr lang="pt-BR" sz="3600" b="1" dirty="0" smtClean="0">
                <a:solidFill>
                  <a:srgbClr val="FF6600"/>
                </a:solidFill>
              </a:rPr>
              <a:t>DESCARTÁVEIS</a:t>
            </a:r>
            <a:r>
              <a:rPr lang="pt-BR" sz="3600" b="1" dirty="0" smtClean="0"/>
              <a:t> </a:t>
            </a:r>
            <a:r>
              <a:rPr lang="pt-BR" sz="3600" b="1" dirty="0"/>
              <a:t>DEVEM </a:t>
            </a:r>
            <a:r>
              <a:rPr lang="pt-BR" sz="3600" b="1" dirty="0" smtClean="0"/>
              <a:t>TER O SEU DESCARTE EM </a:t>
            </a:r>
            <a:r>
              <a:rPr lang="pt-BR" sz="3600" b="1" dirty="0"/>
              <a:t>LIXEIRAS </a:t>
            </a:r>
            <a:r>
              <a:rPr lang="pt-BR" sz="3600" b="1" dirty="0" smtClean="0"/>
              <a:t>APROPRIADAS E SEPARADAS DAS DEMAIS.</a:t>
            </a:r>
            <a:endParaRPr lang="pt-BR" sz="3600" b="1" dirty="0"/>
          </a:p>
        </p:txBody>
      </p:sp>
      <p:pic>
        <p:nvPicPr>
          <p:cNvPr id="5" name="Picture 36" descr="Jogue fora o símbolo de linha do ícone de máscara usada.  Ilustração em vetor isoladas do conceito de sinal ícone para o seu design de interface do usuário do site app móvel logotipo">
            <a:extLst>
              <a:ext uri="{FF2B5EF4-FFF2-40B4-BE49-F238E27FC236}">
                <a16:creationId xmlns:a16="http://schemas.microsoft.com/office/drawing/2014/main" xmlns="" id="{11C07A6E-DC09-4C30-867E-2A9220E022F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7720" y="1283652"/>
            <a:ext cx="4161184" cy="363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1A712C1F-27BC-47DD-8F49-552D3AFB3D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63477" y="5425586"/>
            <a:ext cx="755375" cy="605672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7C2FB596-B671-4195-A401-ACE0FDA2B250}"/>
              </a:ext>
            </a:extLst>
          </p:cNvPr>
          <p:cNvSpPr/>
          <p:nvPr/>
        </p:nvSpPr>
        <p:spPr>
          <a:xfrm>
            <a:off x="4697896" y="6031258"/>
            <a:ext cx="364434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7" name="Picture 12" descr="328853277">
            <a:extLst>
              <a:ext uri="{FF2B5EF4-FFF2-40B4-BE49-F238E27FC236}">
                <a16:creationId xmlns:a16="http://schemas.microsoft.com/office/drawing/2014/main" xmlns="" id="{263AA392-AE8C-4774-87CC-281524220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3800" y="236867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859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5A2282-A82A-4CEA-ACB4-8FF4F10D2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50357" cy="1325563"/>
          </a:xfrm>
        </p:spPr>
        <p:txBody>
          <a:bodyPr>
            <a:normAutofit/>
          </a:bodyPr>
          <a:lstStyle/>
          <a:p>
            <a:pPr algn="ctr"/>
            <a:r>
              <a:rPr lang="pt-BR" sz="6000" b="1" dirty="0">
                <a:solidFill>
                  <a:srgbClr val="CC0000"/>
                </a:solidFill>
              </a:rPr>
              <a:t>REUNIÕES PRESENCIAIS!!!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9872D38-DFD9-4209-97A2-C8FE5FF8C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0892" y="1758158"/>
            <a:ext cx="6241774" cy="343571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800" b="1" dirty="0"/>
              <a:t>NÃO SERÃO PERMITIDAS REUNIÕES PRESENCIAIS COM MAIS DE TRÊS PESSOAS.</a:t>
            </a:r>
          </a:p>
        </p:txBody>
      </p:sp>
      <p:pic>
        <p:nvPicPr>
          <p:cNvPr id="5" name="Picture 52" descr="331325880">
            <a:extLst>
              <a:ext uri="{FF2B5EF4-FFF2-40B4-BE49-F238E27FC236}">
                <a16:creationId xmlns:a16="http://schemas.microsoft.com/office/drawing/2014/main" xmlns="" id="{BCA75654-5A28-4AA6-BB06-51FCCEAC55A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335" y="1445124"/>
            <a:ext cx="4608443" cy="3755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3A4CB7FC-F374-47BE-BD44-1EC3FB2D52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39239" y="5480472"/>
            <a:ext cx="760343" cy="609656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63B442D7-C53B-40E6-9A8F-26EFE27FA6DF}"/>
              </a:ext>
            </a:extLst>
          </p:cNvPr>
          <p:cNvSpPr/>
          <p:nvPr/>
        </p:nvSpPr>
        <p:spPr>
          <a:xfrm>
            <a:off x="4572000" y="6090128"/>
            <a:ext cx="353560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7" name="Picture 12" descr="328853277">
            <a:extLst>
              <a:ext uri="{FF2B5EF4-FFF2-40B4-BE49-F238E27FC236}">
                <a16:creationId xmlns:a16="http://schemas.microsoft.com/office/drawing/2014/main" xmlns="" id="{BA656C8E-7341-4D41-A848-DA5210160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7644" y="365124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487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0E90D4B-60C1-4DA2-A660-38D3ABEF8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20200" cy="1143683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solidFill>
                  <a:srgbClr val="002060"/>
                </a:solidFill>
              </a:rPr>
              <a:t>AO SUBIR PREFIRA AS ESCADAS!</a:t>
            </a:r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xmlns="" id="{11525439-9E98-43B8-9877-FC6D5D03550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55" y="1696278"/>
            <a:ext cx="4727713" cy="3515658"/>
          </a:xfr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110BA531-9C4E-41FB-9912-8278E05A5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65912" y="1868557"/>
            <a:ext cx="5787887" cy="31805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800" b="1" dirty="0"/>
              <a:t> </a:t>
            </a:r>
            <a:r>
              <a:rPr lang="pt-BR" sz="4800" b="1" dirty="0" smtClean="0"/>
              <a:t>ONDE HOUVER ELEVADOR, DÊ PREFERÊNCIA UTILIZAR </a:t>
            </a:r>
            <a:r>
              <a:rPr lang="pt-BR" sz="4800" b="1" dirty="0"/>
              <a:t>ESCADAS.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9F00A8E1-D4DB-4FC7-B71C-A193AEC63F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60335" y="5685917"/>
            <a:ext cx="607944" cy="539042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173F1129-85F4-462C-BDF4-BB211FB4E0DB}"/>
              </a:ext>
            </a:extLst>
          </p:cNvPr>
          <p:cNvSpPr/>
          <p:nvPr/>
        </p:nvSpPr>
        <p:spPr>
          <a:xfrm>
            <a:off x="4304711" y="6118296"/>
            <a:ext cx="3662088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7" name="Picture 12" descr="328853277">
            <a:extLst>
              <a:ext uri="{FF2B5EF4-FFF2-40B4-BE49-F238E27FC236}">
                <a16:creationId xmlns:a16="http://schemas.microsoft.com/office/drawing/2014/main" xmlns="" id="{A63F8A85-6B51-4C78-947A-EC59AC9EA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8400" y="423417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359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A32BBA-6774-40D1-B2D3-DF60E3DD3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62" y="365126"/>
            <a:ext cx="9760278" cy="913820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solidFill>
                  <a:schemeClr val="accent5"/>
                </a:solidFill>
              </a:rPr>
              <a:t>SOMENTE UMA PESSOA NO ELEVADOR!</a:t>
            </a:r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xmlns="" id="{8A5C96EC-F1E2-45A2-A204-9289E98D930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4939748" cy="3665606"/>
          </a:xfr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50CFAF4C-1E80-48DC-9652-1360E332D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76731" y="1690689"/>
            <a:ext cx="5377069" cy="36656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000" b="1" dirty="0"/>
              <a:t>CASO </a:t>
            </a:r>
            <a:r>
              <a:rPr lang="pt-BR" sz="4000" b="1" dirty="0" smtClean="0"/>
              <a:t>SEJA PRECISO UTILIZAR </a:t>
            </a:r>
            <a:r>
              <a:rPr lang="pt-BR" sz="4000" b="1" dirty="0"/>
              <a:t>O ELEVADOR, </a:t>
            </a:r>
            <a:r>
              <a:rPr lang="pt-BR" sz="4000" b="1" dirty="0" smtClean="0"/>
              <a:t>OBEDEÇA </a:t>
            </a:r>
            <a:r>
              <a:rPr lang="pt-BR" sz="4000" b="1" dirty="0"/>
              <a:t>A QUANTIDADE DE UMA ÚNICA PESSOA POR VEZ.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351B647C-DBF4-4D03-AC2E-BF83DD2D96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96000" y="5835414"/>
            <a:ext cx="692283" cy="555084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752338F9-2CAD-41B1-8073-226F7E33A560}"/>
              </a:ext>
            </a:extLst>
          </p:cNvPr>
          <p:cNvSpPr/>
          <p:nvPr/>
        </p:nvSpPr>
        <p:spPr>
          <a:xfrm>
            <a:off x="4794117" y="6305098"/>
            <a:ext cx="344873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7" name="Picture 12" descr="328853277">
            <a:extLst>
              <a:ext uri="{FF2B5EF4-FFF2-40B4-BE49-F238E27FC236}">
                <a16:creationId xmlns:a16="http://schemas.microsoft.com/office/drawing/2014/main" xmlns="" id="{D2501889-6640-4C77-AD77-79A7B31C8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3800" y="340748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880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9F9CA1DA-68E7-4EB6-8076-A00230712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81069"/>
            <a:ext cx="10704443" cy="1845139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>
                <a:solidFill>
                  <a:srgbClr val="0000FF"/>
                </a:solidFill>
              </a:rPr>
              <a:t>ENTRADA PERMITIDA SOMENTE USANDO MÁSCARA!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547E4AB8-E21D-4F74-9176-617ADCBE6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829" y="2252708"/>
            <a:ext cx="4412972" cy="3093880"/>
          </a:xfrm>
          <a:prstGeom prst="rect">
            <a:avLst/>
          </a:prstGeom>
        </p:spPr>
      </p:pic>
      <p:sp>
        <p:nvSpPr>
          <p:cNvPr id="7" name="Seta: para a Direita 6">
            <a:extLst>
              <a:ext uri="{FF2B5EF4-FFF2-40B4-BE49-F238E27FC236}">
                <a16:creationId xmlns:a16="http://schemas.microsoft.com/office/drawing/2014/main" xmlns="" id="{020A618F-89F7-4846-94B5-B23DEA26B05B}"/>
              </a:ext>
            </a:extLst>
          </p:cNvPr>
          <p:cNvSpPr/>
          <p:nvPr/>
        </p:nvSpPr>
        <p:spPr>
          <a:xfrm>
            <a:off x="1285462" y="2968380"/>
            <a:ext cx="4412972" cy="1736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63B55588-E711-4F2A-B423-A0105B3472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39067" y="5340629"/>
            <a:ext cx="801762" cy="642866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FCF1D7CC-FF53-4BC0-8E7E-AB90486BEC02}"/>
              </a:ext>
            </a:extLst>
          </p:cNvPr>
          <p:cNvSpPr/>
          <p:nvPr/>
        </p:nvSpPr>
        <p:spPr>
          <a:xfrm>
            <a:off x="4852459" y="5977536"/>
            <a:ext cx="3080843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10" name="Picture 12" descr="328853277">
            <a:extLst>
              <a:ext uri="{FF2B5EF4-FFF2-40B4-BE49-F238E27FC236}">
                <a16:creationId xmlns:a16="http://schemas.microsoft.com/office/drawing/2014/main" xmlns="" id="{9436A3B6-D663-4B12-8B62-A1228B13A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1166" y="1246208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048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C153C99-68A1-4A89-AD48-8969744D84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830"/>
            <a:ext cx="7447722" cy="1080000"/>
          </a:xfrm>
        </p:spPr>
        <p:txBody>
          <a:bodyPr>
            <a:normAutofit/>
          </a:bodyPr>
          <a:lstStyle/>
          <a:p>
            <a:r>
              <a:rPr lang="pt-BR" sz="5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Atenção </a:t>
            </a:r>
            <a:r>
              <a:rPr lang="pt-BR" sz="5400" b="1" dirty="0" smtClean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é </a:t>
            </a:r>
            <a:r>
              <a:rPr lang="pt-BR" sz="5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OBRIGATÓRIO !!!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7CB343A-9A26-4274-840E-1C4CEAE6D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9113" y="1868557"/>
            <a:ext cx="5035826" cy="3415749"/>
          </a:xfrm>
        </p:spPr>
        <p:txBody>
          <a:bodyPr>
            <a:normAutofit fontScale="85000" lnSpcReduction="20000"/>
          </a:bodyPr>
          <a:lstStyle/>
          <a:p>
            <a:r>
              <a:rPr lang="pt-BR" sz="6000" b="1" dirty="0"/>
              <a:t>USAR A MÁSCARA DURANTE TODO O </a:t>
            </a:r>
            <a:r>
              <a:rPr lang="pt-BR" sz="6000" b="1" dirty="0" smtClean="0"/>
              <a:t>EXPEDIENTE, E TROCAR A CADA DUAS HORAS.</a:t>
            </a:r>
            <a:endParaRPr lang="pt-BR" sz="6000" b="1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BC797C1A-0D90-4C7C-91B0-EB2AC5759A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68558"/>
            <a:ext cx="5261113" cy="32070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3ED90D9-163F-47DD-9022-6D56273600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26153" y="5666034"/>
            <a:ext cx="781881" cy="540951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FABFC24D-34BC-4ABC-8E02-83EFE6DA94FD}"/>
              </a:ext>
            </a:extLst>
          </p:cNvPr>
          <p:cNvSpPr/>
          <p:nvPr/>
        </p:nvSpPr>
        <p:spPr>
          <a:xfrm>
            <a:off x="4184517" y="6125478"/>
            <a:ext cx="308084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7" name="Picture 12" descr="328853277">
            <a:extLst>
              <a:ext uri="{FF2B5EF4-FFF2-40B4-BE49-F238E27FC236}">
                <a16:creationId xmlns:a16="http://schemas.microsoft.com/office/drawing/2014/main" xmlns="" id="{121259F8-3FA9-42FB-A5A8-7E1A0446C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000" y="52020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16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50EB607-6279-4E18-A363-03E086C5A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096" y="399262"/>
            <a:ext cx="10402956" cy="879086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>
                <a:solidFill>
                  <a:srgbClr val="C00000"/>
                </a:solidFill>
              </a:rPr>
              <a:t>O ÁLCOOL É NOSSO ALIADO!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48EEDC9-3FB1-43D5-9149-F5DD1EDB09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3096" y="1519623"/>
            <a:ext cx="5907157" cy="36112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6600" b="1" dirty="0"/>
              <a:t>AO ENTRAR, UTILIZE O TOTEM DE ÁLCOOL GEL.</a:t>
            </a:r>
          </a:p>
          <a:p>
            <a:pPr marL="0" indent="0" algn="ctr">
              <a:buNone/>
            </a:pPr>
            <a:endParaRPr lang="pt-BR" sz="6000" b="1" dirty="0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xmlns="" id="{9D66B9AC-AA07-4DCF-8F13-8C90AACE37B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75" t="18333" r="18854" b="17083"/>
          <a:stretch/>
        </p:blipFill>
        <p:spPr>
          <a:xfrm>
            <a:off x="7248128" y="1496432"/>
            <a:ext cx="4058479" cy="356045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BC78B3CB-6F24-4639-9102-D5A21FBE28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63477" y="5526103"/>
            <a:ext cx="659298" cy="528636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8D5AC40C-994A-4067-AF2B-FBAC12956FD0}"/>
              </a:ext>
            </a:extLst>
          </p:cNvPr>
          <p:cNvSpPr/>
          <p:nvPr/>
        </p:nvSpPr>
        <p:spPr>
          <a:xfrm>
            <a:off x="4523646" y="6050927"/>
            <a:ext cx="3144707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</a:t>
            </a: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IDIOCESE DE FORTALEZA</a:t>
            </a:r>
          </a:p>
        </p:txBody>
      </p:sp>
      <p:pic>
        <p:nvPicPr>
          <p:cNvPr id="7" name="Picture 12" descr="328853277">
            <a:extLst>
              <a:ext uri="{FF2B5EF4-FFF2-40B4-BE49-F238E27FC236}">
                <a16:creationId xmlns:a16="http://schemas.microsoft.com/office/drawing/2014/main" xmlns="" id="{FD85A04B-68D9-49AC-8BF6-21D40E674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8818" y="416432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556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C9C75D1-08E3-4189-B588-95F073B41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67191" cy="98659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800" b="1" dirty="0">
                <a:solidFill>
                  <a:schemeClr val="accent2">
                    <a:lumMod val="75000"/>
                  </a:schemeClr>
                </a:solidFill>
              </a:rPr>
              <a:t>NÃO ESQUECER O RELÓGIO DO PONTO!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79F73B2-0DA0-4F37-9A61-337D5FE17B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57738"/>
            <a:ext cx="5416826" cy="3631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4800" b="1" dirty="0"/>
              <a:t>DIRIGIR-SE AO RELÓGIO DO PONTO, ANTES E APÓS O USO DESTE, UTILIZAR O ÁLCOOL GEL.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xmlns="" id="{771668AD-2DF5-472A-8634-A58832EA6EE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28743" y="1301762"/>
            <a:ext cx="4569343" cy="3737803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C464DE37-39E6-42CB-A24B-1BC1B3F014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93850" y="5517221"/>
            <a:ext cx="779227" cy="502873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6E4C1738-2B15-4E62-B34C-F146C35B2AEC}"/>
              </a:ext>
            </a:extLst>
          </p:cNvPr>
          <p:cNvSpPr/>
          <p:nvPr/>
        </p:nvSpPr>
        <p:spPr>
          <a:xfrm>
            <a:off x="4462813" y="5972992"/>
            <a:ext cx="308084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8" name="Picture 12" descr="328853277">
            <a:extLst>
              <a:ext uri="{FF2B5EF4-FFF2-40B4-BE49-F238E27FC236}">
                <a16:creationId xmlns:a16="http://schemas.microsoft.com/office/drawing/2014/main" xmlns="" id="{64EC37D5-B2AB-45C1-8085-EA49C3A58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7124" y="233241"/>
            <a:ext cx="1080000" cy="986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610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9A5621-9E64-4242-B82D-6F7905B4F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0"/>
            <a:ext cx="9167191" cy="861392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solidFill>
                  <a:srgbClr val="FF0000"/>
                </a:solidFill>
              </a:rPr>
              <a:t>TROCANDO A ROUPA PELA FARDA!!!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5876F91-03A5-4AF0-8905-9576A2428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0659" y="1510747"/>
            <a:ext cx="6122505" cy="365760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400" b="1" dirty="0"/>
              <a:t>CASO UTILIZE O TRANSPORTE COLETIVO PARA O TRABALHO, SERÁ NECESSÁRIO AO CHEGAR TROCAR A ROUPA PELO O FARDAMENTO.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xmlns="" id="{B78892A4-8DEB-4133-813E-24350EDB61E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635" y="1275496"/>
            <a:ext cx="4412974" cy="413064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AABAF8D5-1374-4A11-96ED-A0F69BB5DC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96000" y="5598977"/>
            <a:ext cx="768626" cy="61629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755B8FBE-64BB-4190-86E7-2C6613ECE080}"/>
              </a:ext>
            </a:extLst>
          </p:cNvPr>
          <p:cNvSpPr/>
          <p:nvPr/>
        </p:nvSpPr>
        <p:spPr>
          <a:xfrm>
            <a:off x="4631411" y="6110589"/>
            <a:ext cx="3406253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7" name="Picture 12" descr="328853277">
            <a:extLst>
              <a:ext uri="{FF2B5EF4-FFF2-40B4-BE49-F238E27FC236}">
                <a16:creationId xmlns:a16="http://schemas.microsoft.com/office/drawing/2014/main" xmlns="" id="{717C0716-3A94-428A-AA1F-5012F5B5A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235" y="86192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315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0F6E57-B7B0-4662-B29F-07A5DC084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92478" cy="1325563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>
                <a:solidFill>
                  <a:srgbClr val="0000FF"/>
                </a:solidFill>
                <a:latin typeface="Bahnschrift" panose="020B0502040204020203" pitchFamily="34" charset="0"/>
              </a:rPr>
              <a:t>CUIDADOS ESSENCIAIS COM  FARDAS/OBJETOS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EC6EE54-3141-4DE5-B0B1-3A6BB771E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1" y="1690688"/>
            <a:ext cx="6636026" cy="32585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400" b="1" dirty="0"/>
              <a:t>COLOCAR O FARDAMENTO E BOLSA/</a:t>
            </a:r>
            <a:r>
              <a:rPr lang="pt-BR" sz="4800" b="1" dirty="0"/>
              <a:t>MOCHILA</a:t>
            </a:r>
            <a:r>
              <a:rPr lang="pt-BR" sz="4400" b="1" dirty="0"/>
              <a:t> DENTRO DE UM SACO PLÁSTICO (QUE SERÁ FORNECIDO PELA CÚRIA)</a:t>
            </a:r>
          </a:p>
        </p:txBody>
      </p:sp>
      <p:pic>
        <p:nvPicPr>
          <p:cNvPr id="5" name="Picture 10" descr="Roupas cobrem ícone de glifo, vestuário e terno, armazenamento para sinal de roupas, gráficos vetoriais, um padrão sólido sobre um fundo branco.">
            <a:extLst>
              <a:ext uri="{FF2B5EF4-FFF2-40B4-BE49-F238E27FC236}">
                <a16:creationId xmlns:a16="http://schemas.microsoft.com/office/drawing/2014/main" xmlns="" id="{42A79CAA-0C1C-42C4-AF5A-8A435D46CC1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947" y="1761172"/>
            <a:ext cx="4356652" cy="311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541248EC-B129-430C-857F-A4AE0DB457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29738" y="5204251"/>
            <a:ext cx="821635" cy="658800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42E4C325-380F-4D9F-A06E-325CA43557BB}"/>
              </a:ext>
            </a:extLst>
          </p:cNvPr>
          <p:cNvSpPr/>
          <p:nvPr/>
        </p:nvSpPr>
        <p:spPr>
          <a:xfrm>
            <a:off x="4741107" y="5844587"/>
            <a:ext cx="308084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7" name="Picture 12" descr="328853277">
            <a:extLst>
              <a:ext uri="{FF2B5EF4-FFF2-40B4-BE49-F238E27FC236}">
                <a16:creationId xmlns:a16="http://schemas.microsoft.com/office/drawing/2014/main" xmlns="" id="{305634A6-E27A-4AB9-A02E-39857B2F0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678" y="365125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19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FDB121-06ED-4B06-8638-D38297822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2452" y="392369"/>
            <a:ext cx="7835374" cy="1080000"/>
          </a:xfrm>
        </p:spPr>
        <p:txBody>
          <a:bodyPr>
            <a:normAutofit/>
          </a:bodyPr>
          <a:lstStyle/>
          <a:p>
            <a:pPr algn="ctr"/>
            <a:r>
              <a:rPr lang="pt-BR" sz="6600" dirty="0">
                <a:solidFill>
                  <a:srgbClr val="000099"/>
                </a:solidFill>
                <a:latin typeface="Bahnschrift SemiBold" panose="020B0502040204020203" pitchFamily="34" charset="0"/>
              </a:rPr>
              <a:t>LAVE AS MÃOS!!!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C6B2619-3A16-4935-907A-86E56AE3FD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60872"/>
            <a:ext cx="5257800" cy="347373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sz="6000" b="1" dirty="0"/>
              <a:t>LAVAR SEMPRE AS MÃOS E PASSAR ÁLCOOL </a:t>
            </a:r>
            <a:r>
              <a:rPr lang="pt-BR" sz="6000" b="1" dirty="0" smtClean="0"/>
              <a:t>EM GEL </a:t>
            </a:r>
            <a:r>
              <a:rPr lang="pt-BR" sz="6000" b="1" dirty="0"/>
              <a:t>70%</a:t>
            </a:r>
          </a:p>
        </p:txBody>
      </p:sp>
      <p:pic>
        <p:nvPicPr>
          <p:cNvPr id="5" name="Picture 22" descr="Desinfetante para as mãos, use ícone de linha de gel antibacteriano e anti-séptico">
            <a:extLst>
              <a:ext uri="{FF2B5EF4-FFF2-40B4-BE49-F238E27FC236}">
                <a16:creationId xmlns:a16="http://schemas.microsoft.com/office/drawing/2014/main" xmlns="" id="{6761B7BC-8C82-4F6F-AA64-2691A7FA397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791" y="1580322"/>
            <a:ext cx="4810539" cy="3230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BD880974-B990-4255-AC8A-C0AB68FD6B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48130" y="5367958"/>
            <a:ext cx="695739" cy="557855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0912248F-A3E0-4F52-924C-5BCF2524E005}"/>
              </a:ext>
            </a:extLst>
          </p:cNvPr>
          <p:cNvSpPr/>
          <p:nvPr/>
        </p:nvSpPr>
        <p:spPr>
          <a:xfrm>
            <a:off x="4409803" y="5925813"/>
            <a:ext cx="308084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7" name="Picture 12" descr="328853277">
            <a:extLst>
              <a:ext uri="{FF2B5EF4-FFF2-40B4-BE49-F238E27FC236}">
                <a16:creationId xmlns:a16="http://schemas.microsoft.com/office/drawing/2014/main" xmlns="" id="{26F74291-D7E6-4906-A298-1662B0F12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7826" y="392369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858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56144F-6D37-4A37-8BD4-2CD006611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365125"/>
            <a:ext cx="9488556" cy="1112491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>
                <a:solidFill>
                  <a:srgbClr val="FF0066"/>
                </a:solidFill>
              </a:rPr>
              <a:t>MATENHA O DISTANCIAMENTO!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2153FE7-D6F5-4FA4-8090-C585E4BA9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570345"/>
            <a:ext cx="5486400" cy="331970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6000" b="1" dirty="0"/>
              <a:t>MANTER SEMPRE UMA DISTÂNCIA MÍNIMA. </a:t>
            </a:r>
          </a:p>
        </p:txBody>
      </p:sp>
      <p:pic>
        <p:nvPicPr>
          <p:cNvPr id="5" name="Picture 14" descr="Social">
            <a:extLst>
              <a:ext uri="{FF2B5EF4-FFF2-40B4-BE49-F238E27FC236}">
                <a16:creationId xmlns:a16="http://schemas.microsoft.com/office/drawing/2014/main" xmlns="" id="{6DC5ADCA-0DC9-48DE-8781-D58F55904C2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791" y="1465582"/>
            <a:ext cx="4823792" cy="304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7CB43AA0-FDED-42AE-849E-2C2340E6EF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57457" y="5307167"/>
            <a:ext cx="795134" cy="637552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85ED4A5F-162E-4ADA-851F-58FA3B18C437}"/>
              </a:ext>
            </a:extLst>
          </p:cNvPr>
          <p:cNvSpPr/>
          <p:nvPr/>
        </p:nvSpPr>
        <p:spPr>
          <a:xfrm>
            <a:off x="4555578" y="5860421"/>
            <a:ext cx="308084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7" name="Picture 12" descr="328853277">
            <a:extLst>
              <a:ext uri="{FF2B5EF4-FFF2-40B4-BE49-F238E27FC236}">
                <a16:creationId xmlns:a16="http://schemas.microsoft.com/office/drawing/2014/main" xmlns="" id="{743E841F-3450-441C-B3C5-CB308DF8E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583" y="375354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27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47EEF2F-03FE-47C9-BFD7-4A19B5C2F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036" y="365125"/>
            <a:ext cx="8819268" cy="993223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solidFill>
                  <a:srgbClr val="009900"/>
                </a:solidFill>
              </a:rPr>
              <a:t>AMBIENTE PESSOAL DE TRABALHO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9CCB11D-BAA2-440A-9A06-7AF2372D4A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0661" y="1693750"/>
            <a:ext cx="5483087" cy="3408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5400" b="1" dirty="0"/>
              <a:t>HIGIENIZAR, TODOS OS DIAS  MESAS E CADEIRAS DE TRABALHO. </a:t>
            </a:r>
          </a:p>
        </p:txBody>
      </p:sp>
      <p:pic>
        <p:nvPicPr>
          <p:cNvPr id="5" name="Picture 44" descr="desinfecção de limpeza, superfícies limpas com produtos de desinfetante para prevenção de coronavírus ícone de estilo de silhueta">
            <a:extLst>
              <a:ext uri="{FF2B5EF4-FFF2-40B4-BE49-F238E27FC236}">
                <a16:creationId xmlns:a16="http://schemas.microsoft.com/office/drawing/2014/main" xmlns="" id="{1211397C-125D-4DCE-AF15-730046E62BF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748" y="1655443"/>
            <a:ext cx="5257801" cy="3084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BE93DF0A-6EAA-46F1-8FAE-ADA120EBFA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50224" y="5514985"/>
            <a:ext cx="712305" cy="571138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2FEC4E19-2539-4DAD-8CFA-4251DCA1F8AA}"/>
              </a:ext>
            </a:extLst>
          </p:cNvPr>
          <p:cNvSpPr/>
          <p:nvPr/>
        </p:nvSpPr>
        <p:spPr>
          <a:xfrm>
            <a:off x="4555578" y="6073599"/>
            <a:ext cx="308084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ARQUIDIOCESE DE FORTALEZA</a:t>
            </a:r>
          </a:p>
        </p:txBody>
      </p:sp>
      <p:pic>
        <p:nvPicPr>
          <p:cNvPr id="8" name="Picture 12" descr="328853277">
            <a:extLst>
              <a:ext uri="{FF2B5EF4-FFF2-40B4-BE49-F238E27FC236}">
                <a16:creationId xmlns:a16="http://schemas.microsoft.com/office/drawing/2014/main" xmlns="" id="{6C00ACAE-CCF4-491F-A38D-823C1FB0E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7914" y="365125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98613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809</Words>
  <Application>Microsoft Office PowerPoint</Application>
  <PresentationFormat>Personalizar</PresentationFormat>
  <Paragraphs>76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Apresentação do PowerPoint</vt:lpstr>
      <vt:lpstr>Atenção é OBRIGATÓRIO !!!</vt:lpstr>
      <vt:lpstr>O ÁLCOOL É NOSSO ALIADO!</vt:lpstr>
      <vt:lpstr>NÃO ESQUECER O RELÓGIO DO PONTO!</vt:lpstr>
      <vt:lpstr>TROCANDO A ROUPA PELA FARDA!!!</vt:lpstr>
      <vt:lpstr>CUIDADOS ESSENCIAIS COM  FARDAS/OBJETOS</vt:lpstr>
      <vt:lpstr>LAVE AS MÃOS!!!</vt:lpstr>
      <vt:lpstr>MATENHA O DISTANCIAMENTO!</vt:lpstr>
      <vt:lpstr>AMBIENTE PESSOAL DE TRABALHO</vt:lpstr>
      <vt:lpstr>UTILIZAR NA MESA!!!</vt:lpstr>
      <vt:lpstr>QUANTIDADE MÁXIMA NA COPA</vt:lpstr>
      <vt:lpstr>COPOS, PRATOS E TALHERES!!!</vt:lpstr>
      <vt:lpstr>HÁBITOS IMPORTANTES!!</vt:lpstr>
      <vt:lpstr>DESCARTE CORRETO DE LUVAS/MÁSCARAS </vt:lpstr>
      <vt:lpstr>REUNIÕES PRESENCIAIS!!!</vt:lpstr>
      <vt:lpstr>AO SUBIR PREFIRA AS ESCADAS!</vt:lpstr>
      <vt:lpstr>SOMENTE UMA PESSOA NO ELEVADOR!</vt:lpstr>
      <vt:lpstr>ENTRADA PERMITIDA SOMENTE USANDO MÁSCARA!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Rosa Maria</dc:creator>
  <cp:lastModifiedBy>Rosa Maria</cp:lastModifiedBy>
  <cp:revision>2</cp:revision>
  <dcterms:modified xsi:type="dcterms:W3CDTF">2020-06-26T15:24:20Z</dcterms:modified>
</cp:coreProperties>
</file>