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8" r:id="rId3"/>
    <p:sldId id="259" r:id="rId4"/>
    <p:sldId id="263" r:id="rId5"/>
    <p:sldId id="269" r:id="rId6"/>
    <p:sldId id="264" r:id="rId7"/>
    <p:sldId id="270" r:id="rId8"/>
    <p:sldId id="267" r:id="rId9"/>
    <p:sldId id="271" r:id="rId10"/>
    <p:sldId id="26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uanossadecadadia.org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060848"/>
            <a:ext cx="6984892" cy="3771781"/>
          </a:xfrm>
        </p:spPr>
        <p:txBody>
          <a:bodyPr/>
          <a:lstStyle/>
          <a:p>
            <a:pPr marL="68580" indent="0" algn="just">
              <a:buNone/>
            </a:pPr>
            <a:r>
              <a:rPr lang="pt-BR" sz="3200" b="1" dirty="0"/>
              <a:t>O Texto-Base da CF 2017 apresenta várias formas de se comprometer com a defesa do Bioma Caatinga e seu povos. Apresentamos aqui algumas delas, que podem ser assumidos por nossas comunidades.</a:t>
            </a:r>
            <a:endParaRPr lang="pt-BR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78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560956" cy="3913660"/>
          </a:xfrm>
        </p:spPr>
        <p:txBody>
          <a:bodyPr/>
          <a:lstStyle/>
          <a:p>
            <a:pPr lvl="0"/>
            <a:r>
              <a:rPr lang="pt-BR" dirty="0"/>
              <a:t>Integrar-se à construção coletiva da </a:t>
            </a:r>
            <a:r>
              <a:rPr lang="pt-BR" b="1" i="1" dirty="0"/>
              <a:t>Campanha Água Nossa de Cada Dia</a:t>
            </a:r>
            <a:r>
              <a:rPr lang="pt-BR" dirty="0"/>
              <a:t> da </a:t>
            </a:r>
            <a:r>
              <a:rPr lang="pt-BR" dirty="0" err="1"/>
              <a:t>Cáritas</a:t>
            </a:r>
            <a:r>
              <a:rPr lang="pt-BR" dirty="0"/>
              <a:t> Brasileira Regional Ceará, que tem como objetivo evidenciar as reais causas da escassez de água no Semiárido e visibilizar as opções de uso sustentável e consciente do bem comum em prol da vida</a:t>
            </a:r>
            <a:r>
              <a:rPr lang="pt-BR"/>
              <a:t>. </a:t>
            </a:r>
            <a:endParaRPr lang="pt-BR" smtClean="0"/>
          </a:p>
          <a:p>
            <a:pPr marL="68580" lvl="0" indent="0">
              <a:buNone/>
            </a:pPr>
            <a:r>
              <a:rPr lang="pt-BR" b="1" i="1" smtClean="0"/>
              <a:t>Para </a:t>
            </a:r>
            <a:r>
              <a:rPr lang="pt-BR" b="1" i="1" dirty="0"/>
              <a:t>mais informações: </a:t>
            </a:r>
            <a:r>
              <a:rPr lang="pt-BR" b="1" i="1" u="sng" dirty="0">
                <a:hlinkClick r:id="rId2"/>
              </a:rPr>
              <a:t>www.aguanossadecadadia.org.br</a:t>
            </a:r>
            <a:r>
              <a:rPr lang="pt-BR" b="1" i="1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61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16832"/>
            <a:ext cx="7488948" cy="453650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pt-BR" sz="2600" dirty="0"/>
              <a:t>Retomar as discussões sobre a realidade urbana, principalmente em relação ao esgotamento sanitário e o Plano Municipal de Saneamento Básico – </a:t>
            </a:r>
            <a:r>
              <a:rPr lang="pt-BR" sz="2600" b="1" dirty="0"/>
              <a:t>Reforçar o abaixo assinado lançado no Grito dos Excluídos 2016;</a:t>
            </a:r>
            <a:endParaRPr lang="pt-BR" sz="2600" dirty="0"/>
          </a:p>
          <a:p>
            <a:pPr marL="68580" indent="0" algn="just">
              <a:buNone/>
            </a:pPr>
            <a:r>
              <a:rPr lang="pt-BR" sz="2600" b="1" dirty="0"/>
              <a:t> </a:t>
            </a:r>
            <a:endParaRPr lang="pt-BR" sz="2600" dirty="0"/>
          </a:p>
          <a:p>
            <a:pPr lvl="0" algn="just"/>
            <a:r>
              <a:rPr lang="pt-BR" sz="2600" dirty="0"/>
              <a:t>Apoio as organizações de catadores e catadoras de materiais recicláveis e sua luta (que deveria ser nossa também) pela coleta seletiva de popular – </a:t>
            </a:r>
            <a:r>
              <a:rPr lang="pt-BR" sz="2600" b="1" dirty="0"/>
              <a:t>conhecer e apoiar as ações da Pastoral do Povo da Rua e </a:t>
            </a:r>
            <a:r>
              <a:rPr lang="pt-BR" sz="2600" b="1" dirty="0" err="1"/>
              <a:t>Cáritas</a:t>
            </a:r>
            <a:r>
              <a:rPr lang="pt-BR" sz="2600" b="1" dirty="0"/>
              <a:t> </a:t>
            </a:r>
            <a:r>
              <a:rPr lang="pt-BR" sz="2600" b="1" dirty="0" smtClean="0"/>
              <a:t> </a:t>
            </a:r>
            <a:r>
              <a:rPr lang="pt-BR" sz="2600" b="1" dirty="0"/>
              <a:t>Arquidiocesana com as Pessoas em situação de rua e Catadores/as de Materiais </a:t>
            </a:r>
            <a:r>
              <a:rPr lang="pt-BR" sz="2600" b="1" dirty="0" err="1"/>
              <a:t>Reciclaveis</a:t>
            </a:r>
            <a:r>
              <a:rPr lang="pt-BR" sz="2600" b="1" dirty="0"/>
              <a:t>;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020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88840"/>
            <a:ext cx="7272924" cy="3843789"/>
          </a:xfrm>
        </p:spPr>
        <p:txBody>
          <a:bodyPr>
            <a:noAutofit/>
          </a:bodyPr>
          <a:lstStyle/>
          <a:p>
            <a:pPr lvl="0" algn="just"/>
            <a:r>
              <a:rPr lang="pt-BR" sz="2600" dirty="0"/>
              <a:t>Reformular e ampliar a rede de captação de água de chuva para beber e produzir nas áreas urbanas – </a:t>
            </a:r>
            <a:r>
              <a:rPr lang="pt-BR" sz="2600" b="1" dirty="0"/>
              <a:t>conhecer e divulgar a lei de gestão compartilhada (</a:t>
            </a:r>
            <a:r>
              <a:rPr lang="pt-BR" sz="2600" b="1" dirty="0" err="1"/>
              <a:t>Cáritas</a:t>
            </a:r>
            <a:r>
              <a:rPr lang="pt-BR" sz="2600" b="1" dirty="0"/>
              <a:t> Regional e </a:t>
            </a:r>
            <a:r>
              <a:rPr lang="pt-BR" sz="2600" b="1" dirty="0" err="1"/>
              <a:t>Assembléia</a:t>
            </a:r>
            <a:r>
              <a:rPr lang="pt-BR" sz="2600" b="1" dirty="0"/>
              <a:t> Legislativa) que já está em tramitação;</a:t>
            </a:r>
            <a:endParaRPr lang="pt-BR" sz="2600" dirty="0"/>
          </a:p>
          <a:p>
            <a:pPr marL="68580" indent="0" algn="just">
              <a:buNone/>
            </a:pPr>
            <a:r>
              <a:rPr lang="pt-BR" sz="2600" dirty="0"/>
              <a:t> </a:t>
            </a:r>
          </a:p>
          <a:p>
            <a:pPr algn="just"/>
            <a:r>
              <a:rPr lang="pt-BR" sz="2600" dirty="0"/>
              <a:t> </a:t>
            </a:r>
            <a:r>
              <a:rPr lang="pt-BR" sz="2600" dirty="0" smtClean="0"/>
              <a:t>Desenvolver </a:t>
            </a:r>
            <a:r>
              <a:rPr lang="pt-BR" sz="2600" dirty="0"/>
              <a:t>a captação da energia solar descentralizada, como fonte de renda para as famílias e produção de energia;</a:t>
            </a:r>
          </a:p>
          <a:p>
            <a:pPr marL="68580" indent="0" algn="just">
              <a:buNone/>
            </a:pPr>
            <a:r>
              <a:rPr lang="pt-BR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6510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772816"/>
            <a:ext cx="7200916" cy="4059813"/>
          </a:xfrm>
        </p:spPr>
        <p:txBody>
          <a:bodyPr>
            <a:noAutofit/>
          </a:bodyPr>
          <a:lstStyle/>
          <a:p>
            <a:pPr lvl="0" algn="just"/>
            <a:r>
              <a:rPr lang="pt-BR" dirty="0"/>
              <a:t>Reforçar os projetos da Articulação no Semiárido Brasileiro de Um Milhão de Cisternas (P1MC) e o Uma Terra e Duas Águas (P1+2);</a:t>
            </a:r>
          </a:p>
          <a:p>
            <a:pPr marL="68580" indent="0" algn="just">
              <a:buNone/>
            </a:pPr>
            <a:r>
              <a:rPr lang="pt-BR" dirty="0"/>
              <a:t> </a:t>
            </a:r>
          </a:p>
          <a:p>
            <a:pPr lvl="0" algn="just"/>
            <a:r>
              <a:rPr lang="pt-BR" dirty="0" smtClean="0"/>
              <a:t>Reforçar </a:t>
            </a:r>
            <a:r>
              <a:rPr lang="pt-BR" dirty="0"/>
              <a:t>a luta pela demarcação dos territórios indígenas, quilombolas e das comunidades tradicionais e reforçar a luta pela reforma agrária – </a:t>
            </a:r>
            <a:r>
              <a:rPr lang="pt-BR" b="1" dirty="0"/>
              <a:t>apoiar a campanha pela defesa e demarcação do território das comunidades tradicionais animada pela Pastoral dos Pescadores/as.</a:t>
            </a:r>
            <a:endParaRPr lang="pt-BR" dirty="0"/>
          </a:p>
          <a:p>
            <a:pPr marL="6858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793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/>
          <a:lstStyle/>
          <a:p>
            <a:r>
              <a:rPr lang="pt-BR" dirty="0"/>
              <a:t>AGIR DA CF 2017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pt-BR" sz="3200" dirty="0"/>
              <a:t>Reforçar a luta pela “educação contextualizada” nas escolas públicas, para aprofundar um entendimento mais correto do que é o Semiárido e a própria Caatinga;</a:t>
            </a:r>
          </a:p>
          <a:p>
            <a:pPr marL="68580" indent="0" algn="just">
              <a:buNone/>
            </a:pPr>
            <a:r>
              <a:rPr lang="pt-BR" sz="3200" dirty="0"/>
              <a:t> 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6176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88840"/>
            <a:ext cx="7344932" cy="4536504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 </a:t>
            </a:r>
            <a:r>
              <a:rPr lang="pt-BR" dirty="0" smtClean="0"/>
              <a:t>		   </a:t>
            </a:r>
            <a:r>
              <a:rPr lang="pt-BR" u="sng" dirty="0" smtClean="0"/>
              <a:t>Denunciar </a:t>
            </a:r>
            <a:r>
              <a:rPr lang="pt-BR" u="sng" dirty="0"/>
              <a:t>o uso dos agrotóxicos</a:t>
            </a:r>
            <a:r>
              <a:rPr lang="pt-BR" dirty="0"/>
              <a:t>, </a:t>
            </a:r>
            <a:r>
              <a:rPr lang="pt-BR" dirty="0" smtClean="0"/>
              <a:t>		   usados </a:t>
            </a:r>
            <a:r>
              <a:rPr lang="pt-BR" dirty="0"/>
              <a:t>de forma indiscriminada para o </a:t>
            </a:r>
            <a:r>
              <a:rPr lang="pt-BR" dirty="0" smtClean="0"/>
              <a:t>		   aumento </a:t>
            </a:r>
            <a:r>
              <a:rPr lang="pt-BR" dirty="0"/>
              <a:t>da produção e proteção das </a:t>
            </a:r>
            <a:r>
              <a:rPr lang="pt-BR" dirty="0" smtClean="0"/>
              <a:t>		   pragas </a:t>
            </a:r>
            <a:r>
              <a:rPr lang="pt-BR" dirty="0"/>
              <a:t>na agroindústria – </a:t>
            </a:r>
            <a:r>
              <a:rPr lang="pt-BR" b="1" dirty="0"/>
              <a:t>apoiar e </a:t>
            </a:r>
            <a:r>
              <a:rPr lang="pt-BR" b="1" dirty="0" smtClean="0"/>
              <a:t>		   participar </a:t>
            </a:r>
            <a:r>
              <a:rPr lang="pt-BR" b="1" dirty="0"/>
              <a:t>das mobilizações e </a:t>
            </a:r>
            <a:r>
              <a:rPr lang="pt-BR" b="1" dirty="0" smtClean="0"/>
              <a:t>		   articulações </a:t>
            </a:r>
            <a:r>
              <a:rPr lang="pt-BR" b="1" dirty="0"/>
              <a:t>pela aprovação da lei </a:t>
            </a:r>
            <a:r>
              <a:rPr lang="pt-BR" b="1" dirty="0" smtClean="0"/>
              <a:t>		   contra </a:t>
            </a:r>
            <a:r>
              <a:rPr lang="pt-BR" b="1" dirty="0"/>
              <a:t>a pulverização aérea de </a:t>
            </a:r>
            <a:r>
              <a:rPr lang="pt-BR" b="1" dirty="0" smtClean="0"/>
              <a:t>		   agrotóxicos </a:t>
            </a:r>
            <a:r>
              <a:rPr lang="pt-BR" b="1" dirty="0"/>
              <a:t>no Estado do Ceará;</a:t>
            </a:r>
            <a:endParaRPr lang="pt-BR" dirty="0"/>
          </a:p>
          <a:p>
            <a:pPr marL="68580" indent="0" algn="just">
              <a:buNone/>
            </a:pPr>
            <a:endParaRPr lang="pt-BR" sz="1700" i="1" dirty="0" smtClean="0"/>
          </a:p>
          <a:p>
            <a:pPr marL="68580" indent="0" algn="just">
              <a:buNone/>
            </a:pPr>
            <a:r>
              <a:rPr lang="pt-BR" sz="1700" i="1" dirty="0" smtClean="0"/>
              <a:t>(Zé Maria, assassinado por denunciar a pulverização aérea na região de Limoeiro do Norte)</a:t>
            </a:r>
            <a:r>
              <a:rPr lang="pt-BR" dirty="0"/>
              <a:t> </a:t>
            </a:r>
            <a:r>
              <a:rPr lang="pt-BR" dirty="0" smtClean="0"/>
              <a:t>.</a:t>
            </a: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  <p:pic>
        <p:nvPicPr>
          <p:cNvPr id="4" name="Imagem 3" descr="Resultado de imagem para ZE MARIA. DO T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49" y="2564904"/>
            <a:ext cx="2405284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1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t-BR" dirty="0"/>
              <a:t>AGIR DA CF 2017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4057676"/>
          </a:xfrm>
        </p:spPr>
        <p:txBody>
          <a:bodyPr>
            <a:normAutofit/>
          </a:bodyPr>
          <a:lstStyle/>
          <a:p>
            <a:pPr algn="just"/>
            <a:r>
              <a:rPr lang="pt-BR" sz="2600" dirty="0"/>
              <a:t>Reforçar a proposta do desmatamento zero na caatinga visando combater o desmatamento e a desertificação;</a:t>
            </a:r>
          </a:p>
          <a:p>
            <a:pPr algn="just"/>
            <a:endParaRPr lang="pt-BR" sz="2600" dirty="0"/>
          </a:p>
          <a:p>
            <a:pPr lvl="0" algn="just"/>
            <a:r>
              <a:rPr lang="pt-BR" sz="2600" dirty="0"/>
              <a:t>Reforçar as iniciativas do “</a:t>
            </a:r>
            <a:r>
              <a:rPr lang="pt-BR" sz="2600" dirty="0" err="1"/>
              <a:t>recaatingamento</a:t>
            </a:r>
            <a:r>
              <a:rPr lang="pt-BR" sz="2600" dirty="0"/>
              <a:t>” e/ou reflorestamento, </a:t>
            </a:r>
            <a:r>
              <a:rPr lang="pt-BR" sz="2600" dirty="0" err="1"/>
              <a:t>perenização</a:t>
            </a:r>
            <a:r>
              <a:rPr lang="pt-BR" sz="2600" dirty="0"/>
              <a:t> inteligente de rios e riachos para armazenar água (cuidado e preservação de nossos rios e lagoas);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02004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936104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988840"/>
            <a:ext cx="7848872" cy="4464496"/>
          </a:xfrm>
        </p:spPr>
        <p:txBody>
          <a:bodyPr>
            <a:noAutofit/>
          </a:bodyPr>
          <a:lstStyle/>
          <a:p>
            <a:pPr lvl="0" algn="just"/>
            <a:endParaRPr lang="pt-BR" dirty="0" smtClean="0"/>
          </a:p>
          <a:p>
            <a:pPr lvl="0" algn="just"/>
            <a:r>
              <a:rPr lang="pt-BR" dirty="0" smtClean="0"/>
              <a:t>Não </a:t>
            </a:r>
            <a:r>
              <a:rPr lang="pt-BR" dirty="0"/>
              <a:t>criminalizar e envolver-se na luta pela Reforma Agrária, acesso a água e pela garantia do território dos povos e comunidades tradicionais;</a:t>
            </a:r>
          </a:p>
          <a:p>
            <a:pPr marL="68580" indent="0" algn="just">
              <a:buNone/>
            </a:pPr>
            <a:endParaRPr lang="pt-BR" sz="1400" dirty="0"/>
          </a:p>
          <a:p>
            <a:pPr lvl="0" algn="just"/>
            <a:r>
              <a:rPr lang="pt-BR" dirty="0" smtClean="0"/>
              <a:t>Envolver-se </a:t>
            </a:r>
            <a:r>
              <a:rPr lang="pt-BR" dirty="0"/>
              <a:t>com experiências de convivência com o semiárido: estocagem de água, quintais produtivos, resgate das sementes crioulas, quintais agroecológicos urbanos, viveiros de mudas e hortas, dentre outras;</a:t>
            </a:r>
          </a:p>
          <a:p>
            <a:pPr algn="just"/>
            <a:endParaRPr lang="pt-BR" sz="1100" dirty="0"/>
          </a:p>
          <a:p>
            <a:pPr marL="68580" indent="0" algn="just">
              <a:buNone/>
            </a:pPr>
            <a:r>
              <a:rPr lang="pt-BR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19974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080120"/>
          </a:xfrm>
        </p:spPr>
        <p:txBody>
          <a:bodyPr/>
          <a:lstStyle/>
          <a:p>
            <a:r>
              <a:rPr lang="pt-BR" dirty="0"/>
              <a:t>AGIR DA CF 2017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8948" cy="4057676"/>
          </a:xfrm>
        </p:spPr>
        <p:txBody>
          <a:bodyPr/>
          <a:lstStyle/>
          <a:p>
            <a:pPr algn="just"/>
            <a:endParaRPr lang="pt-BR" sz="2600" dirty="0" smtClean="0"/>
          </a:p>
          <a:p>
            <a:pPr algn="just"/>
            <a:r>
              <a:rPr lang="pt-BR" sz="2600" dirty="0" smtClean="0"/>
              <a:t>Participar </a:t>
            </a:r>
            <a:r>
              <a:rPr lang="pt-BR" sz="2600" dirty="0"/>
              <a:t>dos espaços de discussão sobre as iniciativas de convivência com o semiárido desenvolvidas pelas comunidades e organizações da sociedade civil, bem como das políticas públicas voltadas para o semiárido, como as Comissões Municipais, os Fóruns Microrregionais e Cearense de convivência com o semiárido, dentre outros;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30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409</Words>
  <Application>Microsoft Office PowerPoint</Application>
  <PresentationFormat>Apresentação na tela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Austin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AGIR DA CF 2017</dc:title>
  <dc:creator>Secretariado_3</dc:creator>
  <cp:lastModifiedBy>Secretariado_3</cp:lastModifiedBy>
  <cp:revision>5</cp:revision>
  <dcterms:created xsi:type="dcterms:W3CDTF">2017-01-18T19:46:50Z</dcterms:created>
  <dcterms:modified xsi:type="dcterms:W3CDTF">2017-01-18T20:22:32Z</dcterms:modified>
</cp:coreProperties>
</file>