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99" r:id="rId2"/>
    <p:sldId id="263" r:id="rId3"/>
    <p:sldId id="273" r:id="rId4"/>
    <p:sldId id="272" r:id="rId5"/>
    <p:sldId id="274" r:id="rId6"/>
    <p:sldId id="276" r:id="rId7"/>
    <p:sldId id="277" r:id="rId8"/>
    <p:sldId id="296" r:id="rId9"/>
    <p:sldId id="271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303" r:id="rId21"/>
    <p:sldId id="290" r:id="rId22"/>
    <p:sldId id="302" r:id="rId23"/>
    <p:sldId id="256" r:id="rId24"/>
    <p:sldId id="292" r:id="rId25"/>
    <p:sldId id="293" r:id="rId26"/>
    <p:sldId id="294" r:id="rId27"/>
    <p:sldId id="328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288" r:id="rId36"/>
    <p:sldId id="258" r:id="rId37"/>
    <p:sldId id="261" r:id="rId38"/>
    <p:sldId id="262" r:id="rId39"/>
    <p:sldId id="259" r:id="rId40"/>
    <p:sldId id="301" r:id="rId41"/>
    <p:sldId id="260" r:id="rId42"/>
    <p:sldId id="311" r:id="rId43"/>
    <p:sldId id="312" r:id="rId44"/>
    <p:sldId id="313" r:id="rId45"/>
    <p:sldId id="317" r:id="rId46"/>
    <p:sldId id="326" r:id="rId47"/>
    <p:sldId id="325" r:id="rId48"/>
    <p:sldId id="327" r:id="rId49"/>
    <p:sldId id="321" r:id="rId50"/>
    <p:sldId id="322" r:id="rId51"/>
    <p:sldId id="323" r:id="rId52"/>
    <p:sldId id="324" r:id="rId53"/>
    <p:sldId id="314" r:id="rId54"/>
    <p:sldId id="315" r:id="rId55"/>
    <p:sldId id="316" r:id="rId56"/>
    <p:sldId id="318" r:id="rId57"/>
    <p:sldId id="319" r:id="rId58"/>
    <p:sldId id="320" r:id="rId59"/>
    <p:sldId id="266" r:id="rId60"/>
    <p:sldId id="329" r:id="rId61"/>
    <p:sldId id="268" r:id="rId62"/>
    <p:sldId id="300" r:id="rId6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5" autoAdjust="0"/>
  </p:normalViewPr>
  <p:slideViewPr>
    <p:cSldViewPr>
      <p:cViewPr>
        <p:scale>
          <a:sx n="90" d="100"/>
          <a:sy n="90" d="100"/>
        </p:scale>
        <p:origin x="-80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72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F5AFD-7022-446F-B3E7-8B7DB3AFA798}" type="datetimeFigureOut">
              <a:rPr lang="pt-BR" smtClean="0"/>
              <a:pPr/>
              <a:t>28/11/2015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5017E-022C-40F8-A216-6B294B6D97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54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5441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816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651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320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338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661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068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264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853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73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72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7912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620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145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439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732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677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4688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65E9204-A611-49E4-A67D-7018E787DA6B}" type="slidenum">
              <a:rPr lang="es-ES_tradnl" altLang="pt-BR" b="0" smtClean="0">
                <a:latin typeface="Times New Roman" pitchFamily="18" charset="0"/>
              </a:rPr>
              <a:pPr/>
              <a:t>27</a:t>
            </a:fld>
            <a:endParaRPr lang="es-ES_tradnl" altLang="pt-BR" b="0" smtClean="0">
              <a:latin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2788"/>
            <a:ext cx="5486400" cy="411602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alt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4688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46888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922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42652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9226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9226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9226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9226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495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2495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495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495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495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9956FC-6DB3-4503-B1AD-1ECD4FC2E2B1}" type="slidenum">
              <a:rPr lang="pt-BR"/>
              <a:pPr/>
              <a:t>47</a:t>
            </a:fld>
            <a:endParaRPr lang="pt-BR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720725"/>
            <a:ext cx="4521200" cy="33909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9113"/>
            <a:ext cx="5029200" cy="4111625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10841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495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D99EE-664D-4016-AE28-B4774B2E860C}" type="slidenum">
              <a:rPr lang="pt-BR"/>
              <a:pPr/>
              <a:t>50</a:t>
            </a:fld>
            <a:endParaRPr lang="pt-BR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4FC0014-4EC2-4C20-9CF1-CBB7ECCAB10F}" type="slidenum">
              <a:rPr lang="pt-BR"/>
              <a:pPr eaLnBrk="1" hangingPunct="1"/>
              <a:t>57</a:t>
            </a:fld>
            <a:endParaRPr lang="pt-B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smtClean="0">
                <a:latin typeface="Arial" pitchFamily="34" charset="0"/>
              </a:rPr>
              <a:t>É um paradigma inspirador que deve ser conhecido e valorizado. O modelo de catecumenato apresentado pelo </a:t>
            </a:r>
            <a:r>
              <a:rPr lang="pt-BR" i="1" smtClean="0">
                <a:latin typeface="Arial" pitchFamily="34" charset="0"/>
              </a:rPr>
              <a:t>RICA</a:t>
            </a:r>
            <a:r>
              <a:rPr lang="pt-BR" smtClean="0">
                <a:latin typeface="Arial" pitchFamily="34" charset="0"/>
              </a:rPr>
              <a:t> possibilita a elaboração de itinerários diversos, de acordo com as necessidades de cada realidade, conservando o que é essencial e específico. Uma primeira característica essencial é o seu caráter </a:t>
            </a:r>
            <a:r>
              <a:rPr lang="pt-BR" i="1" smtClean="0">
                <a:latin typeface="Arial" pitchFamily="34" charset="0"/>
              </a:rPr>
              <a:t>cristocêntrico</a:t>
            </a:r>
            <a:r>
              <a:rPr lang="pt-BR" smtClean="0">
                <a:latin typeface="Arial" pitchFamily="34" charset="0"/>
              </a:rPr>
              <a:t> e </a:t>
            </a:r>
            <a:r>
              <a:rPr lang="pt-BR" i="1" smtClean="0">
                <a:latin typeface="Arial" pitchFamily="34" charset="0"/>
              </a:rPr>
              <a:t>gradual</a:t>
            </a:r>
            <a:r>
              <a:rPr lang="pt-BR" smtClean="0">
                <a:latin typeface="Arial" pitchFamily="34" charset="0"/>
              </a:rPr>
              <a:t>. Está a serviço de quem decidiu seguir Jesus Cristo e busca a conversão (cf </a:t>
            </a:r>
            <a:r>
              <a:rPr lang="pt-BR" i="1" smtClean="0">
                <a:latin typeface="Arial" pitchFamily="34" charset="0"/>
              </a:rPr>
              <a:t>DGC </a:t>
            </a:r>
            <a:r>
              <a:rPr lang="pt-BR" smtClean="0">
                <a:latin typeface="Arial" pitchFamily="34" charset="0"/>
              </a:rPr>
              <a:t>89).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08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319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939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70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5017E-022C-40F8-A216-6B294B6D9793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362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29B7-0FAF-412E-B3F1-9DA7773AE5BE}" type="datetimeFigureOut">
              <a:rPr lang="pt-BR" smtClean="0"/>
              <a:pPr/>
              <a:t>28/11/2015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8B0F-05C1-48CC-A188-A3A81AFCAEB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29B7-0FAF-412E-B3F1-9DA7773AE5BE}" type="datetimeFigureOut">
              <a:rPr lang="pt-BR" smtClean="0"/>
              <a:pPr/>
              <a:t>28/11/2015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8B0F-05C1-48CC-A188-A3A81AFCAEB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29B7-0FAF-412E-B3F1-9DA7773AE5BE}" type="datetimeFigureOut">
              <a:rPr lang="pt-BR" smtClean="0"/>
              <a:pPr/>
              <a:t>28/11/2015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8B0F-05C1-48CC-A188-A3A81AFCAEB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C2628-A33C-4674-9544-B0F90CCA7F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431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29B7-0FAF-412E-B3F1-9DA7773AE5BE}" type="datetimeFigureOut">
              <a:rPr lang="pt-BR" smtClean="0"/>
              <a:pPr/>
              <a:t>28/11/2015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8B0F-05C1-48CC-A188-A3A81AFCAEB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29B7-0FAF-412E-B3F1-9DA7773AE5BE}" type="datetimeFigureOut">
              <a:rPr lang="pt-BR" smtClean="0"/>
              <a:pPr/>
              <a:t>28/11/2015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8B0F-05C1-48CC-A188-A3A81AFCAEB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29B7-0FAF-412E-B3F1-9DA7773AE5BE}" type="datetimeFigureOut">
              <a:rPr lang="pt-BR" smtClean="0"/>
              <a:pPr/>
              <a:t>28/11/2015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8B0F-05C1-48CC-A188-A3A81AFCAEB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29B7-0FAF-412E-B3F1-9DA7773AE5BE}" type="datetimeFigureOut">
              <a:rPr lang="pt-BR" smtClean="0"/>
              <a:pPr/>
              <a:t>28/11/2015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8B0F-05C1-48CC-A188-A3A81AFCAEB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29B7-0FAF-412E-B3F1-9DA7773AE5BE}" type="datetimeFigureOut">
              <a:rPr lang="pt-BR" smtClean="0"/>
              <a:pPr/>
              <a:t>28/11/2015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8B0F-05C1-48CC-A188-A3A81AFCAEB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29B7-0FAF-412E-B3F1-9DA7773AE5BE}" type="datetimeFigureOut">
              <a:rPr lang="pt-BR" smtClean="0"/>
              <a:pPr/>
              <a:t>28/11/2015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8B0F-05C1-48CC-A188-A3A81AFCAEB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29B7-0FAF-412E-B3F1-9DA7773AE5BE}" type="datetimeFigureOut">
              <a:rPr lang="pt-BR" smtClean="0"/>
              <a:pPr/>
              <a:t>28/11/2015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8B0F-05C1-48CC-A188-A3A81AFCAEB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29B7-0FAF-412E-B3F1-9DA7773AE5BE}" type="datetimeFigureOut">
              <a:rPr lang="pt-BR" smtClean="0"/>
              <a:pPr/>
              <a:t>28/11/2015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8B0F-05C1-48CC-A188-A3A81AFCAEB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429B7-0FAF-412E-B3F1-9DA7773AE5BE}" type="datetimeFigureOut">
              <a:rPr lang="pt-BR" smtClean="0"/>
              <a:pPr/>
              <a:t>28/11/2015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78B0F-05C1-48CC-A188-A3A81AFCAEB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7500990" cy="2160240"/>
          </a:xfrm>
        </p:spPr>
        <p:txBody>
          <a:bodyPr>
            <a:noAutofit/>
          </a:bodyPr>
          <a:lstStyle/>
          <a:p>
            <a:endParaRPr lang="pt-BR" sz="2800" dirty="0">
              <a:latin typeface="Arial Black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9672" y="2071678"/>
            <a:ext cx="7200800" cy="4572032"/>
          </a:xfrm>
        </p:spPr>
        <p:txBody>
          <a:bodyPr>
            <a:normAutofit fontScale="25000" lnSpcReduction="20000"/>
          </a:bodyPr>
          <a:lstStyle/>
          <a:p>
            <a:pPr marL="536575" indent="-536575" algn="l"/>
            <a:endParaRPr lang="en-US" sz="9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36575" indent="-536575" algn="l"/>
            <a:r>
              <a:rPr lang="pt-BR" sz="11200" b="1" dirty="0" smtClean="0">
                <a:solidFill>
                  <a:srgbClr val="FF0000"/>
                </a:solidFill>
              </a:rPr>
              <a:t>*</a:t>
            </a:r>
            <a:r>
              <a:rPr lang="pt-BR" sz="11200" b="1" dirty="0" smtClean="0">
                <a:solidFill>
                  <a:schemeClr val="tx1"/>
                </a:solidFill>
              </a:rPr>
              <a:t> </a:t>
            </a:r>
            <a:r>
              <a:rPr lang="pt-BR" sz="11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É horizonte referencial</a:t>
            </a:r>
            <a:r>
              <a:rPr lang="pt-BR" sz="112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meta ampla </a:t>
            </a:r>
            <a:r>
              <a:rPr lang="pt-BR" sz="11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que </a:t>
            </a:r>
            <a:r>
              <a:rPr lang="pt-BR" sz="112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norteia o rumo e </a:t>
            </a:r>
            <a:r>
              <a:rPr lang="pt-BR" sz="11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confere o percurso.</a:t>
            </a:r>
          </a:p>
          <a:p>
            <a:pPr marL="536575" indent="-536575" algn="l"/>
            <a:r>
              <a:rPr lang="pt-BR" sz="11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*</a:t>
            </a:r>
            <a:r>
              <a:rPr lang="pt-BR" sz="11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Ele </a:t>
            </a:r>
            <a:r>
              <a:rPr lang="pt-BR" sz="112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ilumina e </a:t>
            </a:r>
            <a:r>
              <a:rPr lang="pt-BR" sz="11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orienta, embora costuma ser esquecido </a:t>
            </a:r>
            <a:r>
              <a:rPr lang="pt-BR" sz="112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durante a execução do plano</a:t>
            </a:r>
            <a:r>
              <a:rPr lang="pt-BR" sz="11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536575" indent="-536575" algn="l"/>
            <a:r>
              <a:rPr lang="pt-BR" sz="11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*</a:t>
            </a:r>
            <a:r>
              <a:rPr lang="pt-BR" sz="11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Traz </a:t>
            </a:r>
            <a:r>
              <a:rPr lang="pt-BR" sz="112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embutido uma </a:t>
            </a:r>
            <a:r>
              <a:rPr lang="pt-BR" sz="11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cristologia, uma eclesiologia</a:t>
            </a:r>
            <a:r>
              <a:rPr lang="pt-BR" sz="112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sz="11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 uma ética.</a:t>
            </a:r>
          </a:p>
          <a:p>
            <a:pPr marL="536575" indent="-536575" algn="l"/>
            <a:endParaRPr lang="pt-BR" sz="112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536575" indent="-536575" algn="l"/>
            <a:r>
              <a:rPr lang="en-US" sz="11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*</a:t>
            </a:r>
            <a:r>
              <a:rPr lang="en-US" sz="11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sz="11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 processo metodológico culmina com o PLANO... com “vocação de gaveta”?</a:t>
            </a:r>
            <a:endParaRPr lang="pt-BR" sz="38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marL="536575" indent="-536575" algn="r"/>
            <a:r>
              <a:rPr lang="pt-BR" sz="9600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Podemos mudar essa fama!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35496" y="6206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    CONSIDERAÇOES  </a:t>
            </a:r>
          </a:p>
          <a:p>
            <a:pPr algn="ctr"/>
            <a:r>
              <a:rPr lang="pt-BR" sz="4800" b="1" cap="small" dirty="0">
                <a:latin typeface="Andalus" pitchFamily="18" charset="-78"/>
                <a:cs typeface="Andalus" pitchFamily="18" charset="-78"/>
              </a:rPr>
              <a:t>Objetivo Geral</a:t>
            </a:r>
            <a:r>
              <a:rPr lang="pt-BR" sz="4800" b="1" cap="small" dirty="0" smtClean="0">
                <a:latin typeface="Andalus" pitchFamily="18" charset="-78"/>
                <a:cs typeface="Andalus" pitchFamily="18" charset="-78"/>
              </a:rPr>
              <a:t>:</a:t>
            </a:r>
            <a:endParaRPr lang="pt-BR" sz="4800" b="1" cap="small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5867980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Pe. Almir</a:t>
            </a:r>
            <a:endParaRPr lang="pt-BR" b="1" dirty="0"/>
          </a:p>
        </p:txBody>
      </p:sp>
      <p:pic>
        <p:nvPicPr>
          <p:cNvPr id="7" name="Picture 2" descr="C:\Users\FreiJesus\Downloads\12277030_1023574771035004_1256191803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66413" cy="1443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4728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280920" cy="4830244"/>
          </a:xfrm>
        </p:spPr>
        <p:txBody>
          <a:bodyPr>
            <a:normAutofit fontScale="25000" lnSpcReduction="20000"/>
          </a:bodyPr>
          <a:lstStyle/>
          <a:p>
            <a:pPr marL="536575" indent="-536575" algn="l">
              <a:spcBef>
                <a:spcPts val="600"/>
              </a:spcBef>
            </a:pPr>
            <a:endParaRPr lang="en-US" sz="8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36575" indent="-536575" algn="l">
              <a:spcBef>
                <a:spcPts val="300"/>
              </a:spcBef>
            </a:pPr>
            <a:r>
              <a:rPr lang="pt-BR" sz="11200" b="1" dirty="0" smtClean="0">
                <a:solidFill>
                  <a:srgbClr val="FF0000"/>
                </a:solidFill>
              </a:rPr>
              <a:t>*</a:t>
            </a:r>
            <a:r>
              <a:rPr lang="pt-BR" sz="11200" b="1" dirty="0" smtClean="0">
                <a:solidFill>
                  <a:schemeClr val="tx1"/>
                </a:solidFill>
              </a:rPr>
              <a:t> </a:t>
            </a:r>
            <a:r>
              <a:rPr lang="pt-BR" sz="11200" b="1" dirty="0" smtClean="0">
                <a:solidFill>
                  <a:srgbClr val="FF0000"/>
                </a:solidFill>
              </a:rPr>
              <a:t>EVANGELIZAR</a:t>
            </a:r>
            <a:r>
              <a:rPr lang="pt-BR" sz="11200" b="1" dirty="0" smtClean="0">
                <a:solidFill>
                  <a:schemeClr val="tx1"/>
                </a:solidFill>
              </a:rPr>
              <a:t> é </a:t>
            </a:r>
            <a:r>
              <a:rPr lang="pt-BR" sz="12800" b="1" i="1" dirty="0" smtClean="0">
                <a:solidFill>
                  <a:schemeClr val="tx1"/>
                </a:solidFill>
              </a:rPr>
              <a:t>chegar </a:t>
            </a:r>
            <a:r>
              <a:rPr lang="pt-BR" sz="12800" b="1" i="1" dirty="0">
                <a:solidFill>
                  <a:schemeClr val="tx1"/>
                </a:solidFill>
              </a:rPr>
              <a:t>a </a:t>
            </a:r>
            <a:r>
              <a:rPr lang="pt-BR" sz="12800" b="1" i="1" dirty="0" smtClean="0">
                <a:solidFill>
                  <a:schemeClr val="tx1"/>
                </a:solidFill>
              </a:rPr>
              <a:t>atingir. É  </a:t>
            </a:r>
            <a:r>
              <a:rPr lang="pt-BR" sz="12800" b="1" i="1" dirty="0">
                <a:solidFill>
                  <a:schemeClr val="tx1"/>
                </a:solidFill>
              </a:rPr>
              <a:t>transformar pela força do </a:t>
            </a:r>
            <a:r>
              <a:rPr lang="pt-BR" sz="12800" b="1" i="1" dirty="0" smtClean="0">
                <a:solidFill>
                  <a:schemeClr val="tx1"/>
                </a:solidFill>
              </a:rPr>
              <a:t>Evangelho. </a:t>
            </a:r>
          </a:p>
          <a:p>
            <a:pPr marL="536575" indent="-536575" algn="l">
              <a:spcBef>
                <a:spcPts val="300"/>
              </a:spcBef>
            </a:pPr>
            <a:r>
              <a:rPr lang="pt-BR" sz="12800" b="1" i="1" dirty="0" smtClean="0">
                <a:solidFill>
                  <a:schemeClr val="tx1"/>
                </a:solidFill>
              </a:rPr>
              <a:t>+ os critérios </a:t>
            </a:r>
            <a:r>
              <a:rPr lang="pt-BR" sz="12800" b="1" i="1" dirty="0">
                <a:solidFill>
                  <a:schemeClr val="tx1"/>
                </a:solidFill>
              </a:rPr>
              <a:t>de </a:t>
            </a:r>
            <a:r>
              <a:rPr lang="pt-BR" sz="12800" b="1" i="1" dirty="0" smtClean="0">
                <a:solidFill>
                  <a:schemeClr val="tx1"/>
                </a:solidFill>
              </a:rPr>
              <a:t>julgar,</a:t>
            </a:r>
          </a:p>
          <a:p>
            <a:pPr marL="536575" indent="-536575" algn="l">
              <a:spcBef>
                <a:spcPts val="300"/>
              </a:spcBef>
            </a:pPr>
            <a:r>
              <a:rPr lang="pt-BR" sz="12800" b="1" i="1" dirty="0" smtClean="0">
                <a:solidFill>
                  <a:schemeClr val="tx1"/>
                </a:solidFill>
              </a:rPr>
              <a:t>+ os </a:t>
            </a:r>
            <a:r>
              <a:rPr lang="pt-BR" sz="12800" b="1" i="1" dirty="0">
                <a:solidFill>
                  <a:schemeClr val="tx1"/>
                </a:solidFill>
              </a:rPr>
              <a:t>valores que </a:t>
            </a:r>
            <a:r>
              <a:rPr lang="pt-BR" sz="12800" b="1" i="1" dirty="0" smtClean="0">
                <a:solidFill>
                  <a:schemeClr val="tx1"/>
                </a:solidFill>
              </a:rPr>
              <a:t>contam,</a:t>
            </a:r>
          </a:p>
          <a:p>
            <a:pPr marL="536575" indent="-536575" algn="l">
              <a:spcBef>
                <a:spcPts val="300"/>
              </a:spcBef>
            </a:pPr>
            <a:r>
              <a:rPr lang="pt-BR" sz="12800" b="1" i="1" dirty="0" smtClean="0">
                <a:solidFill>
                  <a:schemeClr val="tx1"/>
                </a:solidFill>
              </a:rPr>
              <a:t>+ os </a:t>
            </a:r>
            <a:r>
              <a:rPr lang="pt-BR" sz="12800" b="1" i="1" dirty="0">
                <a:solidFill>
                  <a:schemeClr val="tx1"/>
                </a:solidFill>
              </a:rPr>
              <a:t>centros de </a:t>
            </a:r>
            <a:r>
              <a:rPr lang="pt-BR" sz="12800" b="1" i="1" dirty="0" smtClean="0">
                <a:solidFill>
                  <a:schemeClr val="tx1"/>
                </a:solidFill>
              </a:rPr>
              <a:t>interesse,</a:t>
            </a:r>
          </a:p>
          <a:p>
            <a:pPr marL="536575" indent="-536575" algn="l">
              <a:spcBef>
                <a:spcPts val="300"/>
              </a:spcBef>
            </a:pPr>
            <a:r>
              <a:rPr lang="pt-BR" sz="12800" b="1" i="1" dirty="0" smtClean="0">
                <a:solidFill>
                  <a:schemeClr val="tx1"/>
                </a:solidFill>
              </a:rPr>
              <a:t>+ as </a:t>
            </a:r>
            <a:r>
              <a:rPr lang="pt-BR" sz="12800" b="1" i="1" dirty="0">
                <a:solidFill>
                  <a:schemeClr val="tx1"/>
                </a:solidFill>
              </a:rPr>
              <a:t>linhas de </a:t>
            </a:r>
            <a:r>
              <a:rPr lang="pt-BR" sz="12800" b="1" i="1" dirty="0" smtClean="0">
                <a:solidFill>
                  <a:schemeClr val="tx1"/>
                </a:solidFill>
              </a:rPr>
              <a:t>pensamento,</a:t>
            </a:r>
          </a:p>
          <a:p>
            <a:pPr marL="536575" indent="-536575" algn="l">
              <a:spcBef>
                <a:spcPts val="300"/>
              </a:spcBef>
            </a:pPr>
            <a:r>
              <a:rPr lang="pt-BR" sz="12800" b="1" i="1" dirty="0" smtClean="0">
                <a:solidFill>
                  <a:schemeClr val="tx1"/>
                </a:solidFill>
              </a:rPr>
              <a:t>+ as </a:t>
            </a:r>
            <a:r>
              <a:rPr lang="pt-BR" sz="12800" b="1" i="1" dirty="0">
                <a:solidFill>
                  <a:schemeClr val="tx1"/>
                </a:solidFill>
              </a:rPr>
              <a:t>fontes inspiradoras </a:t>
            </a:r>
            <a:r>
              <a:rPr lang="pt-BR" sz="12800" b="1" i="1" dirty="0" smtClean="0">
                <a:solidFill>
                  <a:schemeClr val="tx1"/>
                </a:solidFill>
              </a:rPr>
              <a:t>e</a:t>
            </a:r>
          </a:p>
          <a:p>
            <a:pPr marL="536575" indent="-536575" algn="l">
              <a:spcBef>
                <a:spcPts val="300"/>
              </a:spcBef>
            </a:pPr>
            <a:r>
              <a:rPr lang="pt-BR" sz="12800" b="1" i="1" dirty="0" smtClean="0">
                <a:solidFill>
                  <a:schemeClr val="tx1"/>
                </a:solidFill>
              </a:rPr>
              <a:t>+ os </a:t>
            </a:r>
            <a:r>
              <a:rPr lang="pt-BR" sz="12800" b="1" i="1" dirty="0">
                <a:solidFill>
                  <a:schemeClr val="tx1"/>
                </a:solidFill>
              </a:rPr>
              <a:t>modelos de vida da humanidade que se apresentam em contraste com a Palavra </a:t>
            </a:r>
            <a:r>
              <a:rPr lang="pt-BR" sz="12800" b="1" i="1" dirty="0" smtClean="0">
                <a:solidFill>
                  <a:schemeClr val="tx1"/>
                </a:solidFill>
              </a:rPr>
              <a:t>de Deus </a:t>
            </a:r>
            <a:r>
              <a:rPr lang="pt-BR" sz="12800" b="1" i="1" dirty="0">
                <a:solidFill>
                  <a:schemeClr val="tx1"/>
                </a:solidFill>
              </a:rPr>
              <a:t>e com o </a:t>
            </a:r>
            <a:r>
              <a:rPr lang="pt-BR" sz="12800" b="1" i="1" dirty="0" smtClean="0">
                <a:solidFill>
                  <a:schemeClr val="tx1"/>
                </a:solidFill>
              </a:rPr>
              <a:t>desígnio da salvação.</a:t>
            </a:r>
            <a:endParaRPr lang="pt-BR" sz="38400" b="1" dirty="0" smtClean="0">
              <a:solidFill>
                <a:schemeClr val="tx1"/>
              </a:solidFill>
            </a:endParaRPr>
          </a:p>
          <a:p>
            <a:pPr marL="536575" indent="-536575" algn="r">
              <a:lnSpc>
                <a:spcPct val="70000"/>
              </a:lnSpc>
              <a:spcBef>
                <a:spcPts val="600"/>
              </a:spcBef>
            </a:pPr>
            <a:r>
              <a:rPr lang="pt-BR" sz="9600" i="1" dirty="0" smtClean="0">
                <a:solidFill>
                  <a:schemeClr val="tx1"/>
                </a:solidFill>
                <a:latin typeface="+mj-lt"/>
              </a:rPr>
              <a:t>Paulo VI </a:t>
            </a:r>
          </a:p>
          <a:p>
            <a:pPr marL="536575" indent="-536575" algn="r">
              <a:lnSpc>
                <a:spcPct val="70000"/>
              </a:lnSpc>
              <a:spcBef>
                <a:spcPts val="600"/>
              </a:spcBef>
            </a:pPr>
            <a:endParaRPr lang="en-US" sz="96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242645"/>
            <a:ext cx="8759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CONSIDERAÇOES … </a:t>
            </a:r>
          </a:p>
          <a:p>
            <a:pPr algn="ctr"/>
            <a:r>
              <a:rPr lang="pt-BR" sz="3200" cap="small" dirty="0">
                <a:latin typeface="Arial Black" pitchFamily="34" charset="0"/>
              </a:rPr>
              <a:t>Objetivo </a:t>
            </a:r>
            <a:r>
              <a:rPr lang="pt-BR" sz="3200" cap="small" dirty="0" smtClean="0">
                <a:latin typeface="Arial Black" pitchFamily="34" charset="0"/>
              </a:rPr>
              <a:t>Geral</a:t>
            </a:r>
            <a:endParaRPr lang="pt-BR" sz="3200" cap="small" dirty="0">
              <a:latin typeface="Arial Black" pitchFamily="34" charset="0"/>
            </a:endParaRPr>
          </a:p>
        </p:txBody>
      </p:sp>
      <p:pic>
        <p:nvPicPr>
          <p:cNvPr id="7" name="Picture 2" descr="C:\Users\FreiJesus\Downloads\12277030_1023574771035004_1256191803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091" y="44624"/>
            <a:ext cx="2566413" cy="1443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053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551084"/>
            <a:ext cx="8280920" cy="4830244"/>
          </a:xfrm>
        </p:spPr>
        <p:txBody>
          <a:bodyPr>
            <a:normAutofit fontScale="25000" lnSpcReduction="20000"/>
          </a:bodyPr>
          <a:lstStyle/>
          <a:p>
            <a:pPr marL="536575" indent="-536575" algn="l">
              <a:spcBef>
                <a:spcPts val="600"/>
              </a:spcBef>
            </a:pPr>
            <a:endParaRPr lang="en-US" sz="8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36575" indent="-536575" algn="l">
              <a:spcBef>
                <a:spcPts val="300"/>
              </a:spcBef>
            </a:pPr>
            <a:r>
              <a:rPr lang="pt-BR" sz="11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*</a:t>
            </a:r>
            <a:r>
              <a:rPr lang="pt-BR" sz="11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sz="11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AVALIAR </a:t>
            </a:r>
            <a:r>
              <a:rPr lang="pt-BR" sz="11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 que programamos... (ver calendários)</a:t>
            </a:r>
          </a:p>
          <a:p>
            <a:pPr marL="536575" indent="1074738" algn="l">
              <a:spcBef>
                <a:spcPts val="300"/>
              </a:spcBef>
            </a:pPr>
            <a:r>
              <a:rPr lang="pt-BR" sz="1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 que realizamos... (avaliações)</a:t>
            </a:r>
          </a:p>
          <a:p>
            <a:pPr marL="536575" indent="1795463" algn="l">
              <a:spcBef>
                <a:spcPts val="300"/>
              </a:spcBef>
            </a:pPr>
            <a:r>
              <a:rPr lang="pt-BR" sz="1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para crescer em qualidade. </a:t>
            </a:r>
            <a:r>
              <a:rPr lang="pt-BR" sz="80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(87)</a:t>
            </a:r>
          </a:p>
          <a:p>
            <a:pPr marL="536575" indent="1795463" algn="l">
              <a:spcBef>
                <a:spcPts val="300"/>
              </a:spcBef>
            </a:pPr>
            <a:endParaRPr lang="pt-BR" sz="1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536575" indent="-536575" algn="l">
              <a:spcBef>
                <a:spcPts val="300"/>
              </a:spcBef>
            </a:pPr>
            <a:r>
              <a:rPr lang="pt-BR" sz="1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120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* </a:t>
            </a:r>
            <a:r>
              <a:rPr lang="en-US" sz="112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INDICAÕES DE </a:t>
            </a:r>
            <a:r>
              <a:rPr lang="pt-BR" sz="112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OPERACIONALIZAÇÃO </a:t>
            </a:r>
            <a:r>
              <a:rPr lang="pt-BR" sz="112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(</a:t>
            </a:r>
            <a:r>
              <a:rPr lang="pt-BR" sz="1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anexo 3)</a:t>
            </a:r>
            <a:endParaRPr lang="pt-BR" sz="112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536575" indent="-536575" algn="l">
              <a:spcBef>
                <a:spcPts val="300"/>
              </a:spcBef>
            </a:pPr>
            <a:r>
              <a:rPr lang="pt-BR" sz="1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até que ponto as DGAE anteriores foram realmente seguidas?</a:t>
            </a:r>
          </a:p>
          <a:p>
            <a:pPr marL="536575" indent="-536575" algn="l">
              <a:spcBef>
                <a:spcPts val="300"/>
              </a:spcBef>
            </a:pPr>
            <a:r>
              <a:rPr lang="pt-BR" sz="1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até que ponto o plano pastoral foi efetivado?</a:t>
            </a:r>
          </a:p>
          <a:p>
            <a:pPr marL="536575" indent="-536575" algn="l">
              <a:spcBef>
                <a:spcPts val="300"/>
              </a:spcBef>
            </a:pPr>
            <a:r>
              <a:rPr lang="pt-BR" sz="1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Planejamos desde as diretrizes?</a:t>
            </a:r>
          </a:p>
          <a:p>
            <a:pPr marL="536575" indent="-536575" algn="l">
              <a:spcBef>
                <a:spcPts val="300"/>
              </a:spcBef>
            </a:pPr>
            <a:r>
              <a:rPr lang="pt-BR" sz="1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Realizamos os planejado?</a:t>
            </a:r>
            <a:r>
              <a:rPr lang="pt-BR" sz="9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536575" indent="-536575" algn="r">
              <a:lnSpc>
                <a:spcPct val="70000"/>
              </a:lnSpc>
              <a:spcBef>
                <a:spcPts val="600"/>
              </a:spcBef>
            </a:pPr>
            <a:endParaRPr lang="en-US" sz="9600" dirty="0">
              <a:solidFill>
                <a:schemeClr val="tx1"/>
              </a:solidFill>
              <a:latin typeface="+mj-lt"/>
            </a:endParaRPr>
          </a:p>
          <a:p>
            <a:pPr marL="536575" indent="-536575">
              <a:lnSpc>
                <a:spcPct val="70000"/>
              </a:lnSpc>
              <a:spcBef>
                <a:spcPts val="600"/>
              </a:spcBef>
            </a:pPr>
            <a:r>
              <a:rPr lang="pt-BR" sz="9600" b="1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536575" indent="-536575" algn="r"/>
            <a:endParaRPr lang="pt-BR" sz="11200" b="1" dirty="0" smtClean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215350"/>
            <a:ext cx="8759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REFLEXÕES… </a:t>
            </a:r>
          </a:p>
          <a:p>
            <a:pPr algn="ctr"/>
            <a:r>
              <a:rPr lang="pt-BR" sz="3600" cap="small" dirty="0" smtClean="0">
                <a:latin typeface="Andalus" pitchFamily="18" charset="-78"/>
                <a:cs typeface="Andalus" pitchFamily="18" charset="-78"/>
              </a:rPr>
              <a:t>      </a:t>
            </a:r>
            <a:r>
              <a:rPr lang="pt-BR" sz="3600" b="1" cap="small" dirty="0">
                <a:latin typeface="Andalus" pitchFamily="18" charset="-78"/>
                <a:cs typeface="Andalus" pitchFamily="18" charset="-78"/>
              </a:rPr>
              <a:t> </a:t>
            </a:r>
            <a:r>
              <a:rPr lang="pt-BR" sz="3600" b="1" cap="small" dirty="0" smtClean="0">
                <a:latin typeface="Andalus" pitchFamily="18" charset="-78"/>
                <a:cs typeface="Andalus" pitchFamily="18" charset="-78"/>
              </a:rPr>
              <a:t>       lembrar o percorrido...</a:t>
            </a:r>
            <a:endParaRPr lang="pt-BR" sz="3600" b="1" cap="small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030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280920" cy="4968552"/>
          </a:xfrm>
        </p:spPr>
        <p:txBody>
          <a:bodyPr>
            <a:normAutofit fontScale="25000" lnSpcReduction="20000"/>
          </a:bodyPr>
          <a:lstStyle/>
          <a:p>
            <a:pPr marL="536575" indent="-536575" algn="l">
              <a:spcBef>
                <a:spcPts val="600"/>
              </a:spcBef>
            </a:pPr>
            <a:endParaRPr lang="en-US" sz="8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36575" indent="-536575" algn="l">
              <a:spcBef>
                <a:spcPts val="300"/>
              </a:spcBef>
            </a:pPr>
            <a:r>
              <a:rPr lang="pt-BR" sz="11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*</a:t>
            </a:r>
            <a:r>
              <a:rPr lang="pt-BR" sz="11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sz="11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DADOS: +</a:t>
            </a:r>
            <a:r>
              <a:rPr lang="pt-BR" sz="11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Duas regiões não entregaram relatórios</a:t>
            </a:r>
          </a:p>
          <a:p>
            <a:pPr marL="536575" indent="-536575" algn="l">
              <a:spcBef>
                <a:spcPts val="300"/>
              </a:spcBef>
            </a:pPr>
            <a:endParaRPr lang="pt-BR" sz="56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1885950" indent="-365125" algn="l">
              <a:spcBef>
                <a:spcPts val="300"/>
              </a:spcBef>
            </a:pPr>
            <a:r>
              <a:rPr lang="pt-BR" sz="12800" b="1" i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+</a:t>
            </a:r>
            <a:r>
              <a:rPr lang="pt-BR" sz="12800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Nem todas as paróquias, áreas e seguimentos entregaram relatórios</a:t>
            </a:r>
          </a:p>
          <a:p>
            <a:pPr marL="1885950" indent="-365125" algn="l">
              <a:spcBef>
                <a:spcPts val="300"/>
              </a:spcBef>
            </a:pPr>
            <a:endParaRPr lang="pt-BR" sz="5600" b="1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1885950" indent="-365125" algn="l">
              <a:spcBef>
                <a:spcPts val="300"/>
              </a:spcBef>
            </a:pPr>
            <a:r>
              <a:rPr lang="pt-BR" sz="12800" b="1" i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+</a:t>
            </a:r>
            <a:r>
              <a:rPr lang="pt-BR" sz="12800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Ainda algumas comunidades ignoram que é isso é de urgência!</a:t>
            </a:r>
          </a:p>
          <a:p>
            <a:pPr marL="536575" indent="1795463" algn="l">
              <a:spcBef>
                <a:spcPts val="300"/>
              </a:spcBef>
            </a:pPr>
            <a:endParaRPr lang="pt-BR" sz="12800" b="1" i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536575" indent="-536575" algn="l">
              <a:spcBef>
                <a:spcPts val="300"/>
              </a:spcBef>
            </a:pPr>
            <a:r>
              <a:rPr lang="pt-BR" sz="12800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sz="12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* Onde nos encontramos  </a:t>
            </a:r>
            <a:r>
              <a:rPr lang="pt-BR" sz="1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(anexo, quarto passo)</a:t>
            </a:r>
          </a:p>
          <a:p>
            <a:pPr marL="536575" indent="-536575" algn="l">
              <a:spcBef>
                <a:spcPts val="300"/>
              </a:spcBef>
            </a:pPr>
            <a:r>
              <a:rPr lang="pt-BR" sz="12800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Como planejar um caminho sem ter clareza do percurso necessário a recorrer até a meta?</a:t>
            </a:r>
          </a:p>
          <a:p>
            <a:pPr marL="536575" indent="-536575" algn="r">
              <a:lnSpc>
                <a:spcPct val="70000"/>
              </a:lnSpc>
              <a:spcBef>
                <a:spcPts val="600"/>
              </a:spcBef>
            </a:pPr>
            <a:r>
              <a:rPr lang="pt-BR" sz="9600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536575" indent="-536575" algn="r">
              <a:lnSpc>
                <a:spcPct val="70000"/>
              </a:lnSpc>
              <a:spcBef>
                <a:spcPts val="600"/>
              </a:spcBef>
            </a:pPr>
            <a:r>
              <a:rPr lang="pt-BR" sz="9600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(discernir  os desafios locais)</a:t>
            </a:r>
            <a:endParaRPr lang="en-US" sz="9600" i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536575" indent="-536575">
              <a:lnSpc>
                <a:spcPct val="70000"/>
              </a:lnSpc>
              <a:spcBef>
                <a:spcPts val="600"/>
              </a:spcBef>
            </a:pPr>
            <a:r>
              <a:rPr lang="pt-BR" sz="9600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536575" indent="-536575" algn="r"/>
            <a:endParaRPr lang="pt-BR" sz="11200" b="1" dirty="0" smtClean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314653"/>
            <a:ext cx="8759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VER … </a:t>
            </a:r>
          </a:p>
          <a:p>
            <a:r>
              <a:rPr lang="pt-BR" sz="3200" cap="small" dirty="0" smtClean="0">
                <a:latin typeface="Arial Black" pitchFamily="34" charset="0"/>
              </a:rPr>
              <a:t>        </a:t>
            </a:r>
            <a:r>
              <a:rPr lang="pt-BR" sz="4000" b="1" cap="small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1º Avaliar a avaliação...</a:t>
            </a:r>
            <a:endParaRPr lang="pt-BR" sz="4000" b="1" cap="small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Picture 2" descr="C:\Users\FreiJesus\Downloads\12277030_1023574771035004_1256191803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091" y="41176"/>
            <a:ext cx="2566413" cy="1443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332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7" y="1340768"/>
            <a:ext cx="8615084" cy="4968552"/>
          </a:xfrm>
        </p:spPr>
        <p:txBody>
          <a:bodyPr>
            <a:normAutofit fontScale="25000" lnSpcReduction="20000"/>
          </a:bodyPr>
          <a:lstStyle/>
          <a:p>
            <a:pPr marL="536575" indent="-536575" algn="l">
              <a:spcBef>
                <a:spcPts val="600"/>
              </a:spcBef>
            </a:pPr>
            <a:endParaRPr lang="en-US" sz="8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36575" indent="-536575" algn="l">
              <a:spcBef>
                <a:spcPts val="300"/>
              </a:spcBef>
            </a:pPr>
            <a:r>
              <a:rPr lang="pt-BR" sz="11200" b="1" dirty="0" smtClean="0">
                <a:solidFill>
                  <a:srgbClr val="FF0000"/>
                </a:solidFill>
              </a:rPr>
              <a:t>*</a:t>
            </a:r>
            <a:r>
              <a:rPr lang="pt-BR" sz="11200" b="1" dirty="0" smtClean="0">
                <a:solidFill>
                  <a:schemeClr val="tx1"/>
                </a:solidFill>
              </a:rPr>
              <a:t> </a:t>
            </a:r>
            <a:r>
              <a:rPr lang="pt-BR" sz="11200" b="1" dirty="0" smtClean="0">
                <a:solidFill>
                  <a:srgbClr val="FF0000"/>
                </a:solidFill>
              </a:rPr>
              <a:t>1ª Urgência: Igreja em estado permanente de missão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000" b="1" dirty="0" smtClean="0">
                <a:solidFill>
                  <a:srgbClr val="FF0000"/>
                </a:solidFill>
              </a:rPr>
              <a:t>+ </a:t>
            </a:r>
            <a:r>
              <a:rPr lang="pt-BR" sz="12000" b="1" dirty="0" smtClean="0">
                <a:solidFill>
                  <a:schemeClr val="tx1"/>
                </a:solidFill>
              </a:rPr>
              <a:t>Visitas nas paróquias /áreas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000" b="1" dirty="0" smtClean="0">
                <a:solidFill>
                  <a:srgbClr val="FF0000"/>
                </a:solidFill>
              </a:rPr>
              <a:t>+</a:t>
            </a:r>
            <a:r>
              <a:rPr lang="pt-BR" sz="12000" b="1" dirty="0" smtClean="0">
                <a:solidFill>
                  <a:schemeClr val="tx1"/>
                </a:solidFill>
              </a:rPr>
              <a:t> Formações diversas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000" b="1" dirty="0" smtClean="0">
                <a:solidFill>
                  <a:srgbClr val="FF0000"/>
                </a:solidFill>
              </a:rPr>
              <a:t>+</a:t>
            </a:r>
            <a:r>
              <a:rPr lang="pt-BR" sz="12000" b="1" dirty="0" smtClean="0">
                <a:solidFill>
                  <a:schemeClr val="tx1"/>
                </a:solidFill>
              </a:rPr>
              <a:t> Reunião com representantes das paróquias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000" b="1" i="1" dirty="0" smtClean="0">
                <a:solidFill>
                  <a:srgbClr val="FF0000"/>
                </a:solidFill>
              </a:rPr>
              <a:t>+ </a:t>
            </a:r>
            <a:r>
              <a:rPr lang="pt-BR" sz="12000" b="1" i="1" dirty="0" smtClean="0">
                <a:solidFill>
                  <a:schemeClr val="tx1"/>
                </a:solidFill>
              </a:rPr>
              <a:t>Missão do centenário (diversas formas)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000" b="1" i="1" dirty="0">
                <a:solidFill>
                  <a:srgbClr val="FF0000"/>
                </a:solidFill>
              </a:rPr>
              <a:t>+ </a:t>
            </a:r>
            <a:r>
              <a:rPr lang="pt-BR" sz="12000" b="1" i="1" dirty="0" smtClean="0">
                <a:solidFill>
                  <a:schemeClr val="tx1"/>
                </a:solidFill>
              </a:rPr>
              <a:t>Maior articulação de grupos e clero.</a:t>
            </a:r>
            <a:endParaRPr lang="pt-BR" sz="12000" b="1" i="1" dirty="0">
              <a:solidFill>
                <a:schemeClr val="tx1"/>
              </a:solidFill>
            </a:endParaRPr>
          </a:p>
          <a:p>
            <a:pPr marL="536575" indent="1795463" algn="l">
              <a:spcBef>
                <a:spcPts val="300"/>
              </a:spcBef>
            </a:pPr>
            <a:endParaRPr lang="pt-BR" sz="7200" b="1" i="1" dirty="0" smtClean="0">
              <a:solidFill>
                <a:schemeClr val="tx1"/>
              </a:solidFill>
            </a:endParaRPr>
          </a:p>
          <a:p>
            <a:pPr marL="536575" indent="-536575" algn="l">
              <a:spcBef>
                <a:spcPts val="300"/>
              </a:spcBef>
            </a:pPr>
            <a:r>
              <a:rPr lang="pt-BR" sz="12800" b="1" i="1" dirty="0" smtClean="0">
                <a:solidFill>
                  <a:schemeClr val="tx1"/>
                </a:solidFill>
              </a:rPr>
              <a:t> </a:t>
            </a:r>
            <a:r>
              <a:rPr lang="pt-BR" sz="12800" b="1" dirty="0" smtClean="0">
                <a:solidFill>
                  <a:srgbClr val="FF0000"/>
                </a:solidFill>
              </a:rPr>
              <a:t>* A desejar </a:t>
            </a:r>
            <a:endParaRPr lang="pt-BR" sz="12800" dirty="0" smtClean="0">
              <a:solidFill>
                <a:schemeClr val="tx1"/>
              </a:solidFill>
            </a:endParaRPr>
          </a:p>
          <a:p>
            <a:pPr marL="536575" indent="-182563" algn="l">
              <a:spcBef>
                <a:spcPts val="300"/>
              </a:spcBef>
            </a:pPr>
            <a:r>
              <a:rPr lang="pt-BR" sz="12800" b="1" i="1" dirty="0">
                <a:solidFill>
                  <a:srgbClr val="FF0000"/>
                </a:solidFill>
              </a:rPr>
              <a:t>+ </a:t>
            </a:r>
            <a:r>
              <a:rPr lang="pt-BR" sz="12000" b="1" i="1" dirty="0" smtClean="0">
                <a:solidFill>
                  <a:schemeClr val="tx1"/>
                </a:solidFill>
              </a:rPr>
              <a:t>Consciência de que todo batizado é missionário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800" b="1" i="1" dirty="0" smtClean="0">
                <a:solidFill>
                  <a:srgbClr val="FF0000"/>
                </a:solidFill>
              </a:rPr>
              <a:t>+ </a:t>
            </a:r>
            <a:r>
              <a:rPr lang="pt-BR" sz="12800" b="1" i="1" dirty="0" smtClean="0">
                <a:solidFill>
                  <a:schemeClr val="tx1"/>
                </a:solidFill>
              </a:rPr>
              <a:t>Formação missionária permanente 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4400" b="1" i="1" dirty="0">
                <a:solidFill>
                  <a:srgbClr val="FF0000"/>
                </a:solidFill>
              </a:rPr>
              <a:t>+ </a:t>
            </a:r>
            <a:r>
              <a:rPr lang="pt-BR" sz="9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Ausência de paróquias nas missões e na formação</a:t>
            </a:r>
            <a:endParaRPr lang="pt-BR" sz="6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36575" indent="-536575">
              <a:lnSpc>
                <a:spcPct val="70000"/>
              </a:lnSpc>
              <a:spcBef>
                <a:spcPts val="600"/>
              </a:spcBef>
            </a:pPr>
            <a:r>
              <a:rPr lang="pt-BR" sz="9600" b="1" i="1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536575" indent="-536575" algn="r"/>
            <a:endParaRPr lang="pt-BR" sz="11200" b="1" dirty="0" smtClean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314653"/>
            <a:ext cx="8759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VER… </a:t>
            </a:r>
          </a:p>
          <a:p>
            <a:r>
              <a:rPr lang="pt-BR" sz="3200" b="1" cap="small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pt-BR" sz="3200" b="1" cap="sm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2º  Nossa avaliação</a:t>
            </a:r>
            <a:endParaRPr lang="pt-BR" sz="3200" b="1" cap="sm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FreiJesus\Downloads\12277030_1023574771035004_1256191803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091" y="41176"/>
            <a:ext cx="2566413" cy="1443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960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7" y="1340768"/>
            <a:ext cx="8615084" cy="4968552"/>
          </a:xfrm>
        </p:spPr>
        <p:txBody>
          <a:bodyPr>
            <a:normAutofit fontScale="25000" lnSpcReduction="20000"/>
          </a:bodyPr>
          <a:lstStyle/>
          <a:p>
            <a:pPr marL="536575" indent="-536575" algn="l">
              <a:spcBef>
                <a:spcPts val="600"/>
              </a:spcBef>
            </a:pPr>
            <a:endParaRPr lang="en-US" sz="8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36575" indent="-536575" algn="l">
              <a:spcBef>
                <a:spcPts val="300"/>
              </a:spcBef>
            </a:pPr>
            <a:r>
              <a:rPr lang="pt-BR" sz="11200" b="1" dirty="0" smtClean="0">
                <a:solidFill>
                  <a:srgbClr val="FF0000"/>
                </a:solidFill>
              </a:rPr>
              <a:t>*</a:t>
            </a:r>
            <a:r>
              <a:rPr lang="pt-BR" sz="11200" b="1" dirty="0" smtClean="0">
                <a:solidFill>
                  <a:schemeClr val="tx1"/>
                </a:solidFill>
              </a:rPr>
              <a:t> </a:t>
            </a:r>
            <a:r>
              <a:rPr lang="pt-BR" sz="11200" b="1" dirty="0">
                <a:solidFill>
                  <a:srgbClr val="FF0000"/>
                </a:solidFill>
              </a:rPr>
              <a:t>2</a:t>
            </a:r>
            <a:r>
              <a:rPr lang="pt-BR" sz="11200" b="1" dirty="0" smtClean="0">
                <a:solidFill>
                  <a:srgbClr val="FF0000"/>
                </a:solidFill>
              </a:rPr>
              <a:t>ª Urgência: Igreja casa de iniciação à vida cristã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000" b="1" dirty="0" smtClean="0">
                <a:solidFill>
                  <a:srgbClr val="FF0000"/>
                </a:solidFill>
              </a:rPr>
              <a:t>+ </a:t>
            </a:r>
            <a:r>
              <a:rPr lang="pt-BR" sz="12000" b="1" dirty="0">
                <a:solidFill>
                  <a:schemeClr val="tx1"/>
                </a:solidFill>
              </a:rPr>
              <a:t>F</a:t>
            </a:r>
            <a:r>
              <a:rPr lang="pt-BR" sz="12000" b="1" dirty="0" smtClean="0">
                <a:solidFill>
                  <a:schemeClr val="tx1"/>
                </a:solidFill>
              </a:rPr>
              <a:t>ormações diversas sobre o RICA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000" b="1" dirty="0" smtClean="0">
                <a:solidFill>
                  <a:srgbClr val="FF0000"/>
                </a:solidFill>
              </a:rPr>
              <a:t>+</a:t>
            </a:r>
            <a:r>
              <a:rPr lang="pt-BR" sz="12000" b="1" dirty="0" smtClean="0">
                <a:solidFill>
                  <a:schemeClr val="tx1"/>
                </a:solidFill>
              </a:rPr>
              <a:t> Cursos sobre Iniciação à vida cristã.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000" b="1" dirty="0" smtClean="0">
                <a:solidFill>
                  <a:srgbClr val="FF0000"/>
                </a:solidFill>
              </a:rPr>
              <a:t>+</a:t>
            </a:r>
            <a:r>
              <a:rPr lang="pt-BR" sz="12000" b="1" dirty="0" smtClean="0">
                <a:solidFill>
                  <a:schemeClr val="tx1"/>
                </a:solidFill>
              </a:rPr>
              <a:t> Implantação da IVC adultos, experiências piloto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000" b="1" i="1" dirty="0" smtClean="0">
                <a:solidFill>
                  <a:srgbClr val="FF0000"/>
                </a:solidFill>
              </a:rPr>
              <a:t>+ </a:t>
            </a:r>
            <a:r>
              <a:rPr lang="pt-BR" sz="12000" b="1" i="1" dirty="0" smtClean="0">
                <a:solidFill>
                  <a:schemeClr val="tx1"/>
                </a:solidFill>
              </a:rPr>
              <a:t>Implantação da IVC em todos os níveis (1)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000" b="1" i="1" dirty="0">
                <a:solidFill>
                  <a:srgbClr val="FF0000"/>
                </a:solidFill>
              </a:rPr>
              <a:t>+ </a:t>
            </a:r>
            <a:r>
              <a:rPr lang="pt-BR" sz="12000" b="1" i="1" dirty="0" smtClean="0">
                <a:solidFill>
                  <a:schemeClr val="tx1"/>
                </a:solidFill>
              </a:rPr>
              <a:t>Iniciação do processo de implantação .</a:t>
            </a:r>
            <a:endParaRPr lang="pt-BR" sz="12000" b="1" i="1" dirty="0">
              <a:solidFill>
                <a:schemeClr val="tx1"/>
              </a:solidFill>
            </a:endParaRPr>
          </a:p>
          <a:p>
            <a:pPr marL="536575" indent="1795463" algn="l">
              <a:spcBef>
                <a:spcPts val="300"/>
              </a:spcBef>
            </a:pPr>
            <a:endParaRPr lang="pt-BR" sz="7200" b="1" i="1" dirty="0" smtClean="0">
              <a:solidFill>
                <a:schemeClr val="tx1"/>
              </a:solidFill>
            </a:endParaRPr>
          </a:p>
          <a:p>
            <a:pPr marL="536575" indent="-536575" algn="l">
              <a:spcBef>
                <a:spcPts val="300"/>
              </a:spcBef>
            </a:pPr>
            <a:r>
              <a:rPr lang="pt-BR" sz="12800" b="1" i="1" dirty="0" smtClean="0">
                <a:solidFill>
                  <a:schemeClr val="tx1"/>
                </a:solidFill>
              </a:rPr>
              <a:t> </a:t>
            </a:r>
            <a:r>
              <a:rPr lang="pt-BR" sz="12800" b="1" dirty="0" smtClean="0">
                <a:solidFill>
                  <a:srgbClr val="FF0000"/>
                </a:solidFill>
              </a:rPr>
              <a:t>* A desejar</a:t>
            </a:r>
            <a:endParaRPr lang="pt-BR" sz="12800" dirty="0" smtClean="0">
              <a:solidFill>
                <a:schemeClr val="tx1"/>
              </a:solidFill>
            </a:endParaRPr>
          </a:p>
          <a:p>
            <a:pPr marL="536575" indent="-182563" algn="l">
              <a:spcBef>
                <a:spcPts val="300"/>
              </a:spcBef>
            </a:pPr>
            <a:r>
              <a:rPr lang="pt-BR" sz="10400" b="1" i="1" dirty="0">
                <a:solidFill>
                  <a:srgbClr val="FF0000"/>
                </a:solidFill>
              </a:rPr>
              <a:t>+ </a:t>
            </a:r>
            <a:r>
              <a:rPr lang="pt-BR" sz="10400" b="1" i="1" dirty="0" smtClean="0">
                <a:solidFill>
                  <a:schemeClr val="tx1"/>
                </a:solidFill>
              </a:rPr>
              <a:t>Pouco interesse de padres e de alguns catequistas para implantar a IVC.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1200" b="1" i="1" dirty="0" smtClean="0">
                <a:solidFill>
                  <a:srgbClr val="FF0000"/>
                </a:solidFill>
              </a:rPr>
              <a:t>+ </a:t>
            </a:r>
            <a:r>
              <a:rPr lang="pt-BR" sz="10400" b="1" i="1" dirty="0" smtClean="0">
                <a:solidFill>
                  <a:schemeClr val="tx1"/>
                </a:solidFill>
              </a:rPr>
              <a:t>Presencia/ ausência das mesmas paróquias na formação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800" b="1" i="1" dirty="0" smtClean="0">
                <a:solidFill>
                  <a:srgbClr val="FF0000"/>
                </a:solidFill>
              </a:rPr>
              <a:t>+ </a:t>
            </a:r>
            <a:r>
              <a:rPr lang="pt-BR" sz="9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Deixar só nas mãos da catequese a IVC.</a:t>
            </a:r>
            <a:endParaRPr lang="pt-BR" sz="7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36575" indent="-536575">
              <a:lnSpc>
                <a:spcPct val="70000"/>
              </a:lnSpc>
              <a:spcBef>
                <a:spcPts val="600"/>
              </a:spcBef>
            </a:pPr>
            <a:r>
              <a:rPr lang="pt-BR" sz="9600" b="1" i="1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536575" indent="-536575" algn="r"/>
            <a:endParaRPr lang="pt-BR" sz="11200" b="1" dirty="0" smtClean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314653"/>
            <a:ext cx="8759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VER … </a:t>
            </a:r>
          </a:p>
          <a:p>
            <a:r>
              <a:rPr lang="pt-BR" sz="3200" b="1" cap="small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pt-BR" sz="3200" b="1" cap="sm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Nossa avaliação</a:t>
            </a:r>
            <a:endParaRPr lang="pt-BR" sz="3200" b="1" cap="sm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FreiJesus\Downloads\12277030_1023574771035004_1256191803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091" y="41176"/>
            <a:ext cx="2566413" cy="1443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25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7" y="1443608"/>
            <a:ext cx="8615084" cy="4865712"/>
          </a:xfrm>
        </p:spPr>
        <p:txBody>
          <a:bodyPr>
            <a:normAutofit fontScale="25000" lnSpcReduction="20000"/>
          </a:bodyPr>
          <a:lstStyle/>
          <a:p>
            <a:pPr marL="536575" indent="-536575" algn="l">
              <a:spcBef>
                <a:spcPts val="600"/>
              </a:spcBef>
            </a:pPr>
            <a:endParaRPr lang="en-US" sz="8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36575" indent="-536575" algn="l">
              <a:spcBef>
                <a:spcPts val="300"/>
              </a:spcBef>
            </a:pPr>
            <a:r>
              <a:rPr lang="pt-BR" sz="11200" b="1" dirty="0" smtClean="0">
                <a:solidFill>
                  <a:srgbClr val="FF0000"/>
                </a:solidFill>
              </a:rPr>
              <a:t>*</a:t>
            </a:r>
            <a:r>
              <a:rPr lang="pt-BR" sz="11200" b="1" dirty="0" smtClean="0">
                <a:solidFill>
                  <a:schemeClr val="tx1"/>
                </a:solidFill>
              </a:rPr>
              <a:t> </a:t>
            </a:r>
            <a:r>
              <a:rPr lang="pt-BR" sz="11200" b="1" dirty="0" smtClean="0">
                <a:solidFill>
                  <a:srgbClr val="FF0000"/>
                </a:solidFill>
              </a:rPr>
              <a:t>3ª: Igreja lugar de animação bíblica da vida e pastoral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000" b="1" dirty="0" smtClean="0">
                <a:solidFill>
                  <a:srgbClr val="FF0000"/>
                </a:solidFill>
              </a:rPr>
              <a:t>+ </a:t>
            </a:r>
            <a:r>
              <a:rPr lang="pt-BR" sz="12000" b="1" dirty="0" smtClean="0">
                <a:solidFill>
                  <a:schemeClr val="tx1"/>
                </a:solidFill>
              </a:rPr>
              <a:t>Simpósios da fé, esperança e caridade.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000" b="1" dirty="0" smtClean="0">
                <a:solidFill>
                  <a:srgbClr val="FF0000"/>
                </a:solidFill>
              </a:rPr>
              <a:t>+</a:t>
            </a:r>
            <a:r>
              <a:rPr lang="pt-BR" sz="12000" b="1" dirty="0" smtClean="0">
                <a:solidFill>
                  <a:schemeClr val="tx1"/>
                </a:solidFill>
              </a:rPr>
              <a:t> Círculos bíblicos e grupos de leitura orante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000" b="1" dirty="0" smtClean="0">
                <a:solidFill>
                  <a:srgbClr val="FF0000"/>
                </a:solidFill>
              </a:rPr>
              <a:t>+</a:t>
            </a:r>
            <a:r>
              <a:rPr lang="pt-BR" sz="12000" b="1" dirty="0" smtClean="0">
                <a:solidFill>
                  <a:schemeClr val="tx1"/>
                </a:solidFill>
              </a:rPr>
              <a:t> Escola de formação de algumas regiões 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000" b="1" i="1" dirty="0" smtClean="0">
                <a:solidFill>
                  <a:srgbClr val="FF0000"/>
                </a:solidFill>
              </a:rPr>
              <a:t>+ </a:t>
            </a:r>
            <a:r>
              <a:rPr lang="pt-BR" sz="12000" b="1" i="1" dirty="0" smtClean="0">
                <a:solidFill>
                  <a:schemeClr val="tx1"/>
                </a:solidFill>
              </a:rPr>
              <a:t>Encontros e cursos de aprofundamento bíblico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000" b="1" i="1" dirty="0">
                <a:solidFill>
                  <a:srgbClr val="FF0000"/>
                </a:solidFill>
              </a:rPr>
              <a:t>+ </a:t>
            </a:r>
            <a:r>
              <a:rPr lang="pt-BR" sz="12000" b="1" i="1" dirty="0" smtClean="0">
                <a:solidFill>
                  <a:schemeClr val="tx1"/>
                </a:solidFill>
              </a:rPr>
              <a:t>Ministros da palavra, MEP</a:t>
            </a:r>
            <a:endParaRPr lang="pt-BR" sz="12000" b="1" i="1" dirty="0">
              <a:solidFill>
                <a:schemeClr val="tx1"/>
              </a:solidFill>
            </a:endParaRPr>
          </a:p>
          <a:p>
            <a:pPr marL="536575" indent="1795463" algn="l">
              <a:spcBef>
                <a:spcPts val="300"/>
              </a:spcBef>
            </a:pPr>
            <a:endParaRPr lang="pt-BR" sz="7200" b="1" i="1" dirty="0" smtClean="0">
              <a:solidFill>
                <a:schemeClr val="tx1"/>
              </a:solidFill>
            </a:endParaRPr>
          </a:p>
          <a:p>
            <a:pPr marL="536575" indent="-536575" algn="l">
              <a:spcBef>
                <a:spcPts val="300"/>
              </a:spcBef>
            </a:pPr>
            <a:r>
              <a:rPr lang="pt-BR" sz="12800" b="1" i="1" dirty="0" smtClean="0">
                <a:solidFill>
                  <a:schemeClr val="tx1"/>
                </a:solidFill>
              </a:rPr>
              <a:t> </a:t>
            </a:r>
            <a:r>
              <a:rPr lang="pt-BR" sz="12800" b="1" dirty="0" smtClean="0">
                <a:solidFill>
                  <a:srgbClr val="FF0000"/>
                </a:solidFill>
              </a:rPr>
              <a:t>* A desejar</a:t>
            </a:r>
            <a:endParaRPr lang="pt-BR" sz="12800" dirty="0" smtClean="0">
              <a:solidFill>
                <a:schemeClr val="tx1"/>
              </a:solidFill>
            </a:endParaRPr>
          </a:p>
          <a:p>
            <a:pPr marL="536575" indent="-182563" algn="l">
              <a:spcBef>
                <a:spcPts val="300"/>
              </a:spcBef>
            </a:pPr>
            <a:r>
              <a:rPr lang="pt-BR" sz="10400" b="1" i="1" dirty="0">
                <a:solidFill>
                  <a:srgbClr val="FF0000"/>
                </a:solidFill>
              </a:rPr>
              <a:t>+ </a:t>
            </a:r>
            <a:r>
              <a:rPr lang="pt-BR" sz="10400" b="1" i="1" dirty="0" smtClean="0">
                <a:solidFill>
                  <a:schemeClr val="tx1"/>
                </a:solidFill>
              </a:rPr>
              <a:t>Faltam lideranças com conhecimento certo da Palavra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1200" b="1" i="1" dirty="0" smtClean="0">
                <a:solidFill>
                  <a:srgbClr val="FF0000"/>
                </a:solidFill>
              </a:rPr>
              <a:t>+ </a:t>
            </a:r>
            <a:r>
              <a:rPr lang="pt-BR" sz="10400" b="1" i="1" dirty="0" smtClean="0">
                <a:solidFill>
                  <a:schemeClr val="tx1"/>
                </a:solidFill>
              </a:rPr>
              <a:t>Leituras ainda mágicas ou fundamentalistas da Bíblia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800" b="1" i="1" dirty="0" smtClean="0">
                <a:solidFill>
                  <a:srgbClr val="FF0000"/>
                </a:solidFill>
              </a:rPr>
              <a:t>+ </a:t>
            </a:r>
            <a:r>
              <a:rPr lang="pt-BR" sz="9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Pouca constância e ausência de paróquias na formação das regiões. </a:t>
            </a:r>
            <a:endParaRPr lang="pt-BR" sz="7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36575" indent="-536575">
              <a:lnSpc>
                <a:spcPct val="70000"/>
              </a:lnSpc>
              <a:spcBef>
                <a:spcPts val="600"/>
              </a:spcBef>
            </a:pPr>
            <a:r>
              <a:rPr lang="pt-BR" sz="9600" b="1" i="1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536575" indent="-536575" algn="r"/>
            <a:endParaRPr lang="pt-BR" sz="11200" b="1" dirty="0" smtClean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314653"/>
            <a:ext cx="8759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VER… </a:t>
            </a:r>
          </a:p>
          <a:p>
            <a:r>
              <a:rPr lang="pt-BR" sz="3200" b="1" cap="small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pt-BR" sz="3200" b="1" cap="sm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Nossa avaliação</a:t>
            </a:r>
            <a:endParaRPr lang="pt-BR" sz="3200" b="1" cap="sm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FreiJesus\Downloads\12277030_1023574771035004_1256191803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3548" y="0"/>
            <a:ext cx="2566413" cy="1443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301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7" y="1443608"/>
            <a:ext cx="8615084" cy="5081736"/>
          </a:xfrm>
        </p:spPr>
        <p:txBody>
          <a:bodyPr>
            <a:normAutofit fontScale="25000" lnSpcReduction="20000"/>
          </a:bodyPr>
          <a:lstStyle/>
          <a:p>
            <a:pPr marL="536575" indent="-536575" algn="l">
              <a:spcBef>
                <a:spcPts val="600"/>
              </a:spcBef>
            </a:pPr>
            <a:endParaRPr lang="en-US" sz="8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36575" indent="-536575" algn="l">
              <a:spcBef>
                <a:spcPts val="300"/>
              </a:spcBef>
            </a:pPr>
            <a:r>
              <a:rPr lang="pt-BR" sz="11200" b="1" dirty="0" smtClean="0">
                <a:solidFill>
                  <a:srgbClr val="FF0000"/>
                </a:solidFill>
              </a:rPr>
              <a:t>*</a:t>
            </a:r>
            <a:r>
              <a:rPr lang="pt-BR" sz="11200" b="1" dirty="0" smtClean="0">
                <a:solidFill>
                  <a:schemeClr val="tx1"/>
                </a:solidFill>
              </a:rPr>
              <a:t> </a:t>
            </a:r>
            <a:r>
              <a:rPr lang="pt-BR" sz="11200" b="1" dirty="0" smtClean="0">
                <a:solidFill>
                  <a:srgbClr val="FF0000"/>
                </a:solidFill>
              </a:rPr>
              <a:t>4ª urgência: Igreja comunidade de comunidades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000" b="1" dirty="0" smtClean="0">
                <a:solidFill>
                  <a:srgbClr val="FF0000"/>
                </a:solidFill>
              </a:rPr>
              <a:t>+ </a:t>
            </a:r>
            <a:r>
              <a:rPr lang="pt-BR" sz="12000" b="1" dirty="0" smtClean="0">
                <a:solidFill>
                  <a:schemeClr val="tx1"/>
                </a:solidFill>
              </a:rPr>
              <a:t>Programar e implantação do dízimo. Livro partilha.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000" b="1" dirty="0" smtClean="0">
                <a:solidFill>
                  <a:srgbClr val="FF0000"/>
                </a:solidFill>
              </a:rPr>
              <a:t>+</a:t>
            </a:r>
            <a:r>
              <a:rPr lang="pt-BR" sz="12000" b="1" dirty="0" smtClean="0">
                <a:solidFill>
                  <a:schemeClr val="tx1"/>
                </a:solidFill>
              </a:rPr>
              <a:t> Articular a missão do centenário com todos.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000" b="1" dirty="0" smtClean="0">
                <a:solidFill>
                  <a:srgbClr val="FF0000"/>
                </a:solidFill>
              </a:rPr>
              <a:t>+</a:t>
            </a:r>
            <a:r>
              <a:rPr lang="pt-BR" sz="12000" b="1" dirty="0" smtClean="0">
                <a:solidFill>
                  <a:schemeClr val="tx1"/>
                </a:solidFill>
              </a:rPr>
              <a:t> Revitalizar o </a:t>
            </a:r>
            <a:r>
              <a:rPr lang="pt-BR" sz="12000" b="1" dirty="0">
                <a:solidFill>
                  <a:schemeClr val="tx1"/>
                </a:solidFill>
              </a:rPr>
              <a:t>C</a:t>
            </a:r>
            <a:r>
              <a:rPr lang="pt-BR" sz="12000" b="1" dirty="0" smtClean="0">
                <a:solidFill>
                  <a:schemeClr val="tx1"/>
                </a:solidFill>
              </a:rPr>
              <a:t>onselho de Pastoral e Economia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000" b="1" i="1" dirty="0" smtClean="0">
                <a:solidFill>
                  <a:srgbClr val="FF0000"/>
                </a:solidFill>
              </a:rPr>
              <a:t>+ </a:t>
            </a:r>
            <a:r>
              <a:rPr lang="pt-BR" sz="12000" b="1" i="1" dirty="0" smtClean="0">
                <a:solidFill>
                  <a:schemeClr val="tx1"/>
                </a:solidFill>
              </a:rPr>
              <a:t>Esforço por descentralizar as comunidades.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000" b="1" i="1" dirty="0">
                <a:solidFill>
                  <a:srgbClr val="FF0000"/>
                </a:solidFill>
              </a:rPr>
              <a:t>+ </a:t>
            </a:r>
            <a:r>
              <a:rPr lang="pt-BR" sz="12000" b="1" i="1" dirty="0" smtClean="0">
                <a:solidFill>
                  <a:schemeClr val="tx1"/>
                </a:solidFill>
              </a:rPr>
              <a:t>Melhor conhecimento da realidade do dízimo.</a:t>
            </a:r>
            <a:endParaRPr lang="pt-BR" sz="12000" b="1" i="1" dirty="0">
              <a:solidFill>
                <a:schemeClr val="tx1"/>
              </a:solidFill>
            </a:endParaRPr>
          </a:p>
          <a:p>
            <a:pPr marL="536575" indent="1795463" algn="l">
              <a:spcBef>
                <a:spcPts val="300"/>
              </a:spcBef>
            </a:pPr>
            <a:endParaRPr lang="pt-BR" sz="7200" b="1" i="1" dirty="0" smtClean="0">
              <a:solidFill>
                <a:schemeClr val="tx1"/>
              </a:solidFill>
            </a:endParaRPr>
          </a:p>
          <a:p>
            <a:pPr marL="536575" indent="-536575" algn="l">
              <a:spcBef>
                <a:spcPts val="300"/>
              </a:spcBef>
            </a:pPr>
            <a:r>
              <a:rPr lang="pt-BR" sz="12800" b="1" i="1" dirty="0" smtClean="0">
                <a:solidFill>
                  <a:schemeClr val="tx1"/>
                </a:solidFill>
              </a:rPr>
              <a:t> </a:t>
            </a:r>
            <a:r>
              <a:rPr lang="pt-BR" sz="12800" b="1" dirty="0" smtClean="0">
                <a:solidFill>
                  <a:srgbClr val="FF0000"/>
                </a:solidFill>
              </a:rPr>
              <a:t>* A desejar</a:t>
            </a:r>
            <a:endParaRPr lang="pt-BR" sz="12800" dirty="0" smtClean="0">
              <a:solidFill>
                <a:schemeClr val="tx1"/>
              </a:solidFill>
            </a:endParaRPr>
          </a:p>
          <a:p>
            <a:pPr marL="536575" indent="-182563" algn="l">
              <a:spcBef>
                <a:spcPts val="300"/>
              </a:spcBef>
            </a:pPr>
            <a:r>
              <a:rPr lang="pt-BR" sz="10400" b="1" i="1" dirty="0">
                <a:solidFill>
                  <a:srgbClr val="FF0000"/>
                </a:solidFill>
              </a:rPr>
              <a:t>+ </a:t>
            </a:r>
            <a:r>
              <a:rPr lang="pt-BR" sz="10400" b="1" i="1" dirty="0" smtClean="0">
                <a:solidFill>
                  <a:schemeClr val="tx1"/>
                </a:solidFill>
              </a:rPr>
              <a:t>Não conseguimos uma equipe para articular esta urgência: ficou centralizada mais no dízimo.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1200" b="1" i="1" dirty="0" smtClean="0">
                <a:solidFill>
                  <a:srgbClr val="FF0000"/>
                </a:solidFill>
              </a:rPr>
              <a:t>+ </a:t>
            </a:r>
            <a:r>
              <a:rPr lang="pt-BR" sz="10400" b="1" i="1" dirty="0" smtClean="0">
                <a:solidFill>
                  <a:schemeClr val="tx1"/>
                </a:solidFill>
              </a:rPr>
              <a:t>Receios de alguns padres na autonomia dos leigos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800" b="1" i="1" dirty="0" smtClean="0">
                <a:solidFill>
                  <a:srgbClr val="FF0000"/>
                </a:solidFill>
              </a:rPr>
              <a:t>+ </a:t>
            </a:r>
            <a:r>
              <a:rPr lang="pt-BR" sz="9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Maior compromisso nos representantes da urgência  </a:t>
            </a:r>
            <a:endParaRPr lang="pt-BR" sz="7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36575" indent="-536575">
              <a:lnSpc>
                <a:spcPct val="70000"/>
              </a:lnSpc>
              <a:spcBef>
                <a:spcPts val="600"/>
              </a:spcBef>
            </a:pPr>
            <a:r>
              <a:rPr lang="pt-BR" sz="9600" b="1" i="1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536575" indent="-536575" algn="r"/>
            <a:endParaRPr lang="pt-BR" sz="11200" b="1" dirty="0" smtClean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314653"/>
            <a:ext cx="8759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VER… </a:t>
            </a:r>
          </a:p>
          <a:p>
            <a:r>
              <a:rPr lang="pt-BR" sz="3200" b="1" cap="small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pt-BR" sz="3200" b="1" cap="sm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Nossa avaliação</a:t>
            </a:r>
            <a:endParaRPr lang="pt-BR" sz="3200" b="1" cap="sm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FreiJesus\Downloads\12277030_1023574771035004_1256191803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3548" y="0"/>
            <a:ext cx="2566413" cy="1443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477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7" y="1443608"/>
            <a:ext cx="8615084" cy="5081736"/>
          </a:xfrm>
        </p:spPr>
        <p:txBody>
          <a:bodyPr>
            <a:normAutofit fontScale="25000" lnSpcReduction="20000"/>
          </a:bodyPr>
          <a:lstStyle/>
          <a:p>
            <a:pPr marL="536575" indent="-536575" algn="l">
              <a:spcBef>
                <a:spcPts val="600"/>
              </a:spcBef>
            </a:pPr>
            <a:endParaRPr lang="en-US" sz="8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36575" indent="-536575" algn="l">
              <a:spcBef>
                <a:spcPts val="300"/>
              </a:spcBef>
            </a:pPr>
            <a:r>
              <a:rPr lang="pt-BR" sz="11200" b="1" dirty="0" smtClean="0">
                <a:solidFill>
                  <a:srgbClr val="FF0000"/>
                </a:solidFill>
              </a:rPr>
              <a:t>*</a:t>
            </a:r>
            <a:r>
              <a:rPr lang="pt-BR" sz="11200" b="1" dirty="0" smtClean="0">
                <a:solidFill>
                  <a:schemeClr val="tx1"/>
                </a:solidFill>
              </a:rPr>
              <a:t> </a:t>
            </a:r>
            <a:r>
              <a:rPr lang="pt-BR" sz="11200" b="1" dirty="0">
                <a:solidFill>
                  <a:srgbClr val="FF0000"/>
                </a:solidFill>
              </a:rPr>
              <a:t>5</a:t>
            </a:r>
            <a:r>
              <a:rPr lang="pt-BR" sz="11200" b="1" dirty="0" smtClean="0">
                <a:solidFill>
                  <a:srgbClr val="FF0000"/>
                </a:solidFill>
              </a:rPr>
              <a:t>ª urgência: Igreja a serviço da vida plena para todos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1200" b="1" dirty="0" smtClean="0">
                <a:solidFill>
                  <a:srgbClr val="FF0000"/>
                </a:solidFill>
              </a:rPr>
              <a:t>+ </a:t>
            </a:r>
            <a:r>
              <a:rPr lang="pt-BR" sz="11200" b="1" dirty="0" smtClean="0">
                <a:solidFill>
                  <a:schemeClr val="tx1"/>
                </a:solidFill>
              </a:rPr>
              <a:t>Identificar e integrar (?) as equipes a serviço da vida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000" b="1" dirty="0" smtClean="0">
                <a:solidFill>
                  <a:srgbClr val="FF0000"/>
                </a:solidFill>
              </a:rPr>
              <a:t>+</a:t>
            </a:r>
            <a:r>
              <a:rPr lang="pt-BR" sz="12000" b="1" dirty="0" smtClean="0">
                <a:solidFill>
                  <a:schemeClr val="tx1"/>
                </a:solidFill>
              </a:rPr>
              <a:t> Estudo da DSI e formações diversas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000" b="1" dirty="0" smtClean="0">
                <a:solidFill>
                  <a:srgbClr val="FF0000"/>
                </a:solidFill>
              </a:rPr>
              <a:t>+</a:t>
            </a:r>
            <a:r>
              <a:rPr lang="pt-BR" sz="12000" b="1" dirty="0" smtClean="0">
                <a:solidFill>
                  <a:schemeClr val="tx1"/>
                </a:solidFill>
              </a:rPr>
              <a:t> Mercado de trabalho mulheres e jovens.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000" b="1" i="1" dirty="0" smtClean="0">
                <a:solidFill>
                  <a:srgbClr val="FF0000"/>
                </a:solidFill>
              </a:rPr>
              <a:t>+ </a:t>
            </a:r>
            <a:r>
              <a:rPr lang="pt-BR" sz="12000" b="1" i="1" dirty="0" smtClean="0">
                <a:solidFill>
                  <a:schemeClr val="tx1"/>
                </a:solidFill>
              </a:rPr>
              <a:t>Levantamento das ações sociais paroquias/áreas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000" b="1" i="1" dirty="0">
                <a:solidFill>
                  <a:srgbClr val="FF0000"/>
                </a:solidFill>
              </a:rPr>
              <a:t>+ </a:t>
            </a:r>
            <a:r>
              <a:rPr lang="pt-BR" sz="12000" b="1" i="1" dirty="0" smtClean="0">
                <a:solidFill>
                  <a:schemeClr val="tx1"/>
                </a:solidFill>
              </a:rPr>
              <a:t>Visitas domiciliarias das diferentes pastorais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000" b="1" i="1" dirty="0">
                <a:solidFill>
                  <a:srgbClr val="FF0000"/>
                </a:solidFill>
              </a:rPr>
              <a:t>+ </a:t>
            </a:r>
            <a:r>
              <a:rPr lang="pt-BR" sz="12000" b="1" i="1" dirty="0" smtClean="0">
                <a:solidFill>
                  <a:schemeClr val="tx1"/>
                </a:solidFill>
              </a:rPr>
              <a:t>Projetos para resgate de vida humana ameaçada</a:t>
            </a:r>
            <a:endParaRPr lang="pt-BR" sz="7200" b="1" i="1" dirty="0" smtClean="0">
              <a:solidFill>
                <a:schemeClr val="tx1"/>
              </a:solidFill>
            </a:endParaRPr>
          </a:p>
          <a:p>
            <a:pPr marL="536575" indent="-536575" algn="l">
              <a:spcBef>
                <a:spcPts val="300"/>
              </a:spcBef>
            </a:pPr>
            <a:r>
              <a:rPr lang="pt-BR" sz="12800" b="1" i="1" dirty="0" smtClean="0">
                <a:solidFill>
                  <a:schemeClr val="tx1"/>
                </a:solidFill>
              </a:rPr>
              <a:t> </a:t>
            </a:r>
            <a:r>
              <a:rPr lang="pt-BR" sz="12800" b="1" dirty="0" smtClean="0">
                <a:solidFill>
                  <a:srgbClr val="FF0000"/>
                </a:solidFill>
              </a:rPr>
              <a:t>* A desejar</a:t>
            </a:r>
            <a:endParaRPr lang="pt-BR" sz="12800" dirty="0" smtClean="0">
              <a:solidFill>
                <a:schemeClr val="tx1"/>
              </a:solidFill>
            </a:endParaRPr>
          </a:p>
          <a:p>
            <a:pPr marL="536575" indent="-182563" algn="l">
              <a:spcBef>
                <a:spcPts val="300"/>
              </a:spcBef>
            </a:pPr>
            <a:r>
              <a:rPr lang="pt-BR" sz="10400" b="1" i="1" dirty="0" smtClean="0">
                <a:solidFill>
                  <a:srgbClr val="FF0000"/>
                </a:solidFill>
              </a:rPr>
              <a:t>+ </a:t>
            </a:r>
            <a:r>
              <a:rPr lang="pt-BR" sz="10400" b="1" i="1" dirty="0" smtClean="0">
                <a:solidFill>
                  <a:schemeClr val="tx1"/>
                </a:solidFill>
              </a:rPr>
              <a:t>Apoio eclesiástico e recursos humanos qualificados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9600" b="1" i="1" dirty="0" smtClean="0">
                <a:solidFill>
                  <a:srgbClr val="FF0000"/>
                </a:solidFill>
              </a:rPr>
              <a:t>+ </a:t>
            </a:r>
            <a:r>
              <a:rPr lang="pt-BR" sz="9600" b="1" i="1" dirty="0" smtClean="0">
                <a:solidFill>
                  <a:schemeClr val="tx1"/>
                </a:solidFill>
              </a:rPr>
              <a:t>Poucas pessoas dedicadas / pouca presença em formações</a:t>
            </a:r>
          </a:p>
          <a:p>
            <a:pPr marL="536575" indent="-182563" algn="l">
              <a:spcBef>
                <a:spcPts val="300"/>
              </a:spcBef>
            </a:pPr>
            <a:r>
              <a:rPr lang="pt-BR" sz="12800" b="1" i="1" dirty="0" smtClean="0">
                <a:solidFill>
                  <a:srgbClr val="FF0000"/>
                </a:solidFill>
              </a:rPr>
              <a:t>+ </a:t>
            </a:r>
            <a:r>
              <a:rPr lang="pt-BR" sz="9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Maioria de paróquias falta equipe para articular necessidades dos pobres. Poucos padres envolvidos.  </a:t>
            </a:r>
            <a:endParaRPr lang="pt-BR" sz="7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36575" indent="-536575">
              <a:lnSpc>
                <a:spcPct val="70000"/>
              </a:lnSpc>
              <a:spcBef>
                <a:spcPts val="600"/>
              </a:spcBef>
            </a:pPr>
            <a:r>
              <a:rPr lang="pt-BR" sz="9600" b="1" i="1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536575" indent="-536575" algn="r"/>
            <a:endParaRPr lang="pt-BR" sz="11200" b="1" dirty="0" smtClean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314653"/>
            <a:ext cx="8759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VER… </a:t>
            </a:r>
          </a:p>
          <a:p>
            <a:r>
              <a:rPr lang="pt-BR" sz="3200" b="1" cap="small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pt-BR" sz="3200" b="1" cap="sm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Nossa avaliação</a:t>
            </a:r>
            <a:endParaRPr lang="pt-BR" sz="3200" b="1" cap="sm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FreiJesus\Downloads\12277030_1023574771035004_1256191803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3548" y="0"/>
            <a:ext cx="2566413" cy="1443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900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407068"/>
            <a:ext cx="8280920" cy="4830244"/>
          </a:xfrm>
        </p:spPr>
        <p:txBody>
          <a:bodyPr>
            <a:normAutofit fontScale="25000" lnSpcReduction="20000"/>
          </a:bodyPr>
          <a:lstStyle/>
          <a:p>
            <a:pPr marL="536575" indent="-536575" algn="l">
              <a:spcBef>
                <a:spcPts val="600"/>
              </a:spcBef>
            </a:pPr>
            <a:endParaRPr lang="en-US" sz="8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36575" indent="-536575" algn="l">
              <a:spcBef>
                <a:spcPts val="300"/>
              </a:spcBef>
            </a:pPr>
            <a:r>
              <a:rPr lang="pt-BR" sz="11200" b="1" dirty="0" smtClean="0">
                <a:solidFill>
                  <a:srgbClr val="FF0000"/>
                </a:solidFill>
              </a:rPr>
              <a:t>*</a:t>
            </a:r>
            <a:r>
              <a:rPr lang="pt-BR" sz="11200" b="1" dirty="0" smtClean="0">
                <a:solidFill>
                  <a:schemeClr val="tx1"/>
                </a:solidFill>
              </a:rPr>
              <a:t> </a:t>
            </a:r>
            <a:r>
              <a:rPr lang="pt-BR" sz="11200" b="1" dirty="0" smtClean="0">
                <a:solidFill>
                  <a:srgbClr val="FF0000"/>
                </a:solidFill>
              </a:rPr>
              <a:t>EVANGELIZAR</a:t>
            </a:r>
            <a:r>
              <a:rPr lang="pt-BR" sz="11200" b="1" dirty="0" smtClean="0">
                <a:solidFill>
                  <a:schemeClr val="tx1"/>
                </a:solidFill>
              </a:rPr>
              <a:t> é </a:t>
            </a:r>
            <a:r>
              <a:rPr lang="pt-BR" sz="12800" b="1" i="1" dirty="0" smtClean="0">
                <a:solidFill>
                  <a:schemeClr val="tx1"/>
                </a:solidFill>
              </a:rPr>
              <a:t>chegar </a:t>
            </a:r>
            <a:r>
              <a:rPr lang="pt-BR" sz="12800" b="1" i="1" dirty="0">
                <a:solidFill>
                  <a:schemeClr val="tx1"/>
                </a:solidFill>
              </a:rPr>
              <a:t>a </a:t>
            </a:r>
            <a:r>
              <a:rPr lang="pt-BR" sz="12800" b="1" i="1" dirty="0">
                <a:solidFill>
                  <a:srgbClr val="7030A0"/>
                </a:solidFill>
              </a:rPr>
              <a:t>atingir</a:t>
            </a:r>
            <a:r>
              <a:rPr lang="pt-BR" sz="12800" b="1" i="1" dirty="0">
                <a:solidFill>
                  <a:schemeClr val="tx1"/>
                </a:solidFill>
              </a:rPr>
              <a:t> e como que </a:t>
            </a:r>
            <a:r>
              <a:rPr lang="pt-BR" sz="12800" b="1" i="1" dirty="0">
                <a:solidFill>
                  <a:srgbClr val="7030A0"/>
                </a:solidFill>
              </a:rPr>
              <a:t>transformar</a:t>
            </a:r>
            <a:r>
              <a:rPr lang="pt-BR" sz="12800" b="1" i="1" dirty="0">
                <a:solidFill>
                  <a:schemeClr val="tx1"/>
                </a:solidFill>
              </a:rPr>
              <a:t> pela força do </a:t>
            </a:r>
            <a:r>
              <a:rPr lang="pt-BR" sz="12800" b="1" i="1" dirty="0" smtClean="0">
                <a:solidFill>
                  <a:schemeClr val="tx1"/>
                </a:solidFill>
              </a:rPr>
              <a:t>Evangelho </a:t>
            </a:r>
          </a:p>
          <a:p>
            <a:pPr marL="536575" indent="-536575" algn="l">
              <a:spcBef>
                <a:spcPts val="300"/>
              </a:spcBef>
            </a:pPr>
            <a:r>
              <a:rPr lang="pt-BR" sz="12800" b="1" i="1" dirty="0" smtClean="0">
                <a:solidFill>
                  <a:schemeClr val="tx1"/>
                </a:solidFill>
              </a:rPr>
              <a:t>+ os critérios </a:t>
            </a:r>
            <a:r>
              <a:rPr lang="pt-BR" sz="12800" b="1" i="1" dirty="0">
                <a:solidFill>
                  <a:schemeClr val="tx1"/>
                </a:solidFill>
              </a:rPr>
              <a:t>de </a:t>
            </a:r>
            <a:r>
              <a:rPr lang="pt-BR" sz="12800" b="1" i="1" dirty="0" smtClean="0">
                <a:solidFill>
                  <a:schemeClr val="tx1"/>
                </a:solidFill>
              </a:rPr>
              <a:t>julgar,</a:t>
            </a:r>
          </a:p>
          <a:p>
            <a:pPr marL="536575" indent="-536575" algn="l">
              <a:spcBef>
                <a:spcPts val="300"/>
              </a:spcBef>
            </a:pPr>
            <a:r>
              <a:rPr lang="pt-BR" sz="12800" b="1" i="1" dirty="0" smtClean="0">
                <a:solidFill>
                  <a:schemeClr val="tx1"/>
                </a:solidFill>
              </a:rPr>
              <a:t>+ os </a:t>
            </a:r>
            <a:r>
              <a:rPr lang="pt-BR" sz="12800" b="1" i="1" dirty="0">
                <a:solidFill>
                  <a:schemeClr val="tx1"/>
                </a:solidFill>
              </a:rPr>
              <a:t>valores que </a:t>
            </a:r>
            <a:r>
              <a:rPr lang="pt-BR" sz="12800" b="1" i="1" dirty="0" smtClean="0">
                <a:solidFill>
                  <a:schemeClr val="tx1"/>
                </a:solidFill>
              </a:rPr>
              <a:t>contam,</a:t>
            </a:r>
          </a:p>
          <a:p>
            <a:pPr marL="536575" indent="-536575" algn="l">
              <a:spcBef>
                <a:spcPts val="300"/>
              </a:spcBef>
            </a:pPr>
            <a:r>
              <a:rPr lang="pt-BR" sz="12800" b="1" i="1" dirty="0" smtClean="0">
                <a:solidFill>
                  <a:schemeClr val="tx1"/>
                </a:solidFill>
              </a:rPr>
              <a:t>+ os </a:t>
            </a:r>
            <a:r>
              <a:rPr lang="pt-BR" sz="12800" b="1" i="1" dirty="0">
                <a:solidFill>
                  <a:schemeClr val="tx1"/>
                </a:solidFill>
              </a:rPr>
              <a:t>centros de </a:t>
            </a:r>
            <a:r>
              <a:rPr lang="pt-BR" sz="12800" b="1" i="1" dirty="0" smtClean="0">
                <a:solidFill>
                  <a:schemeClr val="tx1"/>
                </a:solidFill>
              </a:rPr>
              <a:t>interesse,</a:t>
            </a:r>
          </a:p>
          <a:p>
            <a:pPr marL="536575" indent="-536575" algn="l">
              <a:spcBef>
                <a:spcPts val="300"/>
              </a:spcBef>
            </a:pPr>
            <a:r>
              <a:rPr lang="pt-BR" sz="12800" b="1" i="1" dirty="0" smtClean="0">
                <a:solidFill>
                  <a:schemeClr val="tx1"/>
                </a:solidFill>
              </a:rPr>
              <a:t>+ as </a:t>
            </a:r>
            <a:r>
              <a:rPr lang="pt-BR" sz="12800" b="1" i="1" dirty="0">
                <a:solidFill>
                  <a:schemeClr val="tx1"/>
                </a:solidFill>
              </a:rPr>
              <a:t>linhas de </a:t>
            </a:r>
            <a:r>
              <a:rPr lang="pt-BR" sz="12800" b="1" i="1" dirty="0" smtClean="0">
                <a:solidFill>
                  <a:schemeClr val="tx1"/>
                </a:solidFill>
              </a:rPr>
              <a:t>pensamento,</a:t>
            </a:r>
          </a:p>
          <a:p>
            <a:pPr marL="536575" indent="-536575" algn="l">
              <a:spcBef>
                <a:spcPts val="300"/>
              </a:spcBef>
            </a:pPr>
            <a:r>
              <a:rPr lang="pt-BR" sz="12800" b="1" i="1" dirty="0" smtClean="0">
                <a:solidFill>
                  <a:schemeClr val="tx1"/>
                </a:solidFill>
              </a:rPr>
              <a:t>+ as </a:t>
            </a:r>
            <a:r>
              <a:rPr lang="pt-BR" sz="12800" b="1" i="1" dirty="0">
                <a:solidFill>
                  <a:schemeClr val="tx1"/>
                </a:solidFill>
              </a:rPr>
              <a:t>fontes inspiradoras </a:t>
            </a:r>
            <a:r>
              <a:rPr lang="pt-BR" sz="12800" b="1" i="1" dirty="0" smtClean="0">
                <a:solidFill>
                  <a:schemeClr val="tx1"/>
                </a:solidFill>
              </a:rPr>
              <a:t>e</a:t>
            </a:r>
          </a:p>
          <a:p>
            <a:pPr marL="536575" indent="-536575" algn="l">
              <a:spcBef>
                <a:spcPts val="300"/>
              </a:spcBef>
            </a:pPr>
            <a:r>
              <a:rPr lang="pt-BR" sz="12800" b="1" i="1" dirty="0" smtClean="0">
                <a:solidFill>
                  <a:schemeClr val="tx1"/>
                </a:solidFill>
              </a:rPr>
              <a:t>+ os </a:t>
            </a:r>
            <a:r>
              <a:rPr lang="pt-BR" sz="12800" b="1" i="1" dirty="0">
                <a:solidFill>
                  <a:schemeClr val="tx1"/>
                </a:solidFill>
              </a:rPr>
              <a:t>modelos de vida da humanidade que se apresentam em contraste com a Palavra </a:t>
            </a:r>
            <a:r>
              <a:rPr lang="pt-BR" sz="12800" b="1" i="1" dirty="0" smtClean="0">
                <a:solidFill>
                  <a:schemeClr val="tx1"/>
                </a:solidFill>
              </a:rPr>
              <a:t>de Deus </a:t>
            </a:r>
            <a:r>
              <a:rPr lang="pt-BR" sz="12800" b="1" i="1" dirty="0">
                <a:solidFill>
                  <a:schemeClr val="tx1"/>
                </a:solidFill>
              </a:rPr>
              <a:t>e com o </a:t>
            </a:r>
            <a:r>
              <a:rPr lang="pt-BR" sz="12800" b="1" i="1" dirty="0" smtClean="0">
                <a:solidFill>
                  <a:schemeClr val="tx1"/>
                </a:solidFill>
              </a:rPr>
              <a:t>desígnio da salvação.</a:t>
            </a:r>
            <a:endParaRPr lang="pt-BR" sz="38400" b="1" dirty="0" smtClean="0">
              <a:solidFill>
                <a:schemeClr val="tx1"/>
              </a:solidFill>
            </a:endParaRPr>
          </a:p>
          <a:p>
            <a:pPr marL="536575" indent="-536575" algn="r">
              <a:lnSpc>
                <a:spcPct val="70000"/>
              </a:lnSpc>
              <a:spcBef>
                <a:spcPts val="600"/>
              </a:spcBef>
            </a:pPr>
            <a:r>
              <a:rPr lang="pt-BR" sz="9600" i="1" dirty="0" smtClean="0">
                <a:solidFill>
                  <a:schemeClr val="tx1"/>
                </a:solidFill>
                <a:latin typeface="+mj-lt"/>
              </a:rPr>
              <a:t>Paulo VI </a:t>
            </a:r>
          </a:p>
          <a:p>
            <a:pPr marL="536575" indent="-536575">
              <a:lnSpc>
                <a:spcPct val="70000"/>
              </a:lnSpc>
              <a:spcBef>
                <a:spcPts val="600"/>
              </a:spcBef>
            </a:pPr>
            <a:r>
              <a:rPr lang="pt-BR" sz="9600" b="1" i="1" dirty="0" smtClean="0">
                <a:solidFill>
                  <a:schemeClr val="tx1"/>
                </a:solidFill>
                <a:latin typeface="+mj-lt"/>
              </a:rPr>
              <a:t> </a:t>
            </a:r>
            <a:endParaRPr lang="pt-BR" sz="11200" b="1" dirty="0" smtClean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8805" y="448216"/>
            <a:ext cx="87591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         OLHEMOS …</a:t>
            </a:r>
          </a:p>
          <a:p>
            <a:r>
              <a:rPr lang="pt-BR" sz="2800" b="1" cap="small" dirty="0" smtClean="0">
                <a:latin typeface="Arial" pitchFamily="34" charset="0"/>
                <a:cs typeface="Arial" pitchFamily="34" charset="0"/>
              </a:rPr>
              <a:t>                      Nossa evangelização  </a:t>
            </a:r>
            <a:endParaRPr lang="pt-BR" sz="2800" b="1" cap="sm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FreiJesus\Downloads\12277030_1023574771035004_1256191803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566413" cy="1443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036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pic>
        <p:nvPicPr>
          <p:cNvPr id="2050" name="Picture 2" descr="C:\Users\FreiJesus\Downloads\12277030_1023574771035004_1256191803_n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-1"/>
            <a:ext cx="3203849" cy="1917729"/>
          </a:xfrm>
          <a:prstGeom prst="roundRect">
            <a:avLst>
              <a:gd name="adj" fmla="val 2015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Imagem 3" descr="LOGOTIPO CNBB NACION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1549504" cy="1569562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7500990" cy="2160240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Post-Centenário:</a:t>
            </a:r>
          </a:p>
          <a:p>
            <a:r>
              <a:rPr lang="pt-BR" sz="2800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“Parabéns </a:t>
            </a:r>
            <a:r>
              <a:rPr lang="pt-BR" sz="28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pelo centenário... mas, pelo amor de Deus, não seja ponto de chegada, mas </a:t>
            </a:r>
            <a:r>
              <a:rPr lang="pt-BR" sz="2800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sim de ir para frente... </a:t>
            </a:r>
            <a:r>
              <a:rPr lang="pt-BR" sz="2800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(</a:t>
            </a:r>
            <a:r>
              <a:rPr lang="pt-BR" sz="2400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Dom Giovanni</a:t>
            </a:r>
            <a:r>
              <a:rPr lang="pt-BR" sz="2800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)</a:t>
            </a:r>
            <a:endParaRPr lang="pt-BR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404663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cap="all" dirty="0" smtClean="0"/>
              <a:t>Regional Nordeste I</a:t>
            </a:r>
          </a:p>
          <a:p>
            <a:pPr algn="ctr"/>
            <a:endParaRPr lang="en-US" b="1" dirty="0" smtClean="0"/>
          </a:p>
          <a:p>
            <a:pPr algn="ctr"/>
            <a:endParaRPr lang="pt-BR" b="1" dirty="0" smtClean="0"/>
          </a:p>
          <a:p>
            <a:pPr algn="ctr"/>
            <a:r>
              <a:rPr lang="pt-BR" sz="3200" b="1" dirty="0" smtClean="0">
                <a:latin typeface="Andalus" pitchFamily="18" charset="-78"/>
                <a:cs typeface="Andalus" pitchFamily="18" charset="-78"/>
              </a:rPr>
              <a:t>22ª Assembleia Arquidiocesana de Pastoral</a:t>
            </a:r>
          </a:p>
          <a:p>
            <a:pPr algn="ctr"/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Fortaleza,  28 </a:t>
            </a:r>
            <a:r>
              <a:rPr lang="pt-BR" sz="2400" b="1" dirty="0">
                <a:latin typeface="Andalus" pitchFamily="18" charset="-78"/>
                <a:cs typeface="Andalus" pitchFamily="18" charset="-78"/>
              </a:rPr>
              <a:t>e</a:t>
            </a:r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 29/11/2015</a:t>
            </a:r>
          </a:p>
          <a:p>
            <a:pPr algn="ctr"/>
            <a:endParaRPr lang="pt-BR" b="1" dirty="0" smtClean="0"/>
          </a:p>
          <a:p>
            <a:pPr algn="ctr"/>
            <a:r>
              <a:rPr lang="pt-BR" sz="30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Tema</a:t>
            </a:r>
            <a:r>
              <a:rPr lang="pt-BR" sz="30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:</a:t>
            </a:r>
            <a:r>
              <a:rPr lang="pt-BR" sz="3000" dirty="0">
                <a:latin typeface="Andalus" pitchFamily="18" charset="-78"/>
                <a:cs typeface="Andalus" pitchFamily="18" charset="-78"/>
              </a:rPr>
              <a:t> “</a:t>
            </a:r>
            <a:r>
              <a:rPr lang="pt-BR" sz="3000" b="1" dirty="0">
                <a:latin typeface="Andalus" pitchFamily="18" charset="-78"/>
                <a:cs typeface="Andalus" pitchFamily="18" charset="-78"/>
              </a:rPr>
              <a:t>A Igreja em saída: uma conversão Pastoral</a:t>
            </a:r>
            <a:r>
              <a:rPr lang="pt-BR" sz="3000" dirty="0">
                <a:latin typeface="Andalus" pitchFamily="18" charset="-78"/>
                <a:cs typeface="Andalus" pitchFamily="18" charset="-78"/>
              </a:rPr>
              <a:t>”.</a:t>
            </a:r>
          </a:p>
          <a:p>
            <a:pPr algn="ctr"/>
            <a:r>
              <a:rPr lang="pt-BR" sz="30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Lema</a:t>
            </a:r>
            <a:r>
              <a:rPr lang="pt-BR" sz="3000" dirty="0">
                <a:latin typeface="Andalus" pitchFamily="18" charset="-78"/>
                <a:cs typeface="Andalus" pitchFamily="18" charset="-78"/>
              </a:rPr>
              <a:t>: “</a:t>
            </a:r>
            <a:r>
              <a:rPr lang="pt-BR" sz="3000" b="1" dirty="0">
                <a:latin typeface="Andalus" pitchFamily="18" charset="-78"/>
                <a:cs typeface="Andalus" pitchFamily="18" charset="-78"/>
              </a:rPr>
              <a:t>A Alegria do Evangelho</a:t>
            </a:r>
            <a:r>
              <a:rPr lang="pt-BR" sz="3000" dirty="0">
                <a:latin typeface="Andalus" pitchFamily="18" charset="-78"/>
                <a:cs typeface="Andalus" pitchFamily="18" charset="-78"/>
              </a:rPr>
              <a:t>”.  </a:t>
            </a:r>
          </a:p>
          <a:p>
            <a:pPr algn="ctr"/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5517" y="188640"/>
            <a:ext cx="360490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2492165"/>
            <a:ext cx="3744416" cy="330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 algn="ctr">
              <a:lnSpc>
                <a:spcPct val="70000"/>
              </a:lnSpc>
              <a:spcBef>
                <a:spcPts val="600"/>
              </a:spcBef>
            </a:pPr>
            <a:r>
              <a:rPr lang="pt-BR" sz="3600" b="1" i="1" dirty="0" smtClean="0">
                <a:solidFill>
                  <a:srgbClr val="0070C0"/>
                </a:solidFill>
              </a:rPr>
              <a:t>Que atingimos</a:t>
            </a:r>
          </a:p>
          <a:p>
            <a:pPr marL="536575" indent="-536575" algn="ctr">
              <a:lnSpc>
                <a:spcPct val="70000"/>
              </a:lnSpc>
              <a:spcBef>
                <a:spcPts val="600"/>
              </a:spcBef>
            </a:pPr>
            <a:r>
              <a:rPr lang="pt-BR" sz="3600" b="1" i="1" dirty="0" smtClean="0">
                <a:solidFill>
                  <a:srgbClr val="0070C0"/>
                </a:solidFill>
              </a:rPr>
              <a:t>E</a:t>
            </a:r>
          </a:p>
          <a:p>
            <a:pPr marL="536575" indent="-536575" algn="ctr">
              <a:lnSpc>
                <a:spcPct val="70000"/>
              </a:lnSpc>
              <a:spcBef>
                <a:spcPts val="600"/>
              </a:spcBef>
            </a:pPr>
            <a:r>
              <a:rPr lang="pt-BR" sz="3600" b="1" i="1" dirty="0" smtClean="0">
                <a:solidFill>
                  <a:srgbClr val="0070C0"/>
                </a:solidFill>
              </a:rPr>
              <a:t>transformamos</a:t>
            </a:r>
          </a:p>
          <a:p>
            <a:pPr marL="536575" indent="-536575" algn="ctr">
              <a:lnSpc>
                <a:spcPct val="70000"/>
              </a:lnSpc>
              <a:spcBef>
                <a:spcPts val="600"/>
              </a:spcBef>
            </a:pPr>
            <a:endParaRPr lang="pt-BR" sz="1400" b="1" i="1" dirty="0">
              <a:solidFill>
                <a:srgbClr val="0070C0"/>
              </a:solidFill>
            </a:endParaRPr>
          </a:p>
          <a:p>
            <a:pPr marL="536575" indent="-536575" algn="ctr">
              <a:lnSpc>
                <a:spcPct val="70000"/>
              </a:lnSpc>
              <a:spcBef>
                <a:spcPts val="600"/>
              </a:spcBef>
            </a:pPr>
            <a:r>
              <a:rPr lang="pt-BR" sz="3600" b="1" i="1" dirty="0" smtClean="0">
                <a:solidFill>
                  <a:srgbClr val="0070C0"/>
                </a:solidFill>
              </a:rPr>
              <a:t> nestes</a:t>
            </a:r>
          </a:p>
          <a:p>
            <a:pPr marL="536575" indent="-536575" algn="ctr">
              <a:lnSpc>
                <a:spcPct val="70000"/>
              </a:lnSpc>
              <a:spcBef>
                <a:spcPts val="600"/>
              </a:spcBef>
            </a:pPr>
            <a:endParaRPr lang="pt-BR" b="1" i="1" dirty="0" smtClean="0">
              <a:solidFill>
                <a:srgbClr val="0070C0"/>
              </a:solidFill>
            </a:endParaRPr>
          </a:p>
          <a:p>
            <a:pPr marL="536575" indent="-536575" algn="ctr">
              <a:lnSpc>
                <a:spcPct val="70000"/>
              </a:lnSpc>
              <a:spcBef>
                <a:spcPts val="600"/>
              </a:spcBef>
            </a:pPr>
            <a:r>
              <a:rPr lang="pt-BR" sz="3600" b="1" i="1" dirty="0" smtClean="0">
                <a:solidFill>
                  <a:srgbClr val="0070C0"/>
                </a:solidFill>
              </a:rPr>
              <a:t>quatro </a:t>
            </a:r>
            <a:r>
              <a:rPr lang="pt-BR" sz="3600" b="1" i="1" dirty="0">
                <a:solidFill>
                  <a:srgbClr val="0070C0"/>
                </a:solidFill>
              </a:rPr>
              <a:t>anos? </a:t>
            </a:r>
            <a:r>
              <a:rPr lang="pt-BR" sz="3600" b="1" i="1" dirty="0"/>
              <a:t> </a:t>
            </a:r>
            <a:endParaRPr lang="pt-BR" sz="3600" b="1" i="1" dirty="0" smtClean="0"/>
          </a:p>
          <a:p>
            <a:pPr marL="536575" indent="-536575">
              <a:lnSpc>
                <a:spcPct val="70000"/>
              </a:lnSpc>
              <a:spcBef>
                <a:spcPts val="600"/>
              </a:spcBef>
            </a:pP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76883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2227664"/>
            <a:ext cx="8640960" cy="44416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35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1ª</a:t>
            </a:r>
            <a:r>
              <a:rPr lang="pt-BR" sz="35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Ceará Missionário: articular as dioceses.</a:t>
            </a:r>
          </a:p>
          <a:p>
            <a:pPr marL="446088" indent="-446088" algn="just"/>
            <a:r>
              <a:rPr lang="pt-BR" sz="35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2ª</a:t>
            </a:r>
            <a:r>
              <a:rPr lang="pt-BR" sz="35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Animar dioceses com a IVC; integrar Liturgia-Catequese; fortalecer as propostas passadas do Regional</a:t>
            </a:r>
          </a:p>
          <a:p>
            <a:pPr marL="446088" indent="-446088" algn="just"/>
            <a:r>
              <a:rPr lang="pt-BR" sz="35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3ª</a:t>
            </a:r>
            <a:r>
              <a:rPr lang="pt-BR" sz="35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Oferecer retiros, cursos pela ESPAC, CEBI, com uma equipe de formação bíblica.</a:t>
            </a:r>
          </a:p>
          <a:p>
            <a:pPr marL="446088" indent="-446088" algn="just"/>
            <a:r>
              <a:rPr lang="pt-BR" sz="35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4ª</a:t>
            </a:r>
            <a:r>
              <a:rPr lang="pt-BR" sz="35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Organizar as paróquias em comunidade de comunidades e melhorar o trabalho com o dízimo. </a:t>
            </a:r>
          </a:p>
          <a:p>
            <a:pPr marL="446088" indent="-446088" algn="just"/>
            <a:r>
              <a:rPr lang="pt-BR" sz="35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5ª</a:t>
            </a:r>
            <a:r>
              <a:rPr lang="pt-BR" sz="35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Estudar a DSI, organizando a caridade da Igreja, partindo do encontro com os pobres, olhando a família e seus problemas, formando a consciência de cidadania, oferecendo educação para a ecologia.</a:t>
            </a:r>
            <a:endParaRPr lang="pt-BR" sz="35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/>
            <a:endParaRPr lang="pt-BR" sz="23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/>
            <a:endParaRPr lang="pt-B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116632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A CAMINHO…</a:t>
            </a:r>
            <a:endParaRPr lang="pt-BR" sz="2800" b="1" dirty="0" smtClean="0">
              <a:solidFill>
                <a:schemeClr val="accent6"/>
              </a:solidFill>
            </a:endParaRPr>
          </a:p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CNBB </a:t>
            </a:r>
            <a:r>
              <a:rPr lang="pt-BR" sz="32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- </a:t>
            </a:r>
            <a:r>
              <a:rPr lang="pt-BR" sz="3200" b="1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Regional Nordeste 1</a:t>
            </a:r>
          </a:p>
          <a:p>
            <a:pPr algn="ctr"/>
            <a:r>
              <a:rPr lang="pt-BR" sz="3200" b="1" cap="small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Sugestões do CONSER</a:t>
            </a:r>
          </a:p>
          <a:p>
            <a:pPr algn="r"/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8/11 Outubro 2015</a:t>
            </a:r>
          </a:p>
        </p:txBody>
      </p:sp>
    </p:spTree>
    <p:extLst>
      <p:ext uri="{BB962C8B-B14F-4D97-AF65-F5344CB8AC3E}">
        <p14:creationId xmlns:p14="http://schemas.microsoft.com/office/powerpoint/2010/main" val="163034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5516" y="908720"/>
            <a:ext cx="8640960" cy="4441696"/>
          </a:xfrm>
        </p:spPr>
        <p:txBody>
          <a:bodyPr>
            <a:normAutofit/>
          </a:bodyPr>
          <a:lstStyle/>
          <a:p>
            <a:endParaRPr lang="pt-BR" dirty="0"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11663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A CAMINHO…</a:t>
            </a:r>
            <a:endParaRPr lang="pt-BR" sz="2800" b="1" dirty="0" smtClean="0">
              <a:solidFill>
                <a:schemeClr val="accent6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5" y="44624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714312"/>
            <a:ext cx="8712968" cy="4955048"/>
          </a:xfrm>
        </p:spPr>
        <p:txBody>
          <a:bodyPr>
            <a:normAutofit fontScale="77500" lnSpcReduction="20000"/>
          </a:bodyPr>
          <a:lstStyle/>
          <a:p>
            <a:pPr marL="720725" indent="-720725" algn="just"/>
            <a:r>
              <a:rPr lang="pt-BR" sz="3600" b="1" cap="small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1.- Marcas de nosso tempo </a:t>
            </a:r>
            <a:r>
              <a:rPr lang="pt-BR" sz="36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nas DGAE (</a:t>
            </a:r>
            <a:r>
              <a:rPr lang="pt-BR" sz="3600" b="1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cap</a:t>
            </a:r>
            <a:r>
              <a:rPr lang="pt-BR" sz="36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II)</a:t>
            </a:r>
          </a:p>
          <a:p>
            <a:pPr marL="720725" indent="-720725" algn="r"/>
            <a:r>
              <a:rPr lang="pt-BR" sz="2600" b="1" cap="small" dirty="0"/>
              <a:t>Pe. Manfredo Araújo</a:t>
            </a:r>
          </a:p>
          <a:p>
            <a:pPr marL="720725" indent="-720725" algn="just"/>
            <a:r>
              <a:rPr lang="en-US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* </a:t>
            </a:r>
            <a:r>
              <a:rPr lang="pt-BR" sz="36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Filho</a:t>
            </a: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de Deus encarnado</a:t>
            </a:r>
          </a:p>
          <a:p>
            <a:pPr marL="720725" indent="-720725" algn="just">
              <a:buFont typeface="Arial" charset="0"/>
              <a:buChar char="•"/>
            </a:pPr>
            <a:r>
              <a:rPr lang="pt-BR" sz="36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Igreja</a:t>
            </a: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evangeliza tornando presente no mundo o Reino de Deus (EG 176; GS 1), sendo sacramento do amor de Deus no mundo, pelo que deverá estar sempre em saída sobre tudo até os pobres  e esquecidos (EG 20;48; </a:t>
            </a:r>
            <a:r>
              <a:rPr lang="pt-BR" sz="36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Dir</a:t>
            </a: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16).</a:t>
            </a:r>
          </a:p>
          <a:p>
            <a:pPr marL="720725" indent="-720725" algn="just">
              <a:buFont typeface="Arial" charset="0"/>
              <a:buChar char="•"/>
            </a:pPr>
            <a:endParaRPr lang="pt-BR" sz="36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720725" indent="-720725" algn="just"/>
            <a:r>
              <a:rPr lang="en-US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</a:t>
            </a: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Perante a </a:t>
            </a:r>
            <a:r>
              <a:rPr lang="pt-BR" sz="36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Nova era</a:t>
            </a: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saber os traços gerais da sociedade moderna, complexa, para compreender as raízes da situação atual, seus sintomas e suas causas: avanços e desafios. </a:t>
            </a:r>
          </a:p>
          <a:p>
            <a:pPr marL="720725" indent="-720725" algn="just"/>
            <a:endParaRPr lang="pt-BR" sz="1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pt-BR" dirty="0"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44624"/>
            <a:ext cx="9144000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CNBB - </a:t>
            </a:r>
            <a:r>
              <a:rPr lang="pt-BR" sz="36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Regional Nordeste 1</a:t>
            </a:r>
          </a:p>
          <a:p>
            <a:pPr algn="ctr"/>
            <a:r>
              <a:rPr lang="pt-BR" sz="2800" b="1" cap="small" dirty="0" smtClean="0">
                <a:latin typeface="Andalus" pitchFamily="18" charset="-78"/>
                <a:cs typeface="Andalus" pitchFamily="18" charset="-78"/>
              </a:rPr>
              <a:t>21ª Assembleia Regional de Pastoral</a:t>
            </a:r>
          </a:p>
          <a:p>
            <a:pPr algn="ctr"/>
            <a:endParaRPr lang="pt-BR" sz="1050" b="1" cap="small" dirty="0" smtClean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640960" cy="5256584"/>
          </a:xfrm>
        </p:spPr>
        <p:txBody>
          <a:bodyPr>
            <a:noAutofit/>
          </a:bodyPr>
          <a:lstStyle/>
          <a:p>
            <a:pPr marL="720725" indent="-720725"/>
            <a:r>
              <a:rPr lang="pt-BR" sz="2400" b="1" cap="small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1.- Marcas de nosso tempo nas </a:t>
            </a:r>
            <a:r>
              <a:rPr lang="pt-BR" sz="2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DGAE  (</a:t>
            </a:r>
            <a:r>
              <a:rPr lang="pt-BR" sz="2400" b="1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cap</a:t>
            </a:r>
            <a:r>
              <a:rPr lang="pt-BR" sz="2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II)</a:t>
            </a:r>
          </a:p>
          <a:p>
            <a:pPr marL="536575" indent="-536575" algn="l"/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* </a:t>
            </a:r>
            <a:r>
              <a:rPr lang="pt-BR" sz="24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Os pastores, </a:t>
            </a:r>
            <a:r>
              <a:rPr lang="pt-BR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acolhendo a contribuição das ciências, tem direito de exprimir opiniões sobre o que diz respeito à vida das pessoas, pois evangelizar implica e exige uma promoção integral de cada ser humano (EG 182).</a:t>
            </a:r>
          </a:p>
          <a:p>
            <a:pPr algn="l"/>
            <a:r>
              <a:rPr lang="pt-BR" sz="24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* Uma Igreja</a:t>
            </a:r>
            <a:r>
              <a:rPr lang="pt-BR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sem referencia ao mundo não é a Igreja de Jesus. (GS)</a:t>
            </a:r>
          </a:p>
          <a:p>
            <a:pPr algn="l"/>
            <a:r>
              <a:rPr lang="pt-BR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</a:t>
            </a:r>
          </a:p>
          <a:p>
            <a:pPr marL="720725" indent="-720725" algn="l"/>
            <a:r>
              <a:rPr lang="pt-BR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</a:t>
            </a:r>
            <a:r>
              <a:rPr lang="pt-BR" sz="2400" b="1" cap="small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Mudança de época</a:t>
            </a:r>
            <a:r>
              <a:rPr lang="pt-BR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</a:t>
            </a:r>
          </a:p>
          <a:p>
            <a:pPr marL="720725" indent="-274638" algn="l">
              <a:spcBef>
                <a:spcPts val="200"/>
              </a:spcBef>
            </a:pPr>
            <a:r>
              <a:rPr lang="pt-BR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 Avanços e conquistas ambivalentes (19-20) </a:t>
            </a:r>
          </a:p>
          <a:p>
            <a:pPr marL="720725" indent="-274638" algn="l">
              <a:spcBef>
                <a:spcPts val="200"/>
              </a:spcBef>
            </a:pPr>
            <a:r>
              <a:rPr lang="pt-BR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 Mudança de valores</a:t>
            </a:r>
            <a:r>
              <a:rPr lang="pt-BR" sz="2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 referencias; fundamentalismos;</a:t>
            </a:r>
          </a:p>
          <a:p>
            <a:pPr marL="720725" indent="-274638" algn="l">
              <a:spcBef>
                <a:spcPts val="200"/>
              </a:spcBef>
            </a:pPr>
            <a:r>
              <a:rPr lang="pt-BR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 Critérios de mercado marcam as relações humanas;</a:t>
            </a:r>
          </a:p>
          <a:p>
            <a:pPr marL="720725" indent="-274638" algn="l">
              <a:spcBef>
                <a:spcPts val="200"/>
              </a:spcBef>
            </a:pPr>
            <a:r>
              <a:rPr lang="pt-BR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 Câncer social: vida sem valor.</a:t>
            </a:r>
          </a:p>
          <a:p>
            <a:pPr marL="720725" indent="-274638" algn="l">
              <a:spcBef>
                <a:spcPts val="200"/>
              </a:spcBef>
            </a:pPr>
            <a:r>
              <a:rPr lang="pt-BR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 Crise de compromisso comunitário no âmbito católico (26)</a:t>
            </a:r>
          </a:p>
          <a:p>
            <a:pPr marL="720725" indent="-274638" algn="l">
              <a:spcBef>
                <a:spcPts val="200"/>
              </a:spcBef>
            </a:pPr>
            <a:r>
              <a:rPr lang="pt-BR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 Os desafios não nos roubem a força missionária (29; EG 109)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188640"/>
            <a:ext cx="9144000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CNBB – </a:t>
            </a:r>
            <a:r>
              <a:rPr lang="pt-BR" sz="40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Rem ND I </a:t>
            </a:r>
            <a:r>
              <a:rPr lang="pt-BR" sz="3200" b="1" cap="small" dirty="0" smtClean="0">
                <a:latin typeface="Andalus" pitchFamily="18" charset="-78"/>
                <a:cs typeface="Andalus" pitchFamily="18" charset="-78"/>
              </a:rPr>
              <a:t>21ª Assembleia  de Pastoral</a:t>
            </a:r>
          </a:p>
          <a:p>
            <a:pPr algn="ctr"/>
            <a:endParaRPr lang="pt-BR" sz="1050" b="1" cap="small" dirty="0" smtClean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37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1720" y="2060848"/>
            <a:ext cx="7056784" cy="4392488"/>
          </a:xfrm>
        </p:spPr>
        <p:txBody>
          <a:bodyPr>
            <a:normAutofit/>
          </a:bodyPr>
          <a:lstStyle/>
          <a:p>
            <a:endParaRPr lang="pt-BR" sz="500" b="1" spc="17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Vatic II, </a:t>
            </a:r>
            <a:r>
              <a:rPr lang="en-US" sz="36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Celam</a:t>
            </a:r>
            <a:r>
              <a:rPr lang="en-US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DAp</a:t>
            </a:r>
            <a:r>
              <a:rPr lang="en-US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Dir</a:t>
            </a:r>
            <a:r>
              <a:rPr lang="en-US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2011-15</a:t>
            </a:r>
            <a:endParaRPr lang="en-US" sz="36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l"/>
            <a:endParaRPr lang="pt-BR" sz="20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354013" indent="-354013" algn="l"/>
            <a:r>
              <a:rPr lang="pt-BR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Atualizando-as </a:t>
            </a:r>
            <a:r>
              <a:rPr lang="pt-BR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à luz da Exortação Apostólica </a:t>
            </a:r>
            <a:r>
              <a:rPr lang="pt-BR" sz="2800" b="1" i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Evangelii</a:t>
            </a:r>
            <a:r>
              <a:rPr lang="pt-BR" sz="28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sz="2800" b="1" i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Gaudium</a:t>
            </a:r>
            <a:r>
              <a:rPr lang="pt-BR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(EG 2).</a:t>
            </a:r>
          </a:p>
          <a:p>
            <a:pPr algn="l"/>
            <a:r>
              <a:rPr lang="pt-BR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Trazem </a:t>
            </a:r>
            <a:r>
              <a:rPr lang="pt-BR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 marca de </a:t>
            </a:r>
            <a:r>
              <a:rPr lang="pt-BR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Francisco:</a:t>
            </a:r>
          </a:p>
          <a:p>
            <a:pPr algn="l"/>
            <a:r>
              <a:rPr lang="pt-BR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suas </a:t>
            </a:r>
            <a:r>
              <a:rPr lang="pt-BR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preocupações e orientações </a:t>
            </a:r>
            <a:r>
              <a:rPr lang="pt-BR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pastorais</a:t>
            </a:r>
          </a:p>
          <a:p>
            <a:pPr algn="l"/>
            <a:r>
              <a:rPr lang="pt-BR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acentuam </a:t>
            </a:r>
            <a:r>
              <a:rPr lang="pt-BR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certas características eclesiais </a:t>
            </a:r>
            <a:r>
              <a:rPr lang="pt-BR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</a:t>
            </a:r>
          </a:p>
          <a:p>
            <a:pPr algn="l"/>
            <a:r>
              <a:rPr lang="pt-BR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certos </a:t>
            </a:r>
            <a:r>
              <a:rPr lang="pt-BR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desafios pastorais</a:t>
            </a:r>
            <a:r>
              <a:rPr lang="pt-BR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;</a:t>
            </a:r>
            <a:endParaRPr lang="pt-BR" sz="60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pt-B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2918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ndalus" pitchFamily="18" charset="-78"/>
                <a:cs typeface="Andalus" pitchFamily="18" charset="-78"/>
              </a:rPr>
              <a:t>CNBB: </a:t>
            </a:r>
            <a:r>
              <a:rPr lang="pt-BR" sz="3200" b="1" spc="17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Novas DGAE </a:t>
            </a:r>
            <a:r>
              <a:rPr lang="pt-BR" sz="3200" b="1" spc="17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2015-2019</a:t>
            </a:r>
          </a:p>
          <a:p>
            <a:pPr algn="ctr"/>
            <a:endParaRPr lang="pt-BR" sz="1600" b="1" cap="small" spc="17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pt-BR" sz="3200" b="1" cap="small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2</a:t>
            </a:r>
            <a:r>
              <a:rPr lang="pt-BR" sz="3200" b="1" cap="small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.- Cristologia, Eclesiologia e ética</a:t>
            </a:r>
            <a:endParaRPr lang="pt-BR" sz="32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r"/>
            <a:r>
              <a:rPr lang="en-US" sz="2000" b="1" spc="170" dirty="0" err="1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Pe</a:t>
            </a:r>
            <a:r>
              <a:rPr lang="en-US" sz="2000" b="1" spc="170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. Francisco Aquino</a:t>
            </a:r>
            <a:endParaRPr lang="pt-BR" sz="2000" b="1" spc="170" dirty="0" smtClean="0">
              <a:solidFill>
                <a:schemeClr val="accent6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pt-BR" sz="3200" b="1" dirty="0" smtClean="0"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20450" y="230491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CONTINUIDADE</a:t>
            </a:r>
            <a:endParaRPr lang="pt-BR" sz="2400" b="1" dirty="0">
              <a:solidFill>
                <a:srgbClr val="7030A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3568" y="3557334"/>
            <a:ext cx="7200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250" dirty="0" smtClean="0">
                <a:solidFill>
                  <a:srgbClr val="7030A0"/>
                </a:solidFill>
              </a:rPr>
              <a:t>RE</a:t>
            </a:r>
          </a:p>
          <a:p>
            <a:r>
              <a:rPr lang="en-US" sz="2800" b="1" spc="250" dirty="0" smtClean="0">
                <a:solidFill>
                  <a:srgbClr val="7030A0"/>
                </a:solidFill>
              </a:rPr>
              <a:t>VI SÃO </a:t>
            </a:r>
            <a:endParaRPr lang="pt-BR" sz="2800" b="1" spc="2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9672" y="1196752"/>
            <a:ext cx="7072362" cy="5256584"/>
          </a:xfrm>
        </p:spPr>
        <p:txBody>
          <a:bodyPr>
            <a:normAutofit/>
          </a:bodyPr>
          <a:lstStyle/>
          <a:p>
            <a:r>
              <a:rPr lang="pt-BR" sz="4000" b="1" spc="17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DGAE 2015-2019</a:t>
            </a:r>
          </a:p>
          <a:p>
            <a:endParaRPr lang="pt-BR" sz="1600" b="1" spc="17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54013" indent="-354013" algn="just"/>
            <a:r>
              <a:rPr lang="pt-BR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</a:t>
            </a:r>
            <a:r>
              <a:rPr lang="pt-BR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sem negar nem prescindir </a:t>
            </a:r>
            <a:r>
              <a:rPr lang="pt-BR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das consequências culturais da mudança de época (antigas)</a:t>
            </a:r>
          </a:p>
          <a:p>
            <a:pPr marL="354013" indent="-354013" algn="just"/>
            <a:r>
              <a:rPr lang="pt-BR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(novas)  fazem  </a:t>
            </a:r>
            <a:r>
              <a:rPr lang="pt-BR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uma consideração mais abrangente do nosso tempo (cultural, social e econômico, religiosa, católica</a:t>
            </a:r>
            <a:r>
              <a:rPr lang="pt-BR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);</a:t>
            </a:r>
          </a:p>
          <a:p>
            <a:pPr marL="354013" indent="-354013" algn="just"/>
            <a:r>
              <a:rPr lang="pt-BR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</a:t>
            </a:r>
            <a:r>
              <a:rPr lang="pt-BR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 insiste no </a:t>
            </a:r>
            <a:r>
              <a:rPr lang="pt-BR" sz="28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des-centramento</a:t>
            </a:r>
            <a:r>
              <a:rPr lang="pt-BR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da Igreja a partir de “Jesus Cristo” e do “amor-serviço aos sofredores da terra” (</a:t>
            </a:r>
            <a:r>
              <a:rPr lang="pt-BR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30), superando a tentação de ser </a:t>
            </a:r>
            <a:r>
              <a:rPr lang="pt-BR" sz="28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autorreferencial</a:t>
            </a:r>
            <a:r>
              <a:rPr lang="pt-BR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(EG 95).</a:t>
            </a:r>
          </a:p>
          <a:p>
            <a:pPr algn="l"/>
            <a:endParaRPr lang="pt-BR" sz="6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pt-BR" dirty="0"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29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ndalus" pitchFamily="18" charset="-78"/>
                <a:cs typeface="Andalus" pitchFamily="18" charset="-78"/>
              </a:rPr>
              <a:t>CONFERÊNCIA NACIONAL DOS BISPOS DO BRASIL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36512" y="220486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NOVIDADES</a:t>
            </a:r>
            <a:endParaRPr lang="pt-BR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b="1" dirty="0" smtClean="0"/>
              <a:t>CRISTO NO CENTRO</a:t>
            </a:r>
          </a:p>
        </p:txBody>
      </p:sp>
      <p:pic>
        <p:nvPicPr>
          <p:cNvPr id="216074" name="Picture 10" descr="Cristo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5200" y="1752600"/>
            <a:ext cx="2374900" cy="3255963"/>
          </a:xfrm>
          <a:noFill/>
        </p:spPr>
      </p:pic>
      <p:sp>
        <p:nvSpPr>
          <p:cNvPr id="216067" name="AutoShape 3"/>
          <p:cNvSpPr>
            <a:spLocks noChangeArrowheads="1"/>
          </p:cNvSpPr>
          <p:nvPr/>
        </p:nvSpPr>
        <p:spPr bwMode="auto">
          <a:xfrm rot="1256834">
            <a:off x="1524000" y="1447800"/>
            <a:ext cx="12969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6068" name="AutoShape 4"/>
          <p:cNvSpPr>
            <a:spLocks noChangeArrowheads="1"/>
          </p:cNvSpPr>
          <p:nvPr/>
        </p:nvSpPr>
        <p:spPr bwMode="auto">
          <a:xfrm rot="-1346601">
            <a:off x="1219200" y="3581400"/>
            <a:ext cx="12969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6069" name="AutoShape 5"/>
          <p:cNvSpPr>
            <a:spLocks noChangeArrowheads="1"/>
          </p:cNvSpPr>
          <p:nvPr/>
        </p:nvSpPr>
        <p:spPr bwMode="auto">
          <a:xfrm rot="7080092">
            <a:off x="5699125" y="777875"/>
            <a:ext cx="12969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993300"/>
              </a:gs>
              <a:gs pos="100000">
                <a:srgbClr val="4718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6070" name="AutoShape 6"/>
          <p:cNvSpPr>
            <a:spLocks noChangeArrowheads="1"/>
          </p:cNvSpPr>
          <p:nvPr/>
        </p:nvSpPr>
        <p:spPr bwMode="auto">
          <a:xfrm rot="-4535419">
            <a:off x="2422525" y="5730875"/>
            <a:ext cx="12969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100000">
                <a:srgbClr val="185E5E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6071" name="AutoShape 7"/>
          <p:cNvSpPr>
            <a:spLocks noChangeArrowheads="1"/>
          </p:cNvSpPr>
          <p:nvPr/>
        </p:nvSpPr>
        <p:spPr bwMode="auto">
          <a:xfrm rot="-10557220">
            <a:off x="6781800" y="3886200"/>
            <a:ext cx="12969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6072" name="AutoShape 8"/>
          <p:cNvSpPr>
            <a:spLocks noChangeArrowheads="1"/>
          </p:cNvSpPr>
          <p:nvPr/>
        </p:nvSpPr>
        <p:spPr bwMode="auto">
          <a:xfrm rot="10438441">
            <a:off x="6705600" y="2819400"/>
            <a:ext cx="12969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00FF"/>
              </a:gs>
              <a:gs pos="100000">
                <a:srgbClr val="76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6073" name="AutoShape 9"/>
          <p:cNvSpPr>
            <a:spLocks noChangeArrowheads="1"/>
          </p:cNvSpPr>
          <p:nvPr/>
        </p:nvSpPr>
        <p:spPr bwMode="auto">
          <a:xfrm rot="5400000">
            <a:off x="4399756" y="629444"/>
            <a:ext cx="1152525" cy="5032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16075" name="AutoShape 11"/>
          <p:cNvSpPr>
            <a:spLocks noChangeArrowheads="1"/>
          </p:cNvSpPr>
          <p:nvPr/>
        </p:nvSpPr>
        <p:spPr bwMode="auto">
          <a:xfrm rot="-8583827">
            <a:off x="6477000" y="5105400"/>
            <a:ext cx="1152525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182F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6076" name="AutoShape 12"/>
          <p:cNvSpPr>
            <a:spLocks noChangeArrowheads="1"/>
          </p:cNvSpPr>
          <p:nvPr/>
        </p:nvSpPr>
        <p:spPr bwMode="auto">
          <a:xfrm>
            <a:off x="1295400" y="2438400"/>
            <a:ext cx="1223963" cy="5048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6077" name="AutoShape 13"/>
          <p:cNvSpPr>
            <a:spLocks noChangeArrowheads="1"/>
          </p:cNvSpPr>
          <p:nvPr/>
        </p:nvSpPr>
        <p:spPr bwMode="auto">
          <a:xfrm rot="2677553">
            <a:off x="2819400" y="838200"/>
            <a:ext cx="10810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6078" name="AutoShape 14"/>
          <p:cNvSpPr>
            <a:spLocks noChangeArrowheads="1"/>
          </p:cNvSpPr>
          <p:nvPr/>
        </p:nvSpPr>
        <p:spPr bwMode="auto">
          <a:xfrm rot="-5400000">
            <a:off x="3946525" y="5807075"/>
            <a:ext cx="12969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CCFFCC"/>
              </a:gs>
              <a:gs pos="100000">
                <a:srgbClr val="5E765E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6079" name="AutoShape 15"/>
          <p:cNvSpPr>
            <a:spLocks noChangeArrowheads="1"/>
          </p:cNvSpPr>
          <p:nvPr/>
        </p:nvSpPr>
        <p:spPr bwMode="auto">
          <a:xfrm rot="-2611173">
            <a:off x="1524000" y="4724400"/>
            <a:ext cx="12969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333333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6080" name="AutoShape 16"/>
          <p:cNvSpPr>
            <a:spLocks noChangeArrowheads="1"/>
          </p:cNvSpPr>
          <p:nvPr/>
        </p:nvSpPr>
        <p:spPr bwMode="auto">
          <a:xfrm rot="8715900">
            <a:off x="6553200" y="1752600"/>
            <a:ext cx="12969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762F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6081" name="AutoShape 17"/>
          <p:cNvSpPr>
            <a:spLocks noChangeArrowheads="1"/>
          </p:cNvSpPr>
          <p:nvPr/>
        </p:nvSpPr>
        <p:spPr bwMode="auto">
          <a:xfrm rot="-7059650">
            <a:off x="5546725" y="5730875"/>
            <a:ext cx="12969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3B3B3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17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1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3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4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5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5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6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50"/>
                            </p:stCondLst>
                            <p:childTnLst>
                              <p:par>
                                <p:cTn id="6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050"/>
                            </p:stCondLst>
                            <p:childTnLst>
                              <p:par>
                                <p:cTn id="7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 autoUpdateAnimBg="0"/>
      <p:bldP spid="216067" grpId="0" animBg="1"/>
      <p:bldP spid="216068" grpId="0" animBg="1"/>
      <p:bldP spid="216069" grpId="0" animBg="1"/>
      <p:bldP spid="216070" grpId="0" animBg="1"/>
      <p:bldP spid="216071" grpId="0" animBg="1"/>
      <p:bldP spid="216072" grpId="0" animBg="1"/>
      <p:bldP spid="216075" grpId="0" animBg="1"/>
      <p:bldP spid="216076" grpId="0" animBg="1"/>
      <p:bldP spid="216077" grpId="0" animBg="1"/>
      <p:bldP spid="216078" grpId="0" animBg="1"/>
      <p:bldP spid="216079" grpId="0" animBg="1"/>
      <p:bldP spid="216080" grpId="0" animBg="1"/>
      <p:bldP spid="21608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9672" y="1196752"/>
            <a:ext cx="7072362" cy="5256584"/>
          </a:xfrm>
        </p:spPr>
        <p:txBody>
          <a:bodyPr>
            <a:normAutofit/>
          </a:bodyPr>
          <a:lstStyle/>
          <a:p>
            <a:r>
              <a:rPr lang="pt-BR" sz="4000" b="1" spc="17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DGAE 2015-2019</a:t>
            </a:r>
          </a:p>
          <a:p>
            <a:endParaRPr lang="pt-BR" sz="1600" b="1" spc="17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54013" indent="-354013" algn="l"/>
            <a:r>
              <a:rPr lang="pt-BR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- A “</a:t>
            </a:r>
            <a:r>
              <a:rPr lang="pt-BR" sz="2800" b="1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conversão Pastoral</a:t>
            </a:r>
            <a:r>
              <a:rPr lang="pt-BR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” de Aparecida, de manutenção à missão (</a:t>
            </a:r>
            <a:r>
              <a:rPr lang="pt-BR" sz="28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Dap</a:t>
            </a:r>
            <a:r>
              <a:rPr lang="pt-BR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370) tem aqui novo sentido </a:t>
            </a:r>
          </a:p>
          <a:p>
            <a:pPr marL="354013" indent="-354013" algn="l"/>
            <a:r>
              <a:rPr lang="en-US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</a:t>
            </a:r>
            <a:r>
              <a:rPr lang="pt-BR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“movimento de saída de si mesma,</a:t>
            </a:r>
          </a:p>
          <a:p>
            <a:pPr marL="354013" indent="-354013" algn="l"/>
            <a:r>
              <a:rPr lang="pt-BR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de missão centrada em Jesus Cristo,</a:t>
            </a:r>
          </a:p>
          <a:p>
            <a:pPr marL="354013" indent="-354013" algn="l"/>
            <a:r>
              <a:rPr lang="pt-BR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de entrega aos pobres” (31). </a:t>
            </a:r>
          </a:p>
          <a:p>
            <a:pPr marL="354013" indent="-354013" algn="l"/>
            <a:r>
              <a:rPr lang="pt-BR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de Igreja “em saída” (13-15) para as “periferias” (Francisco).</a:t>
            </a:r>
          </a:p>
          <a:p>
            <a:pPr algn="l"/>
            <a:endParaRPr lang="pt-BR" sz="6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pt-BR" dirty="0"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29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ndalus" pitchFamily="18" charset="-78"/>
                <a:cs typeface="Andalus" pitchFamily="18" charset="-78"/>
              </a:rPr>
              <a:t>CONFERÊNCIA NACIONAL DOS BISPOS DO BRASIL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36512" y="220486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NOVIDADES</a:t>
            </a:r>
            <a:endParaRPr lang="pt-BR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9672" y="1196752"/>
            <a:ext cx="7072362" cy="5256584"/>
          </a:xfrm>
        </p:spPr>
        <p:txBody>
          <a:bodyPr>
            <a:normAutofit/>
          </a:bodyPr>
          <a:lstStyle/>
          <a:p>
            <a:r>
              <a:rPr lang="pt-BR" sz="4000" b="1" spc="17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DGAE 2015-2019</a:t>
            </a:r>
          </a:p>
          <a:p>
            <a:endParaRPr lang="pt-BR" sz="1600" b="1" spc="17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54013" indent="-354013" algn="l"/>
            <a:r>
              <a:rPr lang="pt-BR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</a:t>
            </a:r>
            <a:r>
              <a:rPr lang="pt-BR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Nossa Igreja Particular, que grau atingiu da  “</a:t>
            </a:r>
            <a:r>
              <a:rPr lang="pt-BR" sz="2800" b="1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conversão Pastoral</a:t>
            </a:r>
            <a:r>
              <a:rPr lang="pt-BR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” de Aparecida?  	Manutenção ainda?</a:t>
            </a:r>
          </a:p>
          <a:p>
            <a:pPr indent="536575" algn="l">
              <a:spcBef>
                <a:spcPts val="0"/>
              </a:spcBef>
            </a:pPr>
            <a:r>
              <a:rPr lang="pt-BR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	Que nível de Missão?</a:t>
            </a:r>
          </a:p>
          <a:p>
            <a:pPr marL="354013" indent="-354013" algn="l"/>
            <a:endParaRPr lang="pt-BR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354013" indent="-354013" algn="l"/>
            <a:r>
              <a:rPr lang="pt-BR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Que caminhos e mediações iremos escolher hoje para configurarmos como uma Igreja </a:t>
            </a:r>
            <a:r>
              <a:rPr lang="pt-BR" sz="28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“em saída” para as “periferias</a:t>
            </a:r>
            <a:r>
              <a:rPr lang="pt-BR" sz="2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”  de Fortaleza?</a:t>
            </a:r>
          </a:p>
          <a:p>
            <a:pPr algn="l"/>
            <a:endParaRPr lang="pt-BR" sz="6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pt-BR" dirty="0"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29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ndalus" pitchFamily="18" charset="-78"/>
                <a:cs typeface="Andalus" pitchFamily="18" charset="-78"/>
              </a:rPr>
              <a:t>CONFERÊNCIA NACIONAL DOS BISPOS DO BRASIL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36512" y="220486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PARENTESE</a:t>
            </a:r>
            <a:endParaRPr lang="pt-BR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635896" y="535320"/>
            <a:ext cx="504056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cap="small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	Assembléia de Pastoral</a:t>
            </a:r>
          </a:p>
          <a:p>
            <a:pPr algn="just"/>
            <a:endParaRPr lang="pt-BR" b="1" dirty="0" smtClean="0">
              <a:latin typeface="Andalus" pitchFamily="18" charset="-78"/>
              <a:cs typeface="Andalus" pitchFamily="18" charset="-78"/>
            </a:endParaRPr>
          </a:p>
          <a:p>
            <a:pPr marL="446088" indent="-263525" algn="just"/>
            <a:r>
              <a:rPr lang="pt-BR" sz="3200" b="1" dirty="0" smtClean="0">
                <a:latin typeface="Andalus" pitchFamily="18" charset="-78"/>
                <a:cs typeface="Andalus" pitchFamily="18" charset="-78"/>
              </a:rPr>
              <a:t>*...é</a:t>
            </a:r>
            <a:r>
              <a:rPr lang="pt-BR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t-BR" sz="3200" b="1" dirty="0">
                <a:latin typeface="Andalus" pitchFamily="18" charset="-78"/>
                <a:cs typeface="Andalus" pitchFamily="18" charset="-78"/>
              </a:rPr>
              <a:t>lugar privilegiado do </a:t>
            </a:r>
            <a:r>
              <a:rPr lang="pt-BR" sz="3200" b="1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exercício da comunhão </a:t>
            </a:r>
            <a:r>
              <a:rPr lang="pt-BR" sz="3200" b="1" dirty="0">
                <a:latin typeface="Andalus" pitchFamily="18" charset="-78"/>
                <a:cs typeface="Andalus" pitchFamily="18" charset="-78"/>
              </a:rPr>
              <a:t>eclesial, particularmente no que diz respeito à </a:t>
            </a:r>
            <a:r>
              <a:rPr lang="pt-BR" sz="3200" b="1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corresponsabilidade</a:t>
            </a:r>
            <a:r>
              <a:rPr lang="pt-BR" sz="3200" b="1" dirty="0">
                <a:latin typeface="Andalus" pitchFamily="18" charset="-78"/>
                <a:cs typeface="Andalus" pitchFamily="18" charset="-78"/>
              </a:rPr>
              <a:t> na missão </a:t>
            </a:r>
            <a:r>
              <a:rPr lang="pt-BR" sz="3200" b="1" dirty="0" smtClean="0">
                <a:latin typeface="Andalus" pitchFamily="18" charset="-78"/>
                <a:cs typeface="Andalus" pitchFamily="18" charset="-78"/>
              </a:rPr>
              <a:t>evangelizadora. </a:t>
            </a:r>
          </a:p>
          <a:p>
            <a:pPr marL="446088" indent="-263525" algn="just"/>
            <a:endParaRPr lang="pt-BR" sz="3200" b="1" dirty="0" smtClean="0">
              <a:latin typeface="Andalus" pitchFamily="18" charset="-78"/>
              <a:cs typeface="Andalus" pitchFamily="18" charset="-78"/>
            </a:endParaRPr>
          </a:p>
          <a:p>
            <a:pPr marL="446088" indent="-263525" algn="just"/>
            <a:r>
              <a:rPr lang="pt-BR" sz="3200" b="1" dirty="0" smtClean="0">
                <a:latin typeface="Andalus" pitchFamily="18" charset="-78"/>
                <a:cs typeface="Andalus" pitchFamily="18" charset="-78"/>
              </a:rPr>
              <a:t> *</a:t>
            </a:r>
            <a:r>
              <a:rPr lang="pt-BR" sz="3200" b="1" dirty="0">
                <a:latin typeface="Andalus" pitchFamily="18" charset="-78"/>
                <a:cs typeface="Andalus" pitchFamily="18" charset="-78"/>
              </a:rPr>
              <a:t>A </a:t>
            </a:r>
            <a:r>
              <a:rPr lang="pt-BR" sz="3200" b="1" dirty="0" smtClean="0">
                <a:latin typeface="Andalus" pitchFamily="18" charset="-78"/>
                <a:cs typeface="Andalus" pitchFamily="18" charset="-78"/>
              </a:rPr>
              <a:t>Arquidiocese continue dando testemunho da comunhão na diversidade.</a:t>
            </a:r>
            <a:endParaRPr lang="pt-BR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39552" y="240172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EM ORAÇÃO</a:t>
            </a:r>
            <a:r>
              <a:rPr lang="en-US" sz="2400" dirty="0" smtClean="0">
                <a:solidFill>
                  <a:srgbClr val="7030A0"/>
                </a:solidFill>
              </a:rPr>
              <a:t>…</a:t>
            </a:r>
            <a:endParaRPr lang="pt-BR" sz="2400" dirty="0">
              <a:solidFill>
                <a:srgbClr val="7030A0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67544" y="4797152"/>
            <a:ext cx="3168352" cy="553616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DGAE 128</a:t>
            </a:r>
            <a:endParaRPr lang="pt-BR" sz="2800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FreiJesus\Downloads\12277030_1023574771035004_1256191803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58" y="188640"/>
            <a:ext cx="3259029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7190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7664" y="1556792"/>
            <a:ext cx="7560840" cy="48965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600" b="1" spc="17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3900" b="1" spc="17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VATICANO </a:t>
            </a:r>
            <a:r>
              <a:rPr lang="en-US" sz="3900" b="1" spc="17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II: LG </a:t>
            </a:r>
            <a:r>
              <a:rPr lang="en-US" sz="3900" b="1" spc="17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– GS</a:t>
            </a:r>
            <a:endParaRPr lang="en-US" sz="3600" b="1" spc="17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endParaRPr lang="pt-BR" sz="1300" b="1" spc="17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pt-BR" sz="3600" b="1" cap="small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Destaques  “</a:t>
            </a:r>
            <a:r>
              <a:rPr lang="pt-BR" sz="3600" b="1" cap="small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eclesiológicos</a:t>
            </a:r>
            <a:r>
              <a:rPr lang="pt-BR" sz="3600" b="1" cap="small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”  para hoje</a:t>
            </a:r>
            <a:r>
              <a:rPr lang="pt-BR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</a:t>
            </a:r>
            <a:endParaRPr lang="en-US" sz="36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354013" indent="-354013" algn="l"/>
            <a:r>
              <a:rPr lang="en-US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</a:t>
            </a:r>
            <a:r>
              <a:rPr lang="pt-BR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Cristologia como fundamento da eclesiologia: </a:t>
            </a:r>
            <a:r>
              <a:rPr lang="pt-BR" sz="36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partir de Jesus</a:t>
            </a:r>
            <a:r>
              <a:rPr lang="pt-BR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que inaugura o Reino de Deus, no </a:t>
            </a:r>
            <a:r>
              <a:rPr lang="pt-BR" sz="3600" b="1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diálogo</a:t>
            </a:r>
            <a:r>
              <a:rPr lang="pt-BR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com nossos contextos (GS) para que a “alegria do Evangelho” </a:t>
            </a:r>
            <a:r>
              <a:rPr lang="pt-BR" sz="3600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renove</a:t>
            </a:r>
            <a:r>
              <a:rPr lang="pt-BR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nossas comunidades e 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entusiasme</a:t>
            </a:r>
            <a:r>
              <a:rPr lang="pt-BR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a missão (3).</a:t>
            </a:r>
          </a:p>
          <a:p>
            <a:pPr marL="354013" indent="-354013" algn="l"/>
            <a:r>
              <a:rPr lang="en-US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 </a:t>
            </a:r>
            <a:r>
              <a:rPr lang="pt-BR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 Igreja </a:t>
            </a: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anuncia o </a:t>
            </a:r>
            <a:r>
              <a:rPr lang="pt-BR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evangelho, não a sim mesma(4)</a:t>
            </a:r>
          </a:p>
          <a:p>
            <a:pPr marL="354013" indent="-354013" algn="l"/>
            <a:endParaRPr lang="pt-BR" sz="3300" b="1" dirty="0">
              <a:solidFill>
                <a:schemeClr val="tx1"/>
              </a:solidFill>
            </a:endParaRPr>
          </a:p>
          <a:p>
            <a:pPr marL="354013" indent="-354013" algn="l"/>
            <a:endParaRPr lang="pt-BR" sz="4000" b="1" dirty="0">
              <a:solidFill>
                <a:schemeClr val="tx1"/>
              </a:solidFill>
            </a:endParaRPr>
          </a:p>
          <a:p>
            <a:pPr marL="354013" indent="-354013" algn="l"/>
            <a:endParaRPr lang="pt-BR" sz="4000" b="1" dirty="0">
              <a:solidFill>
                <a:schemeClr val="tx1"/>
              </a:solidFill>
            </a:endParaRPr>
          </a:p>
          <a:p>
            <a:endParaRPr lang="pt-BR" dirty="0"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29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CNBB - </a:t>
            </a:r>
            <a:r>
              <a:rPr lang="pt-BR" sz="3200" b="1" spc="17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DGAE 2015-2019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528" y="1844824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FUN DA MENTOS</a:t>
            </a:r>
            <a:endParaRPr lang="pt-BR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7664" y="1556792"/>
            <a:ext cx="7560840" cy="489654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3600" b="1" spc="17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   </a:t>
            </a: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Consequências “</a:t>
            </a:r>
            <a:r>
              <a:rPr lang="pt-BR" sz="36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pastorais</a:t>
            </a: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”:</a:t>
            </a:r>
            <a:endParaRPr lang="en-US" sz="36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354013" indent="-354013" algn="l"/>
            <a:r>
              <a:rPr lang="en-US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</a:t>
            </a:r>
            <a:r>
              <a:rPr lang="pt-BR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 Igreja tem a missão de anunciar a misericórdia de Deus </a:t>
            </a: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</a:t>
            </a:r>
          </a:p>
          <a:p>
            <a:pPr marL="542925" indent="-542925" algn="l">
              <a:tabLst>
                <a:tab pos="85725" algn="l"/>
              </a:tabLst>
            </a:pP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= fazendo-a chegar a </a:t>
            </a:r>
            <a:r>
              <a:rPr lang="pt-BR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toda </a:t>
            </a: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pessoa, especialmente das periferias” (6) </a:t>
            </a:r>
          </a:p>
          <a:p>
            <a:pPr marL="542925" indent="-542925" algn="l">
              <a:tabLst>
                <a:tab pos="85725" algn="l"/>
              </a:tabLst>
            </a:pP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 Sendo no mundo o </a:t>
            </a:r>
            <a:r>
              <a:rPr lang="pt-BR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germe e o inicio do Reino”, </a:t>
            </a: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sacramento </a:t>
            </a:r>
            <a:r>
              <a:rPr lang="pt-BR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 salvação” (7</a:t>
            </a: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).</a:t>
            </a:r>
          </a:p>
          <a:p>
            <a:pPr marL="542925" indent="-542925" algn="l">
              <a:tabLst>
                <a:tab pos="85725" algn="l"/>
              </a:tabLst>
            </a:pP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 Com uma fé </a:t>
            </a:r>
            <a:r>
              <a:rPr lang="pt-BR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autêntica </a:t>
            </a: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poderá mudar </a:t>
            </a:r>
            <a:r>
              <a:rPr lang="pt-BR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 mundo, transmitir </a:t>
            </a: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valores e deixar </a:t>
            </a:r>
            <a:r>
              <a:rPr lang="pt-BR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 terra um pouco melhor </a:t>
            </a: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depois </a:t>
            </a:r>
            <a:r>
              <a:rPr lang="pt-BR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 nossa passagem por ela” (15</a:t>
            </a: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). Assim fez (17)</a:t>
            </a:r>
            <a:endParaRPr lang="pt-BR" sz="36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354013" indent="-354013" algn="l"/>
            <a:endParaRPr lang="pt-BR" sz="36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354013" indent="-354013" algn="l"/>
            <a:endParaRPr lang="pt-BR" sz="3300" b="1" dirty="0">
              <a:solidFill>
                <a:schemeClr val="tx1"/>
              </a:solidFill>
            </a:endParaRPr>
          </a:p>
          <a:p>
            <a:pPr marL="354013" indent="-354013" algn="l"/>
            <a:endParaRPr lang="pt-BR" sz="4000" b="1" dirty="0">
              <a:solidFill>
                <a:schemeClr val="tx1"/>
              </a:solidFill>
            </a:endParaRPr>
          </a:p>
          <a:p>
            <a:pPr marL="354013" indent="-354013" algn="l"/>
            <a:endParaRPr lang="pt-BR" sz="4000" b="1" dirty="0">
              <a:solidFill>
                <a:schemeClr val="tx1"/>
              </a:solidFill>
            </a:endParaRPr>
          </a:p>
          <a:p>
            <a:endParaRPr lang="pt-BR" dirty="0"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29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CNBB - </a:t>
            </a:r>
            <a:r>
              <a:rPr lang="pt-BR" sz="3200" b="1" spc="17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DGAE 2015-2019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7544" y="1340768"/>
            <a:ext cx="576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10" dirty="0" smtClean="0">
                <a:solidFill>
                  <a:srgbClr val="7030A0"/>
                </a:solidFill>
              </a:rPr>
              <a:t>CON S</a:t>
            </a:r>
          </a:p>
          <a:p>
            <a:pPr algn="ctr"/>
            <a:r>
              <a:rPr lang="en-US" sz="2400" b="1" spc="310" dirty="0" smtClean="0">
                <a:solidFill>
                  <a:srgbClr val="7030A0"/>
                </a:solidFill>
              </a:rPr>
              <a:t>E QUEN C I AS</a:t>
            </a:r>
            <a:endParaRPr lang="pt-BR" sz="2400" b="1" spc="31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7776864" cy="4896544"/>
          </a:xfrm>
        </p:spPr>
        <p:txBody>
          <a:bodyPr>
            <a:normAutofit fontScale="92500"/>
          </a:bodyPr>
          <a:lstStyle/>
          <a:p>
            <a:pPr algn="l"/>
            <a:r>
              <a:rPr lang="en-US" sz="3600" b="1" spc="17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pt-BR" sz="3600" b="1" spc="17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A Igreja  só se entende referida a:</a:t>
            </a:r>
          </a:p>
          <a:p>
            <a:pPr algn="l">
              <a:spcBef>
                <a:spcPts val="600"/>
              </a:spcBef>
            </a:pPr>
            <a:r>
              <a:rPr lang="en-US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a) </a:t>
            </a:r>
            <a:r>
              <a:rPr lang="en-US" b="1" cap="small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Jesus Cristo</a:t>
            </a:r>
            <a:r>
              <a:rPr lang="pt-BR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fonte do que é, crê e anuncia</a:t>
            </a:r>
          </a:p>
          <a:p>
            <a:pPr algn="l">
              <a:spcBef>
                <a:spcPts val="600"/>
              </a:spcBef>
            </a:pPr>
            <a:r>
              <a:rPr lang="pt-BR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b) </a:t>
            </a:r>
            <a:r>
              <a:rPr lang="pt-BR" b="1" cap="small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Mundo: </a:t>
            </a:r>
            <a:r>
              <a:rPr lang="pt-BR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campo da missão transformadora</a:t>
            </a:r>
          </a:p>
          <a:p>
            <a:pPr algn="l">
              <a:spcBef>
                <a:spcPts val="600"/>
              </a:spcBef>
            </a:pPr>
            <a:endParaRPr lang="pt-BR" sz="12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354013" indent="-354013" algn="l"/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</a:t>
            </a:r>
            <a:r>
              <a:rPr lang="pt-BR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</a:t>
            </a:r>
            <a:r>
              <a:rPr lang="pt-BR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la </a:t>
            </a:r>
            <a:r>
              <a:rPr lang="pt-BR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é “</a:t>
            </a:r>
            <a:r>
              <a:rPr lang="pt-BR" b="1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povo de Deus</a:t>
            </a:r>
            <a:r>
              <a:rPr lang="pt-BR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”, “</a:t>
            </a:r>
            <a:r>
              <a:rPr lang="pt-BR" b="1" dirty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corpo de Cristo</a:t>
            </a:r>
            <a:r>
              <a:rPr lang="pt-BR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”, “</a:t>
            </a:r>
            <a:r>
              <a:rPr lang="pt-BR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templo </a:t>
            </a:r>
            <a:r>
              <a:rPr lang="pt-BR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do Espírito</a:t>
            </a:r>
            <a:r>
              <a:rPr lang="pt-BR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” no mundo</a:t>
            </a:r>
            <a:r>
              <a:rPr lang="pt-BR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361950" indent="-361950" algn="l"/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ENCARNAR CRISTO na comunidade </a:t>
            </a:r>
            <a:r>
              <a:rPr lang="pt-BR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</a:t>
            </a: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SER no mundo DISCÍPULO que AMA</a:t>
            </a:r>
          </a:p>
          <a:p>
            <a:pPr marL="361950" indent="-361950" algn="l"/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Ano da </a:t>
            </a:r>
            <a:r>
              <a:rPr lang="pt-BR" sz="36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MISERICORDIA</a:t>
            </a: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na hora certa!(6).</a:t>
            </a:r>
          </a:p>
          <a:p>
            <a:pPr marL="571500" indent="-571500" algn="l">
              <a:buFontTx/>
              <a:buChar char="-"/>
            </a:pPr>
            <a:endParaRPr lang="pt-BR" sz="36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354013" indent="-354013" algn="l"/>
            <a:endParaRPr lang="pt-BR" sz="3300" b="1" dirty="0">
              <a:solidFill>
                <a:schemeClr val="tx1"/>
              </a:solidFill>
            </a:endParaRPr>
          </a:p>
          <a:p>
            <a:pPr marL="354013" indent="-354013" algn="l"/>
            <a:endParaRPr lang="pt-BR" sz="4000" b="1" dirty="0">
              <a:solidFill>
                <a:schemeClr val="tx1"/>
              </a:solidFill>
            </a:endParaRPr>
          </a:p>
          <a:p>
            <a:pPr marL="354013" indent="-354013" algn="l"/>
            <a:endParaRPr lang="pt-BR" sz="4000" b="1" dirty="0">
              <a:solidFill>
                <a:schemeClr val="tx1"/>
              </a:solidFill>
            </a:endParaRPr>
          </a:p>
          <a:p>
            <a:endParaRPr lang="pt-BR" dirty="0"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29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CNBB - </a:t>
            </a:r>
            <a:r>
              <a:rPr lang="pt-BR" sz="3200" b="1" spc="17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DGAE 2015-2019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528" y="1844824"/>
            <a:ext cx="432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IDENTIDADE</a:t>
            </a:r>
            <a:endParaRPr lang="pt-BR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08504" cy="6840760"/>
          </a:xfrm>
          <a:prstGeom prst="rect">
            <a:avLst/>
          </a:prstGeom>
        </p:spPr>
      </p:pic>
      <p:pic>
        <p:nvPicPr>
          <p:cNvPr id="1027" name="Picture 3" descr="C:\Users\FreiJesus\Documents\My e-books 2015\1 Paroquia São Pedro BC\Calendário Pastoral\Calendario Pastoral 2015\capa cal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039" y="2636912"/>
            <a:ext cx="1655465" cy="152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6429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CNBB - </a:t>
            </a:r>
            <a:r>
              <a:rPr lang="pt-BR" sz="3200" b="1" spc="17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DGAE 2015-2019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7344816" cy="489654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600" b="1" spc="17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pt-BR" sz="3600" b="1" spc="17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“É na </a:t>
            </a:r>
            <a:r>
              <a:rPr lang="pt-BR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comunhão eclesial </a:t>
            </a:r>
            <a:r>
              <a:rPr lang="pt-BR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que o discípulo missionário, ao </a:t>
            </a:r>
            <a:r>
              <a:rPr lang="pt-BR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contemplar</a:t>
            </a:r>
            <a:r>
              <a:rPr lang="pt-BR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JC, descobre o Verbo que arma sua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tenda</a:t>
            </a:r>
            <a:r>
              <a:rPr lang="pt-BR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entre nós” (8</a:t>
            </a:r>
            <a:r>
              <a:rPr lang="pt-BR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)</a:t>
            </a:r>
          </a:p>
          <a:p>
            <a:pPr algn="l"/>
            <a:endParaRPr lang="en-US" sz="12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l"/>
            <a:endParaRPr lang="pt-BR" sz="9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354013" indent="-354013" algn="l">
              <a:spcBef>
                <a:spcPts val="400"/>
              </a:spcBef>
            </a:pP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</a:t>
            </a:r>
            <a:r>
              <a:rPr lang="pt-BR" dirty="0" smtClean="0"/>
              <a:t>“</a:t>
            </a:r>
            <a:r>
              <a:rPr lang="pt-BR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 </a:t>
            </a:r>
            <a:r>
              <a:rPr lang="pt-BR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encontro</a:t>
            </a:r>
            <a:r>
              <a:rPr lang="pt-BR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com Jesus </a:t>
            </a:r>
            <a:endParaRPr lang="pt-BR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354013" indent="-354013" algn="l">
              <a:spcBef>
                <a:spcPts val="400"/>
              </a:spcBef>
            </a:pPr>
            <a:r>
              <a:rPr lang="pt-BR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enche </a:t>
            </a:r>
            <a:r>
              <a:rPr lang="pt-BR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 vida de </a:t>
            </a:r>
            <a:r>
              <a:rPr lang="pt-BR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alegria</a:t>
            </a:r>
            <a:r>
              <a:rPr lang="pt-BR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</a:t>
            </a:r>
          </a:p>
          <a:p>
            <a:pPr marL="354013" indent="-354013" algn="l">
              <a:spcBef>
                <a:spcPts val="400"/>
              </a:spcBef>
            </a:pPr>
            <a:r>
              <a:rPr lang="pt-BR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convida </a:t>
            </a:r>
            <a:r>
              <a:rPr lang="pt-BR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à </a:t>
            </a:r>
            <a:r>
              <a:rPr lang="pt-BR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conversão</a:t>
            </a:r>
            <a:r>
              <a:rPr lang="pt-BR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ao </a:t>
            </a:r>
            <a:r>
              <a:rPr lang="pt-BR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discipulado (9. 12)</a:t>
            </a:r>
          </a:p>
          <a:p>
            <a:pPr marL="354013" indent="-354013" algn="l">
              <a:spcBef>
                <a:spcPts val="400"/>
              </a:spcBef>
            </a:pPr>
            <a:r>
              <a:rPr lang="pt-BR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dá </a:t>
            </a:r>
            <a:r>
              <a:rPr lang="pt-BR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à vida um novo </a:t>
            </a:r>
            <a:r>
              <a:rPr lang="pt-BR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horizonte</a:t>
            </a:r>
            <a:r>
              <a:rPr lang="pt-BR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 o </a:t>
            </a:r>
            <a:r>
              <a:rPr lang="pt-BR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rumo</a:t>
            </a:r>
            <a:r>
              <a:rPr lang="pt-BR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decisivo</a:t>
            </a:r>
            <a:r>
              <a:rPr lang="pt-BR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354013" indent="-354013" algn="l">
              <a:spcBef>
                <a:spcPts val="400"/>
              </a:spcBef>
            </a:pPr>
            <a:endParaRPr lang="pt-BR" sz="11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361950" indent="-361950" algn="l"/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+ </a:t>
            </a:r>
            <a:r>
              <a:rPr lang="pt-BR" sz="3600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Comunidade</a:t>
            </a: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e </a:t>
            </a:r>
            <a:r>
              <a:rPr lang="pt-BR" sz="36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Missão</a:t>
            </a: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são inseparáveis. </a:t>
            </a:r>
          </a:p>
          <a:p>
            <a:pPr marL="571500" indent="-571500" algn="l">
              <a:buFontTx/>
              <a:buChar char="-"/>
            </a:pPr>
            <a:endParaRPr lang="pt-BR" sz="36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354013" indent="-354013" algn="l"/>
            <a:endParaRPr lang="pt-BR" sz="3300" b="1" dirty="0">
              <a:solidFill>
                <a:schemeClr val="tx1"/>
              </a:solidFill>
            </a:endParaRPr>
          </a:p>
          <a:p>
            <a:pPr marL="354013" indent="-354013" algn="l"/>
            <a:endParaRPr lang="pt-BR" sz="4000" b="1" dirty="0">
              <a:solidFill>
                <a:schemeClr val="tx1"/>
              </a:solidFill>
            </a:endParaRPr>
          </a:p>
          <a:p>
            <a:pPr marL="354013" indent="-354013" algn="l"/>
            <a:endParaRPr lang="pt-BR" sz="4000" b="1" dirty="0">
              <a:solidFill>
                <a:schemeClr val="tx1"/>
              </a:solidFill>
            </a:endParaRPr>
          </a:p>
          <a:p>
            <a:endParaRPr lang="pt-BR" dirty="0">
              <a:latin typeface="Arial Black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3528" y="1866304"/>
            <a:ext cx="7200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COMUNI DADE</a:t>
            </a:r>
          </a:p>
          <a:p>
            <a:pPr algn="ctr"/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  E</a:t>
            </a:r>
          </a:p>
          <a:p>
            <a:pPr algn="ctr"/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 MI SS AO</a:t>
            </a:r>
            <a:endParaRPr lang="pt-BR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64291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CNBB - </a:t>
            </a:r>
            <a:r>
              <a:rPr lang="pt-BR" sz="3200" b="1" spc="17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DGAE 2015-2019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642918"/>
            <a:ext cx="7416824" cy="581041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pt-BR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“</a:t>
            </a:r>
            <a:r>
              <a:rPr lang="pt-BR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 partir dessa grande </a:t>
            </a:r>
            <a:r>
              <a:rPr lang="pt-BR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diretriz</a:t>
            </a:r>
            <a:r>
              <a:rPr lang="pt-BR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(</a:t>
            </a:r>
            <a:r>
              <a:rPr lang="pt-BR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para onde</a:t>
            </a:r>
            <a:r>
              <a:rPr lang="pt-BR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)</a:t>
            </a:r>
          </a:p>
          <a:p>
            <a:pPr algn="l">
              <a:spcBef>
                <a:spcPts val="0"/>
              </a:spcBef>
            </a:pPr>
            <a:r>
              <a:rPr lang="pt-BR" sz="35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podemos discernir </a:t>
            </a:r>
            <a:r>
              <a:rPr lang="pt-BR" sz="35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 identificar </a:t>
            </a:r>
            <a:endParaRPr lang="pt-BR" sz="35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l">
              <a:spcBef>
                <a:spcPts val="0"/>
              </a:spcBef>
            </a:pPr>
            <a:r>
              <a:rPr lang="pt-BR" sz="35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sz="3500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desafios </a:t>
            </a:r>
            <a:r>
              <a:rPr lang="pt-BR" sz="35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ou urgências</a:t>
            </a:r>
            <a:r>
              <a:rPr lang="pt-BR" sz="35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sz="35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(</a:t>
            </a:r>
            <a:r>
              <a:rPr lang="pt-BR" sz="35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por onde</a:t>
            </a:r>
            <a:r>
              <a:rPr lang="pt-BR" sz="35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)</a:t>
            </a:r>
          </a:p>
          <a:p>
            <a:pPr algn="l">
              <a:spcBef>
                <a:spcPts val="0"/>
              </a:spcBef>
            </a:pPr>
            <a:r>
              <a:rPr lang="pt-BR" sz="35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sz="35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da </a:t>
            </a:r>
            <a:r>
              <a:rPr lang="pt-BR" sz="35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ação evangelizadora da Igreja e </a:t>
            </a:r>
            <a:endParaRPr lang="pt-BR" sz="35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l">
              <a:spcBef>
                <a:spcPts val="0"/>
              </a:spcBef>
            </a:pPr>
            <a:r>
              <a:rPr lang="pt-BR" sz="35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sz="35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elaborar </a:t>
            </a:r>
            <a:r>
              <a:rPr lang="pt-BR" sz="35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os </a:t>
            </a:r>
            <a:r>
              <a:rPr lang="pt-BR" sz="3500" b="1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planos de </a:t>
            </a:r>
            <a:r>
              <a:rPr lang="pt-BR" sz="3500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pastoral</a:t>
            </a:r>
            <a:r>
              <a:rPr lang="pt-BR" sz="35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sz="35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(</a:t>
            </a:r>
            <a:r>
              <a:rPr lang="pt-BR" sz="35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como</a:t>
            </a:r>
            <a:r>
              <a:rPr lang="pt-BR" sz="35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)</a:t>
            </a:r>
          </a:p>
          <a:p>
            <a:pPr algn="l">
              <a:spcBef>
                <a:spcPts val="0"/>
              </a:spcBef>
            </a:pPr>
            <a:endParaRPr lang="pt-BR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l"/>
            <a:r>
              <a:rPr lang="pt-BR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</a:t>
            </a: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 </a:t>
            </a:r>
            <a:r>
              <a:rPr lang="pt-BR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cinco urgências “põem a Igreja ‘em </a:t>
            </a:r>
            <a:r>
              <a:rPr lang="pt-BR" sz="36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movimento de saída de si mesma</a:t>
            </a:r>
            <a:r>
              <a:rPr lang="pt-BR" sz="36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de missão centrada em Jesus Cristo, de entrega aos pobres” (</a:t>
            </a: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31; EG 97)</a:t>
            </a:r>
            <a:endParaRPr lang="pt-BR" sz="35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l"/>
            <a:endParaRPr lang="en-US" sz="12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l"/>
            <a:endParaRPr lang="pt-BR" sz="9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l"/>
            <a:endParaRPr lang="pt-BR" sz="36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354013" indent="-354013" algn="l"/>
            <a:endParaRPr lang="pt-BR" sz="3300" b="1" dirty="0">
              <a:solidFill>
                <a:schemeClr val="tx1"/>
              </a:solidFill>
            </a:endParaRPr>
          </a:p>
          <a:p>
            <a:pPr marL="354013" indent="-354013" algn="l"/>
            <a:endParaRPr lang="pt-BR" sz="4000" b="1" dirty="0">
              <a:solidFill>
                <a:schemeClr val="tx1"/>
              </a:solidFill>
            </a:endParaRPr>
          </a:p>
          <a:p>
            <a:pPr marL="354013" indent="-354013" algn="l"/>
            <a:endParaRPr lang="pt-BR" sz="4000" b="1" dirty="0">
              <a:solidFill>
                <a:schemeClr val="tx1"/>
              </a:solidFill>
            </a:endParaRPr>
          </a:p>
          <a:p>
            <a:endParaRPr lang="pt-BR" dirty="0">
              <a:latin typeface="Arial Black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3528" y="1866304"/>
            <a:ext cx="8640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DI  RE TRI ZES</a:t>
            </a:r>
          </a:p>
          <a:p>
            <a:pPr algn="ctr"/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E</a:t>
            </a:r>
          </a:p>
          <a:p>
            <a:pPr algn="ctr"/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UR GEN  CIAS</a:t>
            </a:r>
            <a:endParaRPr lang="pt-BR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1538" y="2276872"/>
            <a:ext cx="7072362" cy="4009648"/>
          </a:xfrm>
        </p:spPr>
        <p:txBody>
          <a:bodyPr>
            <a:normAutofit lnSpcReduction="10000"/>
          </a:bodyPr>
          <a:lstStyle/>
          <a:p>
            <a:r>
              <a:rPr lang="pt-BR" sz="5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Urgências </a:t>
            </a:r>
            <a:r>
              <a:rPr lang="pt-BR" sz="5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Pastorais da </a:t>
            </a:r>
            <a:r>
              <a:rPr lang="pt-BR" sz="5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Ação Evangelizadora:</a:t>
            </a:r>
          </a:p>
          <a:p>
            <a:r>
              <a:rPr lang="pt-BR" sz="5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São </a:t>
            </a:r>
            <a:r>
              <a:rPr lang="pt-BR" sz="5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caminhos</a:t>
            </a:r>
            <a:r>
              <a:rPr lang="pt-BR" sz="5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para a </a:t>
            </a:r>
            <a:r>
              <a:rPr lang="pt-BR" sz="54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vivencia</a:t>
            </a:r>
            <a:r>
              <a:rPr lang="pt-BR" sz="5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e </a:t>
            </a:r>
            <a:r>
              <a:rPr lang="pt-BR" sz="54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transmissão</a:t>
            </a:r>
            <a:r>
              <a:rPr lang="pt-BR" sz="5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da fé </a:t>
            </a:r>
            <a:r>
              <a:rPr lang="pt-BR" sz="3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(15)</a:t>
            </a:r>
          </a:p>
          <a:p>
            <a:endParaRPr lang="pt-BR" sz="6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pt-BR" dirty="0"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1839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CNBB - </a:t>
            </a:r>
            <a:r>
              <a:rPr lang="pt-BR" sz="3600" b="1" spc="17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DGAE 2015-2019</a:t>
            </a:r>
          </a:p>
        </p:txBody>
      </p:sp>
    </p:spTree>
    <p:extLst>
      <p:ext uri="{BB962C8B-B14F-4D97-AF65-F5344CB8AC3E}">
        <p14:creationId xmlns:p14="http://schemas.microsoft.com/office/powerpoint/2010/main" val="35210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610" y="116632"/>
            <a:ext cx="5101389" cy="674136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143372" y="642918"/>
            <a:ext cx="471490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latin typeface="Andalus" pitchFamily="18" charset="-78"/>
                <a:cs typeface="Andalus" pitchFamily="18" charset="-78"/>
              </a:rPr>
              <a:t>PRIMEIRA URGÊNCIA: </a:t>
            </a:r>
          </a:p>
          <a:p>
            <a:pPr algn="ctr"/>
            <a:endParaRPr lang="pt-BR" sz="2000" b="1" dirty="0" smtClean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pt-BR" sz="3200" b="1" cap="small" dirty="0" smtClean="0">
                <a:latin typeface="Andalus" pitchFamily="18" charset="-78"/>
                <a:cs typeface="Andalus" pitchFamily="18" charset="-78"/>
              </a:rPr>
              <a:t>Igreja em estado permanente de missão.</a:t>
            </a:r>
            <a:r>
              <a:rPr lang="pt-BR" sz="3200" b="1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ctr"/>
            <a:endParaRPr lang="pt-BR" sz="3200" dirty="0" smtClean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pt-BR" sz="3200" b="1" dirty="0" smtClean="0">
                <a:latin typeface="Andalus" pitchFamily="18" charset="-78"/>
                <a:cs typeface="Andalus" pitchFamily="18" charset="-78"/>
              </a:rPr>
              <a:t>A Igreja oferece a todos o Evangelho de Jesus Cristo, assumindo com renovado ardor missionário e criatividade uma</a:t>
            </a:r>
          </a:p>
          <a:p>
            <a:pPr algn="ctr"/>
            <a:r>
              <a:rPr lang="pt-BR" sz="3200" b="1" dirty="0" smtClean="0">
                <a:latin typeface="Andalus" pitchFamily="18" charset="-78"/>
                <a:cs typeface="Andalus" pitchFamily="18" charset="-78"/>
              </a:rPr>
              <a:t>nova evangelização</a:t>
            </a:r>
            <a:r>
              <a:rPr lang="pt-BR" sz="3200" dirty="0" smtClean="0"/>
              <a:t>. </a:t>
            </a:r>
          </a:p>
          <a:p>
            <a:pPr algn="just"/>
            <a:endParaRPr lang="pt-BR" sz="2800" dirty="0" smtClean="0"/>
          </a:p>
        </p:txBody>
      </p:sp>
      <p:pic>
        <p:nvPicPr>
          <p:cNvPr id="5" name="Imagem 4" descr="discípulos de emaú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00904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610" y="116632"/>
            <a:ext cx="5101389" cy="674136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429124" y="571480"/>
            <a:ext cx="42862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latin typeface="Andalus" pitchFamily="18" charset="-78"/>
                <a:cs typeface="Andalus" pitchFamily="18" charset="-78"/>
              </a:rPr>
              <a:t>SEGUNDA URGÊNCIA : </a:t>
            </a:r>
          </a:p>
          <a:p>
            <a:pPr algn="ctr"/>
            <a:r>
              <a:rPr lang="pt-BR" sz="3200" b="1" cap="small" dirty="0" smtClean="0">
                <a:latin typeface="Andalus" pitchFamily="18" charset="-78"/>
                <a:cs typeface="Andalus" pitchFamily="18" charset="-78"/>
              </a:rPr>
              <a:t>Igreja: Casa de iniciação à vida cristã.</a:t>
            </a:r>
          </a:p>
          <a:p>
            <a:pPr algn="just"/>
            <a:endParaRPr lang="pt-BR" sz="2400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É urgente desenvolver nas Comunidades um processo de Iniciação à vida cristã, que conduza ao </a:t>
            </a:r>
            <a:r>
              <a:rPr lang="pt-BR" sz="24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“encontro pessoal com Jesus Cristo” </a:t>
            </a:r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no cultivo da amizade com Ele pela oração, no apreço pela celebração litúrgica, na experiência comunitária e no compromisso apostólico, mediante um permanente serviço ao próximo</a:t>
            </a:r>
            <a:r>
              <a:rPr lang="pt-BR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just"/>
            <a:r>
              <a:rPr lang="pt-BR" sz="2400" dirty="0" smtClean="0"/>
              <a:t>	</a:t>
            </a:r>
          </a:p>
        </p:txBody>
      </p:sp>
      <p:pic>
        <p:nvPicPr>
          <p:cNvPr id="4" name="Imagem 3" descr="jes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719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610" y="116632"/>
            <a:ext cx="5101389" cy="674136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07904" y="188640"/>
            <a:ext cx="543609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atin typeface="Andalus" pitchFamily="18" charset="-78"/>
                <a:cs typeface="Andalus" pitchFamily="18" charset="-78"/>
              </a:rPr>
              <a:t>TERCEIRA URGÊNCIA: </a:t>
            </a:r>
          </a:p>
          <a:p>
            <a:pPr algn="ctr"/>
            <a:r>
              <a:rPr lang="pt-BR" sz="2800" b="1" cap="small" dirty="0" smtClean="0">
                <a:latin typeface="Andalus" pitchFamily="18" charset="-78"/>
                <a:cs typeface="Andalus" pitchFamily="18" charset="-78"/>
              </a:rPr>
              <a:t>Igreja: lugar de animação bíblica da vida e da pastoral. </a:t>
            </a:r>
          </a:p>
          <a:p>
            <a:pPr algn="just"/>
            <a:endParaRPr lang="pt-BR" sz="1000" b="1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Prioridade:</a:t>
            </a:r>
          </a:p>
          <a:p>
            <a:pPr algn="just"/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A Igreja no Brasil deseja ser: “uma escola de interpretação ou conhecimento da Palavra e escola de evangelização e proclamação da Palavra”.</a:t>
            </a:r>
          </a:p>
          <a:p>
            <a:pPr algn="just"/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Seus objetivos: Propiciar meios de aproximação de todos à Palavra de Deus, conhecê-la e interpretá-la corretamente; </a:t>
            </a:r>
          </a:p>
          <a:p>
            <a:pPr algn="just">
              <a:buFontTx/>
              <a:buChar char="-"/>
            </a:pPr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 entrar em comunhão com a Palavra de Deus por meio da oração; (</a:t>
            </a:r>
            <a:r>
              <a:rPr lang="pt-BR" sz="2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liturgia</a:t>
            </a:r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)</a:t>
            </a:r>
          </a:p>
          <a:p>
            <a:pPr algn="just">
              <a:buFontTx/>
              <a:buChar char="-"/>
            </a:pPr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 evangelizar e proclamá-la como fonte de vida em abundância para  todos. </a:t>
            </a:r>
          </a:p>
          <a:p>
            <a:pPr algn="just"/>
            <a:endParaRPr lang="pt-BR" sz="2000" dirty="0" smtClean="0"/>
          </a:p>
        </p:txBody>
      </p:sp>
      <p:pic>
        <p:nvPicPr>
          <p:cNvPr id="5" name="Imagem 4" descr="bíblia esp san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1474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29124" y="571480"/>
            <a:ext cx="450059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Arial Black" pitchFamily="34" charset="0"/>
              </a:rPr>
              <a:t> 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16632"/>
            <a:ext cx="5580111" cy="67413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347864" y="535320"/>
            <a:ext cx="554461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Ecos da Festa do Centenário</a:t>
            </a:r>
          </a:p>
          <a:p>
            <a:pPr algn="ctr"/>
            <a:endParaRPr lang="pt-BR" b="1" dirty="0" smtClean="0">
              <a:latin typeface="Andalus" pitchFamily="18" charset="-78"/>
              <a:cs typeface="Andalus" pitchFamily="18" charset="-78"/>
            </a:endParaRPr>
          </a:p>
          <a:p>
            <a:pPr marL="446088" indent="-263525"/>
            <a:r>
              <a:rPr lang="pt-BR" sz="3200" b="1" dirty="0">
                <a:latin typeface="Andalus" pitchFamily="18" charset="-78"/>
                <a:cs typeface="Andalus" pitchFamily="18" charset="-78"/>
              </a:rPr>
              <a:t>*Diocese faz a unidade, é comunhão do povo de </a:t>
            </a:r>
            <a:r>
              <a:rPr lang="pt-BR" sz="3200" b="1" dirty="0" smtClean="0">
                <a:latin typeface="Andalus" pitchFamily="18" charset="-78"/>
                <a:cs typeface="Andalus" pitchFamily="18" charset="-78"/>
              </a:rPr>
              <a:t>Deus.</a:t>
            </a:r>
          </a:p>
          <a:p>
            <a:pPr marL="446088" indent="-263525"/>
            <a:r>
              <a:rPr lang="pt-BR" sz="3200" b="1" dirty="0" smtClean="0">
                <a:latin typeface="Andalus" pitchFamily="18" charset="-78"/>
                <a:cs typeface="Andalus" pitchFamily="18" charset="-78"/>
              </a:rPr>
              <a:t>*Desejo </a:t>
            </a:r>
            <a:r>
              <a:rPr lang="pt-BR" sz="3200" b="1" dirty="0">
                <a:latin typeface="Andalus" pitchFamily="18" charset="-78"/>
                <a:cs typeface="Andalus" pitchFamily="18" charset="-78"/>
              </a:rPr>
              <a:t>de ser família, </a:t>
            </a:r>
            <a:r>
              <a:rPr lang="pt-BR" sz="3200" b="1" dirty="0" smtClean="0">
                <a:latin typeface="Andalus" pitchFamily="18" charset="-78"/>
                <a:cs typeface="Andalus" pitchFamily="18" charset="-78"/>
              </a:rPr>
              <a:t>que </a:t>
            </a:r>
            <a:r>
              <a:rPr lang="pt-BR" sz="3200" b="1" dirty="0">
                <a:latin typeface="Andalus" pitchFamily="18" charset="-78"/>
                <a:cs typeface="Andalus" pitchFamily="18" charset="-78"/>
              </a:rPr>
              <a:t>se abre a todos... </a:t>
            </a:r>
          </a:p>
          <a:p>
            <a:pPr marL="446088" indent="-263525"/>
            <a:r>
              <a:rPr lang="pt-BR" sz="3200" b="1" dirty="0" smtClean="0">
                <a:latin typeface="Andalus" pitchFamily="18" charset="-78"/>
                <a:cs typeface="Andalus" pitchFamily="18" charset="-78"/>
              </a:rPr>
              <a:t>* Onde </a:t>
            </a:r>
            <a:r>
              <a:rPr lang="pt-BR" sz="3200" b="1" dirty="0">
                <a:latin typeface="Andalus" pitchFamily="18" charset="-78"/>
                <a:cs typeface="Andalus" pitchFamily="18" charset="-78"/>
              </a:rPr>
              <a:t>todos podem se encontrar e encontrar o Cristo... </a:t>
            </a:r>
          </a:p>
          <a:p>
            <a:pPr marL="446088" indent="-263525"/>
            <a:r>
              <a:rPr lang="pt-BR" sz="3200" b="1" dirty="0" smtClean="0">
                <a:latin typeface="Andalus" pitchFamily="18" charset="-78"/>
                <a:cs typeface="Andalus" pitchFamily="18" charset="-78"/>
              </a:rPr>
              <a:t>* Cristo </a:t>
            </a:r>
            <a:r>
              <a:rPr lang="pt-BR" sz="3200" b="1" dirty="0">
                <a:latin typeface="Andalus" pitchFamily="18" charset="-78"/>
                <a:cs typeface="Andalus" pitchFamily="18" charset="-78"/>
              </a:rPr>
              <a:t>que suplica e quer a unidade... sejam um. </a:t>
            </a:r>
            <a:endParaRPr lang="pt-BR" sz="3200" b="1" dirty="0" smtClean="0">
              <a:latin typeface="Andalus" pitchFamily="18" charset="-78"/>
              <a:cs typeface="Andalus" pitchFamily="18" charset="-78"/>
            </a:endParaRPr>
          </a:p>
          <a:p>
            <a:pPr marL="446088" indent="-263525"/>
            <a:r>
              <a:rPr lang="pt-BR" sz="3200" b="1" dirty="0" smtClean="0">
                <a:latin typeface="Andalus" pitchFamily="18" charset="-78"/>
                <a:cs typeface="Andalus" pitchFamily="18" charset="-78"/>
              </a:rPr>
              <a:t>*</a:t>
            </a:r>
            <a:r>
              <a:rPr lang="pt-BR" sz="3200" b="1" dirty="0">
                <a:latin typeface="Andalus" pitchFamily="18" charset="-78"/>
                <a:cs typeface="Andalus" pitchFamily="18" charset="-78"/>
              </a:rPr>
              <a:t>A unidade é a força da Igreja.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  <a:p>
            <a:pPr algn="ctr"/>
            <a:endParaRPr lang="en-US" b="1" dirty="0" smtClean="0"/>
          </a:p>
          <a:p>
            <a:pPr algn="ctr"/>
            <a:endParaRPr lang="pt-BR" b="1" dirty="0"/>
          </a:p>
        </p:txBody>
      </p:sp>
      <p:pic>
        <p:nvPicPr>
          <p:cNvPr id="3074" name="Picture 2" descr="C:\Users\FreiJesus\Documents\My e-books 2015\Arquidiocese Fortaleza\Ano da Caridade Jubilar 2015\ANO DA CARIDADE - logomarca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5" y="332656"/>
            <a:ext cx="352839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7544" y="40466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EM ORAÇÃO</a:t>
            </a:r>
            <a:r>
              <a:rPr lang="en-US" sz="2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…</a:t>
            </a:r>
            <a:endParaRPr lang="pt-BR" sz="2400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67544" y="5683696"/>
            <a:ext cx="3168352" cy="55361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pt-BR" sz="2800" i="1" dirty="0" smtClean="0">
                <a:solidFill>
                  <a:schemeClr val="tx1"/>
                </a:solidFill>
              </a:rPr>
              <a:t>Dom Giovanni, homilia</a:t>
            </a:r>
            <a:endParaRPr lang="pt-BR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6632"/>
            <a:ext cx="8748463" cy="674136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95536" y="260648"/>
            <a:ext cx="860444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latin typeface="Andalus" pitchFamily="18" charset="-78"/>
                <a:cs typeface="Andalus" pitchFamily="18" charset="-78"/>
              </a:rPr>
              <a:t>QUARTA URGÊNCIA:</a:t>
            </a:r>
          </a:p>
          <a:p>
            <a:pPr algn="ctr"/>
            <a:endParaRPr lang="pt-BR" sz="2800" b="1" dirty="0" smtClean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pt-BR" sz="3600" b="1" cap="small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Igreja: Comunidade de comunidades</a:t>
            </a:r>
          </a:p>
          <a:p>
            <a:pPr algn="just"/>
            <a:endParaRPr lang="pt-BR" sz="2000" b="1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pt-BR" sz="3600" dirty="0" smtClean="0">
                <a:latin typeface="Andalus" pitchFamily="18" charset="-78"/>
                <a:cs typeface="Andalus" pitchFamily="18" charset="-78"/>
              </a:rPr>
              <a:t>- </a:t>
            </a:r>
            <a:r>
              <a:rPr lang="pt-BR" sz="3600" b="1" dirty="0" smtClean="0">
                <a:latin typeface="Andalus" pitchFamily="18" charset="-78"/>
                <a:cs typeface="Andalus" pitchFamily="18" charset="-78"/>
              </a:rPr>
              <a:t>A Igreja quer animar e fortalecer as Comunidades que buscam intensificar a vida cristã por meio de autêntico compromisso eclesial.</a:t>
            </a:r>
          </a:p>
          <a:p>
            <a:pPr algn="just"/>
            <a:r>
              <a:rPr lang="pt-BR" sz="3600" dirty="0" smtClean="0">
                <a:latin typeface="Andalus" pitchFamily="18" charset="-78"/>
                <a:cs typeface="Andalus" pitchFamily="18" charset="-78"/>
              </a:rPr>
              <a:t>- </a:t>
            </a:r>
            <a:r>
              <a:rPr lang="pt-BR" sz="3600" dirty="0" smtClean="0">
                <a:solidFill>
                  <a:schemeClr val="accent6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Lutar pela descentralização das Paróquias</a:t>
            </a:r>
          </a:p>
          <a:p>
            <a:pPr algn="just"/>
            <a:r>
              <a:rPr lang="pt-BR" sz="3600" dirty="0" smtClean="0">
                <a:latin typeface="Andalus" pitchFamily="18" charset="-78"/>
                <a:cs typeface="Andalus" pitchFamily="18" charset="-78"/>
              </a:rPr>
              <a:t>- </a:t>
            </a:r>
            <a:r>
              <a:rPr lang="pt-BR" sz="3600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A </a:t>
            </a:r>
            <a:r>
              <a:rPr lang="pt-BR" sz="3600" b="1" dirty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fé se vive em comunidade; “sem vida comunitária, não há como efetivamente viver a proposta crist</a:t>
            </a:r>
            <a:r>
              <a:rPr lang="pt-BR" sz="3600" dirty="0">
                <a:latin typeface="Andalus" pitchFamily="18" charset="-78"/>
                <a:cs typeface="Andalus" pitchFamily="18" charset="-78"/>
              </a:rPr>
              <a:t>ã” (55</a:t>
            </a:r>
            <a:r>
              <a:rPr lang="pt-BR" sz="3600" dirty="0" smtClean="0">
                <a:latin typeface="Andalus" pitchFamily="18" charset="-78"/>
                <a:cs typeface="Andalus" pitchFamily="18" charset="-78"/>
              </a:rPr>
              <a:t>).</a:t>
            </a:r>
          </a:p>
          <a:p>
            <a:pPr algn="just"/>
            <a:r>
              <a:rPr lang="pt-BR" sz="36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565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611" y="58316"/>
            <a:ext cx="5101389" cy="674136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286248" y="188640"/>
            <a:ext cx="485775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>
                <a:latin typeface="Andalus" pitchFamily="18" charset="-78"/>
                <a:cs typeface="Andalus" pitchFamily="18" charset="-78"/>
              </a:rPr>
              <a:t>QUINTA URGÊNCIA:</a:t>
            </a:r>
          </a:p>
          <a:p>
            <a:pPr algn="ctr"/>
            <a:r>
              <a:rPr lang="pt-BR" sz="2800" b="1" cap="small" dirty="0" smtClean="0">
                <a:latin typeface="Andalus" pitchFamily="18" charset="-78"/>
                <a:cs typeface="Andalus" pitchFamily="18" charset="-78"/>
              </a:rPr>
              <a:t>Igreja a serviço da vida plena para todos</a:t>
            </a:r>
            <a:r>
              <a:rPr lang="pt-BR" sz="2400" b="1" cap="small" dirty="0" smtClean="0">
                <a:latin typeface="Andalus" pitchFamily="18" charset="-78"/>
                <a:cs typeface="Andalus" pitchFamily="18" charset="-78"/>
              </a:rPr>
              <a:t>.</a:t>
            </a:r>
            <a:r>
              <a:rPr lang="pt-BR" sz="24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just"/>
            <a:endParaRPr lang="pt-BR" sz="2400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A Igreja através de uma Pastoral </a:t>
            </a:r>
            <a:r>
              <a:rPr lang="pt-BR" sz="2800" b="1" dirty="0" smtClean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orgânica</a:t>
            </a:r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 e </a:t>
            </a:r>
            <a:r>
              <a:rPr lang="pt-BR" sz="2800" b="1" dirty="0" smtClean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integral</a:t>
            </a:r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 tem a vocação e missão de promover, cuidar e defender a </a:t>
            </a:r>
            <a:r>
              <a:rPr lang="pt-BR" sz="2800" b="1" dirty="0" smtClean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vida</a:t>
            </a:r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 em todas as suas expressões. </a:t>
            </a:r>
          </a:p>
          <a:p>
            <a:pPr algn="just"/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No coração do Evangelho, aparece a </a:t>
            </a:r>
            <a:r>
              <a:rPr lang="pt-BR" sz="2800" b="1" dirty="0" smtClean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vida comunitária e o compromisso </a:t>
            </a:r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com o outro.</a:t>
            </a:r>
          </a:p>
          <a:p>
            <a:pPr algn="just"/>
            <a:endParaRPr lang="pt-BR" sz="1600" b="1" dirty="0" smtClean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O centro é a </a:t>
            </a:r>
            <a:r>
              <a:rPr lang="pt-BR" sz="2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Caridade</a:t>
            </a:r>
            <a:r>
              <a:rPr lang="pt-BR" sz="28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just"/>
            <a:endParaRPr lang="pt-BR" sz="2800" b="1" dirty="0" smtClean="0"/>
          </a:p>
          <a:p>
            <a:pPr algn="just"/>
            <a:endParaRPr lang="pt-BR" sz="2800" b="1" dirty="0" smtClean="0"/>
          </a:p>
          <a:p>
            <a:pPr algn="just"/>
            <a:endParaRPr lang="pt-BR" sz="2800" b="1" dirty="0" smtClean="0"/>
          </a:p>
        </p:txBody>
      </p:sp>
      <p:pic>
        <p:nvPicPr>
          <p:cNvPr id="3" name="Imagem 2" descr="jesus com os pob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8624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611" y="58316"/>
            <a:ext cx="5101389" cy="674136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286248" y="188640"/>
            <a:ext cx="485775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>
                <a:latin typeface="Andalus" pitchFamily="18" charset="-78"/>
                <a:cs typeface="Andalus" pitchFamily="18" charset="-78"/>
              </a:rPr>
              <a:t>QUINTA URGÊNCIA:</a:t>
            </a:r>
          </a:p>
          <a:p>
            <a:pPr algn="ctr"/>
            <a:r>
              <a:rPr lang="pt-BR" sz="2800" b="1" cap="small" dirty="0" smtClean="0">
                <a:latin typeface="Andalus" pitchFamily="18" charset="-78"/>
                <a:cs typeface="Andalus" pitchFamily="18" charset="-78"/>
              </a:rPr>
              <a:t>Igreja a serviço da vida plena para todos</a:t>
            </a:r>
            <a:r>
              <a:rPr lang="pt-BR" sz="2400" b="1" cap="small" dirty="0" smtClean="0">
                <a:latin typeface="Andalus" pitchFamily="18" charset="-78"/>
                <a:cs typeface="Andalus" pitchFamily="18" charset="-78"/>
              </a:rPr>
              <a:t>.</a:t>
            </a:r>
            <a:r>
              <a:rPr lang="pt-BR" sz="24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just"/>
            <a:endParaRPr lang="pt-BR" sz="1200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A </a:t>
            </a:r>
            <a:r>
              <a:rPr lang="pt-BR" sz="2800" b="1" dirty="0">
                <a:latin typeface="Andalus" pitchFamily="18" charset="-78"/>
                <a:cs typeface="Andalus" pitchFamily="18" charset="-78"/>
              </a:rPr>
              <a:t>opção pelos </a:t>
            </a:r>
            <a:r>
              <a:rPr lang="pt-BR" sz="2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pobres</a:t>
            </a:r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 (teológica, cristológica, pneumatológica)  </a:t>
            </a:r>
            <a:r>
              <a:rPr lang="pt-BR" sz="2800" b="1" dirty="0">
                <a:latin typeface="Andalus" pitchFamily="18" charset="-78"/>
                <a:cs typeface="Andalus" pitchFamily="18" charset="-78"/>
              </a:rPr>
              <a:t>está no </a:t>
            </a:r>
            <a:r>
              <a:rPr lang="pt-BR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centro</a:t>
            </a:r>
            <a:r>
              <a:rPr lang="pt-BR" sz="2800" b="1" dirty="0">
                <a:latin typeface="Andalus" pitchFamily="18" charset="-78"/>
                <a:cs typeface="Andalus" pitchFamily="18" charset="-78"/>
              </a:rPr>
              <a:t> da revelação </a:t>
            </a:r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, constitui </a:t>
            </a:r>
            <a:r>
              <a:rPr lang="pt-BR" sz="2800" b="1" dirty="0">
                <a:latin typeface="Andalus" pitchFamily="18" charset="-78"/>
                <a:cs typeface="Andalus" pitchFamily="18" charset="-78"/>
              </a:rPr>
              <a:t>o núcleo do </a:t>
            </a:r>
            <a:r>
              <a:rPr lang="pt-BR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evangelho</a:t>
            </a:r>
            <a:r>
              <a:rPr lang="pt-BR" sz="28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de Jesus Cristo (Reino, vida e  misericórdia) e da </a:t>
            </a:r>
            <a:r>
              <a:rPr lang="pt-BR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missão</a:t>
            </a:r>
            <a:r>
              <a:rPr lang="pt-BR" sz="2800" b="1" dirty="0">
                <a:latin typeface="Andalus" pitchFamily="18" charset="-78"/>
                <a:cs typeface="Andalus" pitchFamily="18" charset="-78"/>
              </a:rPr>
              <a:t> da </a:t>
            </a:r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Igreja.</a:t>
            </a:r>
          </a:p>
          <a:p>
            <a:pPr algn="just"/>
            <a:endParaRPr lang="pt-BR" sz="2000" b="1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+ </a:t>
            </a:r>
            <a:r>
              <a:rPr lang="pt-BR" sz="2800" b="1" dirty="0">
                <a:latin typeface="Andalus" pitchFamily="18" charset="-78"/>
                <a:cs typeface="Andalus" pitchFamily="18" charset="-78"/>
              </a:rPr>
              <a:t>É</a:t>
            </a:r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t-BR" sz="2800" b="1" dirty="0">
                <a:latin typeface="Andalus" pitchFamily="18" charset="-78"/>
                <a:cs typeface="Andalus" pitchFamily="18" charset="-78"/>
              </a:rPr>
              <a:t>a forma </a:t>
            </a:r>
            <a:r>
              <a:rPr lang="pt-BR" sz="2800" b="1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mais evangélica </a:t>
            </a:r>
            <a:r>
              <a:rPr lang="pt-BR" sz="2800" b="1" dirty="0">
                <a:latin typeface="Andalus" pitchFamily="18" charset="-78"/>
                <a:cs typeface="Andalus" pitchFamily="18" charset="-78"/>
              </a:rPr>
              <a:t>de presença da Igreja no </a:t>
            </a:r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mundo</a:t>
            </a:r>
            <a:r>
              <a:rPr lang="pt-BR" sz="2800" b="1" dirty="0">
                <a:latin typeface="Andalus" pitchFamily="18" charset="-78"/>
                <a:cs typeface="Andalus" pitchFamily="18" charset="-78"/>
              </a:rPr>
              <a:t>.</a:t>
            </a:r>
            <a:endParaRPr lang="pt-BR" sz="2800" b="1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endParaRPr lang="pt-BR" sz="2800" b="1" dirty="0" smtClean="0"/>
          </a:p>
          <a:p>
            <a:pPr algn="just"/>
            <a:endParaRPr lang="pt-BR" sz="2800" b="1" dirty="0" smtClean="0"/>
          </a:p>
        </p:txBody>
      </p:sp>
      <p:pic>
        <p:nvPicPr>
          <p:cNvPr id="5" name="Picture 2" descr="mãe que sof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36512" y="0"/>
            <a:ext cx="4176464" cy="705205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3814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2495830"/>
            <a:ext cx="7128792" cy="3790690"/>
          </a:xfrm>
        </p:spPr>
        <p:txBody>
          <a:bodyPr>
            <a:normAutofit fontScale="70000" lnSpcReduction="20000"/>
          </a:bodyPr>
          <a:lstStyle/>
          <a:p>
            <a:r>
              <a:rPr lang="pt-BR" sz="5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1º: </a:t>
            </a:r>
            <a:r>
              <a:rPr lang="pt-BR" sz="5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Fortalecimento e criação de comunidades em torno da </a:t>
            </a:r>
            <a:r>
              <a:rPr lang="pt-BR" sz="54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Palavra</a:t>
            </a:r>
            <a:r>
              <a:rPr lang="pt-BR" sz="5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dos </a:t>
            </a:r>
            <a:r>
              <a:rPr lang="pt-BR" sz="5400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sacramentos</a:t>
            </a:r>
            <a:r>
              <a:rPr lang="pt-BR" sz="5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e </a:t>
            </a:r>
            <a:r>
              <a:rPr lang="pt-BR" sz="5400" b="1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caridade</a:t>
            </a:r>
            <a:r>
              <a:rPr lang="pt-BR" sz="5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sz="5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----</a:t>
            </a:r>
            <a:endParaRPr lang="pt-BR" sz="54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pt-BR" sz="54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2º</a:t>
            </a:r>
            <a:r>
              <a:rPr lang="pt-BR" sz="5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: Caráter </a:t>
            </a:r>
            <a:r>
              <a:rPr lang="pt-BR" sz="5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social de </a:t>
            </a:r>
            <a:r>
              <a:rPr lang="pt-BR" sz="5400" b="1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toda</a:t>
            </a:r>
            <a:r>
              <a:rPr lang="pt-BR" sz="5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a ação da Igreja na defesa da vida no campo e na cidade.</a:t>
            </a:r>
          </a:p>
          <a:p>
            <a:endParaRPr lang="pt-BR" sz="6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pt-BR" dirty="0"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18393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CNBB - </a:t>
            </a:r>
            <a:r>
              <a:rPr lang="pt-BR" sz="4400" b="1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Regional Nordeste 1</a:t>
            </a:r>
          </a:p>
          <a:p>
            <a:pPr algn="ctr"/>
            <a:r>
              <a:rPr lang="pt-BR" sz="3600" b="1" cap="small" dirty="0">
                <a:latin typeface="Andalus" pitchFamily="18" charset="-78"/>
                <a:cs typeface="Andalus" pitchFamily="18" charset="-78"/>
              </a:rPr>
              <a:t>21ª Assembleia Regional de </a:t>
            </a:r>
            <a:r>
              <a:rPr lang="pt-BR" sz="3600" b="1" cap="small" dirty="0" smtClean="0">
                <a:latin typeface="Andalus" pitchFamily="18" charset="-78"/>
                <a:cs typeface="Andalus" pitchFamily="18" charset="-78"/>
              </a:rPr>
              <a:t>Pastoral</a:t>
            </a:r>
          </a:p>
          <a:p>
            <a:pPr algn="ctr"/>
            <a:r>
              <a:rPr lang="pt-BR" sz="3600" b="1" cap="small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Desafios Pastorais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1520" y="2492896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AD INTRA</a:t>
            </a:r>
            <a:endParaRPr lang="pt-BR" sz="2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3528" y="4653136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 EXTRA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2388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7128792" cy="3790690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sz="5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sz="5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Palavra</a:t>
            </a:r>
            <a:r>
              <a:rPr lang="pt-BR" sz="5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</a:t>
            </a:r>
          </a:p>
          <a:p>
            <a:pPr indent="446088" algn="l">
              <a:lnSpc>
                <a:spcPct val="110000"/>
              </a:lnSpc>
              <a:spcBef>
                <a:spcPts val="0"/>
              </a:spcBef>
            </a:pPr>
            <a:r>
              <a:rPr lang="pt-BR" sz="5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Lida</a:t>
            </a:r>
          </a:p>
          <a:p>
            <a:pPr indent="446088" algn="l">
              <a:lnSpc>
                <a:spcPct val="110000"/>
              </a:lnSpc>
              <a:spcBef>
                <a:spcPts val="0"/>
              </a:spcBef>
            </a:pPr>
            <a:r>
              <a:rPr lang="pt-BR" sz="5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Entendida</a:t>
            </a:r>
          </a:p>
          <a:p>
            <a:pPr indent="446088" algn="l">
              <a:lnSpc>
                <a:spcPct val="110000"/>
              </a:lnSpc>
              <a:spcBef>
                <a:spcPts val="0"/>
              </a:spcBef>
            </a:pPr>
            <a:r>
              <a:rPr lang="pt-BR" sz="5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Experimentada</a:t>
            </a:r>
          </a:p>
          <a:p>
            <a:pPr indent="446088" algn="l">
              <a:lnSpc>
                <a:spcPct val="110000"/>
              </a:lnSpc>
              <a:spcBef>
                <a:spcPts val="0"/>
              </a:spcBef>
            </a:pPr>
            <a:r>
              <a:rPr lang="pt-BR" sz="5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Celebrada</a:t>
            </a:r>
          </a:p>
          <a:p>
            <a:pPr indent="446088" algn="l">
              <a:lnSpc>
                <a:spcPct val="110000"/>
              </a:lnSpc>
              <a:spcBef>
                <a:spcPts val="0"/>
              </a:spcBef>
            </a:pPr>
            <a:r>
              <a:rPr lang="pt-BR" sz="52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Eucaristizada</a:t>
            </a:r>
            <a:endParaRPr lang="pt-BR" sz="52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indent="446088" algn="l">
              <a:lnSpc>
                <a:spcPct val="110000"/>
              </a:lnSpc>
              <a:spcBef>
                <a:spcPts val="0"/>
              </a:spcBef>
            </a:pPr>
            <a:r>
              <a:rPr lang="pt-BR" sz="5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Testemunhada</a:t>
            </a:r>
            <a:r>
              <a:rPr lang="pt-BR" sz="5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indent="446088" algn="l">
              <a:lnSpc>
                <a:spcPct val="110000"/>
              </a:lnSpc>
              <a:spcBef>
                <a:spcPts val="0"/>
              </a:spcBef>
            </a:pPr>
            <a:endParaRPr lang="pt-BR" sz="5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pt-BR" sz="54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l"/>
            <a:endParaRPr lang="pt-BR" sz="54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pt-BR" sz="6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pt-BR" dirty="0"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260648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1º: </a:t>
            </a:r>
            <a:r>
              <a:rPr lang="pt-BR" sz="4400" b="1" dirty="0">
                <a:latin typeface="Andalus" pitchFamily="18" charset="-78"/>
                <a:cs typeface="Andalus" pitchFamily="18" charset="-78"/>
              </a:rPr>
              <a:t>Fortalecimento e criação de comunidades </a:t>
            </a:r>
            <a:r>
              <a:rPr lang="pt-BR" sz="4400" b="1" dirty="0" smtClean="0">
                <a:latin typeface="Andalus" pitchFamily="18" charset="-78"/>
                <a:cs typeface="Andalus" pitchFamily="18" charset="-78"/>
              </a:rPr>
              <a:t>em </a:t>
            </a:r>
            <a:r>
              <a:rPr lang="pt-BR" sz="4400" b="1" dirty="0">
                <a:latin typeface="Andalus" pitchFamily="18" charset="-78"/>
                <a:cs typeface="Andalus" pitchFamily="18" charset="-78"/>
              </a:rPr>
              <a:t>torno </a:t>
            </a:r>
            <a:r>
              <a:rPr lang="pt-BR" sz="4400" b="1" dirty="0" smtClean="0">
                <a:latin typeface="Andalus" pitchFamily="18" charset="-78"/>
                <a:cs typeface="Andalus" pitchFamily="18" charset="-78"/>
              </a:rPr>
              <a:t>da</a:t>
            </a:r>
          </a:p>
          <a:p>
            <a:pPr algn="ctr"/>
            <a:r>
              <a:rPr lang="pt-BR" sz="4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t-BR" sz="44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Palavra</a:t>
            </a:r>
            <a:r>
              <a:rPr lang="pt-BR" sz="4400" b="1" dirty="0">
                <a:latin typeface="Andalus" pitchFamily="18" charset="-78"/>
                <a:cs typeface="Andalus" pitchFamily="18" charset="-78"/>
              </a:rPr>
              <a:t>, dos </a:t>
            </a:r>
            <a:r>
              <a:rPr lang="pt-BR" sz="4400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sacramentos</a:t>
            </a:r>
            <a:r>
              <a:rPr lang="pt-BR" sz="4400" b="1" dirty="0">
                <a:latin typeface="Andalus" pitchFamily="18" charset="-78"/>
                <a:cs typeface="Andalus" pitchFamily="18" charset="-78"/>
              </a:rPr>
              <a:t> e </a:t>
            </a:r>
            <a:r>
              <a:rPr lang="pt-BR" sz="4400" b="1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caridade</a:t>
            </a:r>
            <a:endParaRPr lang="pt-BR" sz="3600" b="1" cap="small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15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7128792" cy="3790690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sz="5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sz="5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Sacramentos</a:t>
            </a:r>
            <a:r>
              <a:rPr lang="pt-BR" sz="5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</a:t>
            </a:r>
          </a:p>
          <a:p>
            <a:pPr indent="446088" algn="l">
              <a:lnSpc>
                <a:spcPct val="110000"/>
              </a:lnSpc>
              <a:spcBef>
                <a:spcPts val="0"/>
              </a:spcBef>
            </a:pPr>
            <a:r>
              <a:rPr lang="pt-BR" sz="5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Não apenas  como devoções</a:t>
            </a:r>
          </a:p>
          <a:p>
            <a:pPr indent="446088" algn="l">
              <a:lnSpc>
                <a:spcPct val="110000"/>
              </a:lnSpc>
              <a:spcBef>
                <a:spcPts val="0"/>
              </a:spcBef>
            </a:pPr>
            <a:r>
              <a:rPr lang="pt-BR" sz="5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Cristo protosacramento</a:t>
            </a:r>
          </a:p>
          <a:p>
            <a:pPr indent="446088" algn="l">
              <a:lnSpc>
                <a:spcPct val="110000"/>
              </a:lnSpc>
              <a:spcBef>
                <a:spcPts val="0"/>
              </a:spcBef>
            </a:pPr>
            <a:r>
              <a:rPr lang="pt-BR" sz="5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Mistério Pascal </a:t>
            </a:r>
          </a:p>
          <a:p>
            <a:pPr indent="446088" algn="l">
              <a:lnSpc>
                <a:spcPct val="110000"/>
              </a:lnSpc>
              <a:spcBef>
                <a:spcPts val="0"/>
              </a:spcBef>
            </a:pPr>
            <a:r>
              <a:rPr lang="pt-BR" sz="5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Cume do encontro com Cristo</a:t>
            </a:r>
          </a:p>
          <a:p>
            <a:pPr indent="446088" algn="l">
              <a:lnSpc>
                <a:spcPct val="110000"/>
              </a:lnSpc>
              <a:spcBef>
                <a:spcPts val="0"/>
              </a:spcBef>
            </a:pPr>
            <a:r>
              <a:rPr lang="pt-BR" sz="5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Igreja que celebra por Cristo, com</a:t>
            </a:r>
          </a:p>
          <a:p>
            <a:pPr indent="446088" algn="l">
              <a:lnSpc>
                <a:spcPct val="110000"/>
              </a:lnSpc>
              <a:spcBef>
                <a:spcPts val="0"/>
              </a:spcBef>
            </a:pPr>
            <a:r>
              <a:rPr lang="pt-BR" sz="52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Inseparaveis</a:t>
            </a:r>
            <a:r>
              <a:rPr lang="pt-BR" sz="5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da vida</a:t>
            </a:r>
            <a:endParaRPr lang="pt-BR" sz="5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indent="446088" algn="l">
              <a:lnSpc>
                <a:spcPct val="110000"/>
              </a:lnSpc>
              <a:spcBef>
                <a:spcPts val="0"/>
              </a:spcBef>
            </a:pPr>
            <a:endParaRPr lang="pt-BR" sz="5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pt-BR" sz="54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l"/>
            <a:endParaRPr lang="pt-BR" sz="54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pt-BR" sz="6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pt-BR" dirty="0"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260648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1º: </a:t>
            </a:r>
            <a:r>
              <a:rPr lang="pt-BR" sz="4400" b="1" dirty="0">
                <a:latin typeface="Andalus" pitchFamily="18" charset="-78"/>
                <a:cs typeface="Andalus" pitchFamily="18" charset="-78"/>
              </a:rPr>
              <a:t>Fortalecimento e criação de comunidades </a:t>
            </a:r>
            <a:r>
              <a:rPr lang="pt-BR" sz="4400" b="1" dirty="0" smtClean="0">
                <a:latin typeface="Andalus" pitchFamily="18" charset="-78"/>
                <a:cs typeface="Andalus" pitchFamily="18" charset="-78"/>
              </a:rPr>
              <a:t>em </a:t>
            </a:r>
            <a:r>
              <a:rPr lang="pt-BR" sz="4400" b="1" dirty="0">
                <a:latin typeface="Andalus" pitchFamily="18" charset="-78"/>
                <a:cs typeface="Andalus" pitchFamily="18" charset="-78"/>
              </a:rPr>
              <a:t>torno </a:t>
            </a:r>
            <a:r>
              <a:rPr lang="pt-BR" sz="4400" b="1" dirty="0" smtClean="0">
                <a:latin typeface="Andalus" pitchFamily="18" charset="-78"/>
                <a:cs typeface="Andalus" pitchFamily="18" charset="-78"/>
              </a:rPr>
              <a:t>da</a:t>
            </a:r>
          </a:p>
          <a:p>
            <a:pPr algn="ctr"/>
            <a:r>
              <a:rPr lang="pt-BR" sz="4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t-BR" sz="44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Palavra</a:t>
            </a:r>
            <a:r>
              <a:rPr lang="pt-BR" sz="4400" b="1" dirty="0">
                <a:latin typeface="Andalus" pitchFamily="18" charset="-78"/>
                <a:cs typeface="Andalus" pitchFamily="18" charset="-78"/>
              </a:rPr>
              <a:t>, dos </a:t>
            </a:r>
            <a:r>
              <a:rPr lang="pt-BR" sz="4400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sacramentos</a:t>
            </a:r>
            <a:r>
              <a:rPr lang="pt-BR" sz="4400" b="1" dirty="0">
                <a:latin typeface="Andalus" pitchFamily="18" charset="-78"/>
                <a:cs typeface="Andalus" pitchFamily="18" charset="-78"/>
              </a:rPr>
              <a:t> e </a:t>
            </a:r>
            <a:r>
              <a:rPr lang="pt-BR" sz="4400" b="1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caridade</a:t>
            </a:r>
            <a:endParaRPr lang="pt-BR" sz="3600" b="1" cap="small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42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7128792" cy="3790690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sz="5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sz="5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Caridade</a:t>
            </a:r>
            <a:r>
              <a:rPr lang="pt-BR" sz="5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</a:t>
            </a:r>
          </a:p>
          <a:p>
            <a:pPr indent="446088" algn="l">
              <a:lnSpc>
                <a:spcPct val="110000"/>
              </a:lnSpc>
              <a:spcBef>
                <a:spcPts val="0"/>
              </a:spcBef>
            </a:pPr>
            <a:r>
              <a:rPr lang="pt-BR" sz="5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Missão que não acabara</a:t>
            </a:r>
          </a:p>
          <a:p>
            <a:pPr indent="446088" algn="l">
              <a:lnSpc>
                <a:spcPct val="110000"/>
              </a:lnSpc>
              <a:spcBef>
                <a:spcPts val="0"/>
              </a:spcBef>
            </a:pPr>
            <a:r>
              <a:rPr lang="pt-BR" sz="5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Teste de nossa fé</a:t>
            </a:r>
          </a:p>
          <a:p>
            <a:pPr indent="446088" algn="l">
              <a:lnSpc>
                <a:spcPct val="110000"/>
              </a:lnSpc>
              <a:spcBef>
                <a:spcPts val="0"/>
              </a:spcBef>
            </a:pPr>
            <a:r>
              <a:rPr lang="pt-BR" sz="5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Sinal do Reino</a:t>
            </a:r>
          </a:p>
          <a:p>
            <a:pPr indent="446088" algn="l">
              <a:lnSpc>
                <a:spcPct val="110000"/>
              </a:lnSpc>
              <a:spcBef>
                <a:spcPts val="0"/>
              </a:spcBef>
            </a:pPr>
            <a:r>
              <a:rPr lang="pt-BR" sz="5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Identidade dos cristãos </a:t>
            </a:r>
          </a:p>
          <a:p>
            <a:pPr indent="446088" algn="l">
              <a:lnSpc>
                <a:spcPct val="110000"/>
              </a:lnSpc>
              <a:spcBef>
                <a:spcPts val="0"/>
              </a:spcBef>
            </a:pPr>
            <a:r>
              <a:rPr lang="pt-BR" sz="5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Coração Misericordioso</a:t>
            </a:r>
          </a:p>
          <a:p>
            <a:pPr indent="446088" algn="l">
              <a:lnSpc>
                <a:spcPct val="110000"/>
              </a:lnSpc>
              <a:spcBef>
                <a:spcPts val="0"/>
              </a:spcBef>
            </a:pPr>
            <a:r>
              <a:rPr lang="pt-BR" sz="5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Compaixão samaritana</a:t>
            </a:r>
            <a:endParaRPr lang="pt-BR" sz="5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indent="446088" algn="l">
              <a:lnSpc>
                <a:spcPct val="110000"/>
              </a:lnSpc>
              <a:spcBef>
                <a:spcPts val="0"/>
              </a:spcBef>
            </a:pPr>
            <a:endParaRPr lang="pt-BR" sz="5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pt-BR" sz="54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l"/>
            <a:endParaRPr lang="pt-BR" sz="54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pt-BR" sz="6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pt-BR" dirty="0"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260648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1º: </a:t>
            </a:r>
            <a:r>
              <a:rPr lang="pt-BR" sz="4400" b="1" dirty="0">
                <a:latin typeface="Andalus" pitchFamily="18" charset="-78"/>
                <a:cs typeface="Andalus" pitchFamily="18" charset="-78"/>
              </a:rPr>
              <a:t>Fortalecimento e criação de comunidades </a:t>
            </a:r>
            <a:r>
              <a:rPr lang="pt-BR" sz="4400" b="1" dirty="0" smtClean="0">
                <a:latin typeface="Andalus" pitchFamily="18" charset="-78"/>
                <a:cs typeface="Andalus" pitchFamily="18" charset="-78"/>
              </a:rPr>
              <a:t>em </a:t>
            </a:r>
            <a:r>
              <a:rPr lang="pt-BR" sz="4400" b="1" dirty="0">
                <a:latin typeface="Andalus" pitchFamily="18" charset="-78"/>
                <a:cs typeface="Andalus" pitchFamily="18" charset="-78"/>
              </a:rPr>
              <a:t>torno </a:t>
            </a:r>
            <a:r>
              <a:rPr lang="pt-BR" sz="4400" b="1" dirty="0" smtClean="0">
                <a:latin typeface="Andalus" pitchFamily="18" charset="-78"/>
                <a:cs typeface="Andalus" pitchFamily="18" charset="-78"/>
              </a:rPr>
              <a:t>da</a:t>
            </a:r>
          </a:p>
          <a:p>
            <a:pPr algn="ctr"/>
            <a:r>
              <a:rPr lang="pt-BR" sz="4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t-BR" sz="44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Palavra</a:t>
            </a:r>
            <a:r>
              <a:rPr lang="pt-BR" sz="4400" b="1" dirty="0">
                <a:latin typeface="Andalus" pitchFamily="18" charset="-78"/>
                <a:cs typeface="Andalus" pitchFamily="18" charset="-78"/>
              </a:rPr>
              <a:t>, dos </a:t>
            </a:r>
            <a:r>
              <a:rPr lang="pt-BR" sz="4400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sacramentos</a:t>
            </a:r>
            <a:r>
              <a:rPr lang="pt-BR" sz="4400" b="1" dirty="0">
                <a:latin typeface="Andalus" pitchFamily="18" charset="-78"/>
                <a:cs typeface="Andalus" pitchFamily="18" charset="-78"/>
              </a:rPr>
              <a:t> e </a:t>
            </a:r>
            <a:r>
              <a:rPr lang="pt-BR" sz="4400" b="1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caridade</a:t>
            </a:r>
            <a:endParaRPr lang="pt-BR" sz="3600" b="1" cap="small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3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val 2"/>
          <p:cNvSpPr>
            <a:spLocks noChangeArrowheads="1"/>
          </p:cNvSpPr>
          <p:nvPr/>
        </p:nvSpPr>
        <p:spPr bwMode="auto">
          <a:xfrm>
            <a:off x="3352800" y="2971800"/>
            <a:ext cx="2514600" cy="1676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 flipH="1">
            <a:off x="2171700" y="1905000"/>
            <a:ext cx="2324100" cy="3200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2362200" y="5180013"/>
            <a:ext cx="480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 flipH="1" flipV="1">
            <a:off x="4648200" y="1949450"/>
            <a:ext cx="2514600" cy="3003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52425" y="4419600"/>
            <a:ext cx="3087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  <a:r>
              <a:rPr lang="pt-BR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CORPO-</a:t>
            </a:r>
            <a:r>
              <a:rPr lang="pt-BR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BÂSAR</a:t>
            </a:r>
            <a:endParaRPr lang="pt-BR" b="1" i="1">
              <a:solidFill>
                <a:srgbClr val="FF33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778000" y="5486400"/>
            <a:ext cx="576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t-BR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ESTE É O NÚCLEO </a:t>
            </a:r>
          </a:p>
          <a:p>
            <a:pPr algn="ctr" eaLnBrk="0" hangingPunct="0"/>
            <a:r>
              <a:rPr lang="pt-BR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 ANTROPLOGÍA BÍBLICA</a:t>
            </a:r>
            <a:endParaRPr lang="pt-BR" sz="3200" b="1">
              <a:solidFill>
                <a:schemeClr val="accent2"/>
              </a:solidFill>
            </a:endParaRPr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7086600" y="4876800"/>
            <a:ext cx="6096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029200" y="4648200"/>
            <a:ext cx="18970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  <a:r>
              <a:rPr lang="pt-BR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ALMA</a:t>
            </a:r>
          </a:p>
          <a:p>
            <a:pPr eaLnBrk="0" hangingPunct="0"/>
            <a:r>
              <a:rPr lang="pt-BR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NEPHESH</a:t>
            </a:r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4267200" y="1524000"/>
            <a:ext cx="6096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1752600" y="4876800"/>
            <a:ext cx="6096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1752600" y="381000"/>
            <a:ext cx="6248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PESSOA HUMANA </a:t>
            </a:r>
          </a:p>
          <a:p>
            <a:pPr algn="ctr" eaLnBrk="0" hangingPunct="0"/>
            <a:r>
              <a:rPr lang="pt-BR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É </a:t>
            </a:r>
            <a:r>
              <a:rPr lang="pt-BR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TRINITÁRIA</a:t>
            </a:r>
            <a:r>
              <a:rPr lang="pt-BR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MAS </a:t>
            </a:r>
            <a:r>
              <a:rPr lang="pt-BR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UNA</a:t>
            </a:r>
            <a:r>
              <a:rPr lang="pt-BR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(1 Ts 5,23)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1600200" y="1873250"/>
            <a:ext cx="5638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</a:t>
            </a:r>
            <a:r>
              <a:rPr lang="pt-BR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ESPÍRITO – </a:t>
            </a:r>
            <a:r>
              <a:rPr lang="pt-BR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RUACH </a:t>
            </a:r>
            <a:r>
              <a:rPr lang="pt-BR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0" hangingPunct="0"/>
            <a:r>
              <a:rPr lang="pt-BR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(Trata-se de um dado revelado).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6934200" y="3657600"/>
            <a:ext cx="1803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sz="2800" b="1"/>
              <a:t>Intelectiva</a:t>
            </a:r>
          </a:p>
          <a:p>
            <a:pPr eaLnBrk="0" hangingPunct="0"/>
            <a:r>
              <a:rPr lang="pt-BR" sz="2800" b="1"/>
              <a:t>Biológica</a:t>
            </a:r>
          </a:p>
          <a:p>
            <a:pPr eaLnBrk="0" hangingPunct="0"/>
            <a:r>
              <a:rPr lang="pt-BR" sz="2800" b="1"/>
              <a:t>Vegetativa</a:t>
            </a:r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 flipV="1">
            <a:off x="2286000" y="4191000"/>
            <a:ext cx="1828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 flipH="1" flipV="1">
            <a:off x="5181600" y="4191000"/>
            <a:ext cx="1981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4572000" y="1981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3644839" y="3212976"/>
            <a:ext cx="174278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O </a:t>
            </a:r>
            <a:r>
              <a:rPr lang="pt-BR" b="1" dirty="0">
                <a:solidFill>
                  <a:schemeClr val="bg1"/>
                </a:solidFill>
              </a:rPr>
              <a:t>SER HUMANO</a:t>
            </a:r>
          </a:p>
          <a:p>
            <a:r>
              <a:rPr lang="pt-BR" b="1" dirty="0">
                <a:solidFill>
                  <a:schemeClr val="bg1"/>
                </a:solidFill>
              </a:rPr>
              <a:t>É UNO EM </a:t>
            </a:r>
            <a:r>
              <a:rPr lang="pt-BR" b="1" dirty="0" smtClean="0">
                <a:solidFill>
                  <a:schemeClr val="bg1"/>
                </a:solidFill>
              </a:rPr>
              <a:t>TRÊS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COMUNIDADE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EM HARMONIA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32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  <p:bldP spid="60422" grpId="0" autoUpdateAnimBg="0"/>
      <p:bldP spid="60423" grpId="0" autoUpdateAnimBg="0"/>
      <p:bldP spid="60425" grpId="0" autoUpdateAnimBg="0"/>
      <p:bldP spid="60428" grpId="0" autoUpdateAnimBg="0"/>
      <p:bldP spid="60429" grpId="0" autoUpdateAnimBg="0"/>
      <p:bldP spid="60430" grpId="0" autoUpdateAnimBg="0"/>
      <p:bldP spid="60431" grpId="0" animBg="1"/>
      <p:bldP spid="60432" grpId="0" animBg="1"/>
      <p:bldP spid="60433" grpId="0" animBg="1"/>
      <p:bldP spid="6043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7920880" cy="3790690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pt-BR" sz="5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1.- </a:t>
            </a:r>
            <a:r>
              <a:rPr lang="pt-BR" sz="4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Dinamizar </a:t>
            </a:r>
            <a:r>
              <a:rPr lang="pt-BR" sz="4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 </a:t>
            </a:r>
            <a:r>
              <a:rPr lang="pt-BR" sz="44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Iniciação à vida cristã </a:t>
            </a:r>
            <a:r>
              <a:rPr lang="pt-BR" sz="4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 inspiração catecumenal em nossas paróquias e </a:t>
            </a:r>
            <a:r>
              <a:rPr lang="pt-BR" sz="4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comunidades.</a:t>
            </a:r>
          </a:p>
          <a:p>
            <a:pPr lvl="0" algn="just"/>
            <a:r>
              <a:rPr lang="pt-BR" sz="4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2.- </a:t>
            </a:r>
            <a:r>
              <a:rPr lang="pt-BR" sz="44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Priorizar </a:t>
            </a:r>
            <a:r>
              <a:rPr lang="pt-BR" sz="4400" b="1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a Palavra </a:t>
            </a:r>
            <a:r>
              <a:rPr lang="pt-BR" sz="4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 Deus através de diferentes metodologias: Círculos Bíblicos, Leitura Orante, Escolas Bíblicas. </a:t>
            </a:r>
          </a:p>
          <a:p>
            <a:pPr lvl="0" algn="just"/>
            <a:r>
              <a:rPr lang="pt-BR" sz="4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3.- </a:t>
            </a:r>
            <a:r>
              <a:rPr lang="pt-BR" sz="44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Programar </a:t>
            </a:r>
            <a:r>
              <a:rPr lang="pt-BR" sz="4400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Missões </a:t>
            </a:r>
            <a:r>
              <a:rPr lang="pt-BR" sz="4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 evangelização territoriais e pessoais em vista de formação de novas comunidades.</a:t>
            </a:r>
          </a:p>
          <a:p>
            <a:pPr indent="446088" algn="l">
              <a:lnSpc>
                <a:spcPct val="110000"/>
              </a:lnSpc>
              <a:spcBef>
                <a:spcPts val="0"/>
              </a:spcBef>
            </a:pPr>
            <a:endParaRPr lang="pt-BR" sz="5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pt-BR" sz="54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l"/>
            <a:endParaRPr lang="pt-BR" sz="54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pt-BR" sz="6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pt-BR" dirty="0"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188640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COMO? </a:t>
            </a:r>
            <a:r>
              <a:rPr lang="pt-BR" sz="40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  </a:t>
            </a:r>
            <a:r>
              <a:rPr lang="pt-BR" sz="4000" b="1" dirty="0" smtClean="0">
                <a:latin typeface="Andalus" pitchFamily="18" charset="-78"/>
                <a:cs typeface="Andalus" pitchFamily="18" charset="-78"/>
              </a:rPr>
              <a:t>Fortalecer e criar </a:t>
            </a:r>
            <a:r>
              <a:rPr lang="pt-BR" sz="4000" b="1" dirty="0">
                <a:latin typeface="Andalus" pitchFamily="18" charset="-78"/>
                <a:cs typeface="Andalus" pitchFamily="18" charset="-78"/>
              </a:rPr>
              <a:t>comunidades </a:t>
            </a:r>
            <a:r>
              <a:rPr lang="pt-BR" sz="4000" b="1" dirty="0" smtClean="0">
                <a:latin typeface="Andalus" pitchFamily="18" charset="-78"/>
                <a:cs typeface="Andalus" pitchFamily="18" charset="-78"/>
              </a:rPr>
              <a:t>em </a:t>
            </a:r>
            <a:r>
              <a:rPr lang="pt-BR" sz="4000" b="1" dirty="0">
                <a:latin typeface="Andalus" pitchFamily="18" charset="-78"/>
                <a:cs typeface="Andalus" pitchFamily="18" charset="-78"/>
              </a:rPr>
              <a:t>torno </a:t>
            </a:r>
            <a:r>
              <a:rPr lang="pt-BR" sz="4000" b="1" dirty="0" smtClean="0">
                <a:latin typeface="Andalus" pitchFamily="18" charset="-78"/>
                <a:cs typeface="Andalus" pitchFamily="18" charset="-78"/>
              </a:rPr>
              <a:t>da</a:t>
            </a:r>
          </a:p>
          <a:p>
            <a:pPr algn="ctr"/>
            <a:r>
              <a:rPr lang="pt-BR" sz="40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t-BR" sz="4000" b="1" dirty="0">
                <a:latin typeface="Andalus" pitchFamily="18" charset="-78"/>
                <a:cs typeface="Andalus" pitchFamily="18" charset="-78"/>
              </a:rPr>
              <a:t>Palavra, dos sacramentos e caridade</a:t>
            </a:r>
            <a:endParaRPr lang="pt-BR" sz="3200" b="1" cap="small" dirty="0" smtClean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61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2205038"/>
            <a:ext cx="7086600" cy="1431925"/>
          </a:xfrm>
        </p:spPr>
        <p:txBody>
          <a:bodyPr>
            <a:normAutofit fontScale="90000"/>
          </a:bodyPr>
          <a:lstStyle/>
          <a:p>
            <a:r>
              <a:rPr lang="pt-BR" sz="7500" dirty="0"/>
              <a:t/>
            </a:r>
            <a:br>
              <a:rPr lang="pt-BR" sz="7500" dirty="0"/>
            </a:br>
            <a:r>
              <a:rPr lang="pt-BR" sz="7500" dirty="0"/>
              <a:t>INICIAÇÃO</a:t>
            </a:r>
            <a:br>
              <a:rPr lang="pt-BR" sz="7500" dirty="0"/>
            </a:br>
            <a:r>
              <a:rPr lang="pt-BR" sz="7500" dirty="0"/>
              <a:t/>
            </a:r>
            <a:br>
              <a:rPr lang="pt-BR" sz="7500" dirty="0"/>
            </a:br>
            <a:r>
              <a:rPr lang="pt-BR" sz="7500" dirty="0"/>
              <a:t/>
            </a:r>
            <a:br>
              <a:rPr lang="pt-BR" sz="7500" dirty="0"/>
            </a:br>
            <a:r>
              <a:rPr lang="pt-BR" sz="7500" dirty="0"/>
              <a:t/>
            </a:r>
            <a:br>
              <a:rPr lang="pt-BR" sz="7500" dirty="0"/>
            </a:br>
            <a:r>
              <a:rPr lang="pt-BR" sz="7500" dirty="0"/>
              <a:t/>
            </a:r>
            <a:br>
              <a:rPr lang="pt-BR" sz="7500" dirty="0"/>
            </a:br>
            <a:r>
              <a:rPr lang="pt-BR" sz="7500" dirty="0"/>
              <a:t>CRISTÃ</a:t>
            </a:r>
          </a:p>
        </p:txBody>
      </p:sp>
      <p:pic>
        <p:nvPicPr>
          <p:cNvPr id="2052" name="Picture 4" descr="fp_26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60833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0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4000" cy="684076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71800" y="980728"/>
            <a:ext cx="6264696" cy="5411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 algn="just"/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*</a:t>
            </a:r>
            <a:r>
              <a:rPr lang="pt-BR" sz="2800" dirty="0" smtClean="0">
                <a:latin typeface="Andalus" pitchFamily="18" charset="-78"/>
                <a:cs typeface="Andalus" pitchFamily="18" charset="-78"/>
              </a:rPr>
              <a:t>“</a:t>
            </a:r>
            <a:r>
              <a:rPr lang="pt-BR" sz="2800" dirty="0">
                <a:latin typeface="Andalus" pitchFamily="18" charset="-78"/>
                <a:cs typeface="Andalus" pitchFamily="18" charset="-78"/>
              </a:rPr>
              <a:t>Planejar a pastoral não é um processo meramente </a:t>
            </a:r>
            <a:r>
              <a:rPr lang="pt-BR" sz="2800" i="1" dirty="0">
                <a:latin typeface="Andalus" pitchFamily="18" charset="-78"/>
                <a:cs typeface="Andalus" pitchFamily="18" charset="-78"/>
              </a:rPr>
              <a:t>técnico</a:t>
            </a:r>
            <a:r>
              <a:rPr lang="pt-BR" sz="2800" dirty="0">
                <a:latin typeface="Andalus" pitchFamily="18" charset="-78"/>
                <a:cs typeface="Andalus" pitchFamily="18" charset="-78"/>
              </a:rPr>
              <a:t>. É uma ação carregada de </a:t>
            </a:r>
            <a:r>
              <a:rPr lang="pt-BR" sz="2800" b="1" dirty="0">
                <a:latin typeface="Andalus" pitchFamily="18" charset="-78"/>
                <a:cs typeface="Andalus" pitchFamily="18" charset="-78"/>
              </a:rPr>
              <a:t>sentido </a:t>
            </a:r>
            <a:r>
              <a:rPr lang="pt-BR" sz="2800" b="1" i="1" dirty="0">
                <a:latin typeface="Andalus" pitchFamily="18" charset="-78"/>
                <a:cs typeface="Andalus" pitchFamily="18" charset="-78"/>
              </a:rPr>
              <a:t>espiritual</a:t>
            </a:r>
            <a:r>
              <a:rPr lang="pt-BR" sz="2800" dirty="0">
                <a:latin typeface="Andalus" pitchFamily="18" charset="-78"/>
                <a:cs typeface="Andalus" pitchFamily="18" charset="-78"/>
              </a:rPr>
              <a:t>. Por isso, todo processo precisa ser rezado, celebrado e transformado em louvor a </a:t>
            </a:r>
            <a:r>
              <a:rPr lang="pt-BR" sz="2800" dirty="0" smtClean="0">
                <a:latin typeface="Andalus" pitchFamily="18" charset="-78"/>
                <a:cs typeface="Andalus" pitchFamily="18" charset="-78"/>
              </a:rPr>
              <a:t>Deus.</a:t>
            </a:r>
          </a:p>
          <a:p>
            <a:pPr marL="446088" indent="-446088" algn="just"/>
            <a:endParaRPr lang="pt-BR" sz="2800" dirty="0" smtClean="0">
              <a:latin typeface="Andalus" pitchFamily="18" charset="-78"/>
              <a:cs typeface="Andalus" pitchFamily="18" charset="-78"/>
            </a:endParaRPr>
          </a:p>
          <a:p>
            <a:pPr marL="446088" indent="-446088" algn="just"/>
            <a:r>
              <a:rPr lang="pt-BR" sz="2800" dirty="0" smtClean="0">
                <a:latin typeface="Andalus" pitchFamily="18" charset="-78"/>
                <a:cs typeface="Andalus" pitchFamily="18" charset="-78"/>
              </a:rPr>
              <a:t>* Necessitamos de evangelizadores:</a:t>
            </a:r>
          </a:p>
          <a:p>
            <a:pPr marL="446088" indent="-263525" algn="just">
              <a:buFontTx/>
              <a:buChar char="-"/>
            </a:pPr>
            <a:r>
              <a:rPr lang="pt-BR" sz="2800" dirty="0" smtClean="0">
                <a:latin typeface="Andalus" pitchFamily="18" charset="-78"/>
                <a:cs typeface="Andalus" pitchFamily="18" charset="-78"/>
              </a:rPr>
              <a:t>Abertos sem medo </a:t>
            </a:r>
            <a:r>
              <a:rPr lang="pt-BR" sz="2800" dirty="0">
                <a:latin typeface="Andalus" pitchFamily="18" charset="-78"/>
                <a:cs typeface="Andalus" pitchFamily="18" charset="-78"/>
              </a:rPr>
              <a:t>à ação do </a:t>
            </a:r>
            <a:r>
              <a:rPr lang="pt-BR" sz="2800" dirty="0" err="1" smtClean="0">
                <a:latin typeface="Andalus" pitchFamily="18" charset="-78"/>
                <a:cs typeface="Andalus" pitchFamily="18" charset="-78"/>
              </a:rPr>
              <a:t>E.Sto</a:t>
            </a:r>
            <a:r>
              <a:rPr lang="pt-BR" sz="28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446088" indent="-263525" algn="just">
              <a:buFontTx/>
              <a:buChar char="-"/>
            </a:pPr>
            <a:r>
              <a:rPr lang="pt-BR" sz="2800" dirty="0" smtClean="0">
                <a:latin typeface="Andalus" pitchFamily="18" charset="-78"/>
                <a:cs typeface="Andalus" pitchFamily="18" charset="-78"/>
              </a:rPr>
              <a:t>Que </a:t>
            </a:r>
            <a:r>
              <a:rPr lang="pt-BR" sz="2800" dirty="0">
                <a:latin typeface="Andalus" pitchFamily="18" charset="-78"/>
                <a:cs typeface="Andalus" pitchFamily="18" charset="-78"/>
              </a:rPr>
              <a:t>anunciem a Boa-Nova </a:t>
            </a:r>
            <a:r>
              <a:rPr lang="pt-BR" sz="2800" dirty="0" smtClean="0">
                <a:latin typeface="Andalus" pitchFamily="18" charset="-78"/>
                <a:cs typeface="Andalus" pitchFamily="18" charset="-78"/>
              </a:rPr>
              <a:t>com sua vida </a:t>
            </a:r>
            <a:r>
              <a:rPr lang="pt-BR" sz="2800" dirty="0">
                <a:latin typeface="Andalus" pitchFamily="18" charset="-78"/>
                <a:cs typeface="Andalus" pitchFamily="18" charset="-78"/>
              </a:rPr>
              <a:t>transfigurada </a:t>
            </a:r>
            <a:r>
              <a:rPr lang="pt-BR" sz="2800" dirty="0" smtClean="0">
                <a:latin typeface="Andalus" pitchFamily="18" charset="-78"/>
                <a:cs typeface="Andalus" pitchFamily="18" charset="-78"/>
              </a:rPr>
              <a:t>em Deus.</a:t>
            </a:r>
          </a:p>
          <a:p>
            <a:pPr marL="446088" indent="-263525" algn="just">
              <a:buFontTx/>
              <a:buChar char="-"/>
            </a:pPr>
            <a:r>
              <a:rPr lang="pt-BR" sz="2800" dirty="0" smtClean="0">
                <a:latin typeface="Andalus" pitchFamily="18" charset="-78"/>
                <a:cs typeface="Andalus" pitchFamily="18" charset="-78"/>
              </a:rPr>
              <a:t>Que </a:t>
            </a:r>
            <a:r>
              <a:rPr lang="pt-BR" sz="2800" dirty="0">
                <a:latin typeface="Andalus" pitchFamily="18" charset="-78"/>
                <a:cs typeface="Andalus" pitchFamily="18" charset="-78"/>
              </a:rPr>
              <a:t>rezam e </a:t>
            </a:r>
            <a:r>
              <a:rPr lang="pt-BR" sz="2800" dirty="0" smtClean="0">
                <a:latin typeface="Andalus" pitchFamily="18" charset="-78"/>
                <a:cs typeface="Andalus" pitchFamily="18" charset="-78"/>
              </a:rPr>
              <a:t>trabalham</a:t>
            </a:r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.</a:t>
            </a:r>
            <a:endParaRPr lang="pt-BR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39552" y="240172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EM ORAÇÃO</a:t>
            </a:r>
            <a:r>
              <a:rPr lang="en-US" sz="2400" dirty="0" smtClean="0">
                <a:solidFill>
                  <a:srgbClr val="7030A0"/>
                </a:solidFill>
              </a:rPr>
              <a:t>…</a:t>
            </a:r>
            <a:endParaRPr lang="pt-BR" sz="2400" dirty="0">
              <a:solidFill>
                <a:srgbClr val="7030A0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0" y="4365104"/>
            <a:ext cx="3168352" cy="792088"/>
          </a:xfrm>
        </p:spPr>
        <p:txBody>
          <a:bodyPr>
            <a:normAutofit fontScale="85000" lnSpcReduction="20000"/>
          </a:bodyPr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DGAE 128</a:t>
            </a:r>
          </a:p>
          <a:p>
            <a:r>
              <a:rPr lang="en-US" sz="2800" i="1" dirty="0" smtClean="0">
                <a:solidFill>
                  <a:schemeClr val="tx1"/>
                </a:solidFill>
              </a:rPr>
              <a:t>EG 259,262</a:t>
            </a:r>
          </a:p>
          <a:p>
            <a:endParaRPr lang="pt-BR" sz="2800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FreiJesus\Downloads\12277030_1023574771035004_1256191803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566413" cy="1443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aixaDeTexto 2"/>
          <p:cNvSpPr txBox="1"/>
          <p:nvPr/>
        </p:nvSpPr>
        <p:spPr>
          <a:xfrm>
            <a:off x="3743908" y="395372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Assembleia de Pastoral</a:t>
            </a:r>
          </a:p>
        </p:txBody>
      </p:sp>
    </p:spTree>
    <p:extLst>
      <p:ext uri="{BB962C8B-B14F-4D97-AF65-F5344CB8AC3E}">
        <p14:creationId xmlns:p14="http://schemas.microsoft.com/office/powerpoint/2010/main" val="10508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Jesus orand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67175" y="1422400"/>
            <a:ext cx="4619625" cy="1143000"/>
          </a:xfrm>
        </p:spPr>
        <p:txBody>
          <a:bodyPr>
            <a:normAutofit fontScale="90000"/>
          </a:bodyPr>
          <a:lstStyle/>
          <a:p>
            <a:r>
              <a:rPr lang="pt-BR" sz="4000">
                <a:solidFill>
                  <a:srgbClr val="FFCC00"/>
                </a:solidFill>
              </a:rPr>
              <a:t>Cuidado com catequeses superficiais e conversões rápidas!</a:t>
            </a:r>
          </a:p>
        </p:txBody>
      </p:sp>
    </p:spTree>
    <p:extLst>
      <p:ext uri="{BB962C8B-B14F-4D97-AF65-F5344CB8AC3E}">
        <p14:creationId xmlns:p14="http://schemas.microsoft.com/office/powerpoint/2010/main" val="22976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2133600"/>
            <a:ext cx="43561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pt-BR"/>
              <a:t>	“Esses caminhos não levam ao encontro com Jesus Cristo. Geram cristãos e cristãs marcados pelo egoísmo e não pelo amadurecimento na fé”</a:t>
            </a:r>
          </a:p>
          <a:p>
            <a:pPr>
              <a:buFont typeface="Wingdings" pitchFamily="2" charset="2"/>
              <a:buNone/>
            </a:pPr>
            <a:r>
              <a:rPr lang="pt-BR"/>
              <a:t>	(DGAE 2008, no. 108) </a:t>
            </a:r>
          </a:p>
        </p:txBody>
      </p:sp>
      <p:pic>
        <p:nvPicPr>
          <p:cNvPr id="48132" name="Picture 4" descr="Jesus Cristo 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375" y="-26988"/>
            <a:ext cx="53086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25" y="269875"/>
            <a:ext cx="8229600" cy="1143000"/>
          </a:xfrm>
        </p:spPr>
        <p:txBody>
          <a:bodyPr/>
          <a:lstStyle/>
          <a:p>
            <a:r>
              <a:rPr lang="pt-BR" sz="3200">
                <a:solidFill>
                  <a:srgbClr val="FFCC00"/>
                </a:solidFill>
              </a:rPr>
              <a:t>DESAFIO : ANUNCIAR JESUS CRISTO,</a:t>
            </a:r>
            <a:br>
              <a:rPr lang="pt-BR" sz="3200">
                <a:solidFill>
                  <a:srgbClr val="FFCC00"/>
                </a:solidFill>
              </a:rPr>
            </a:br>
            <a:r>
              <a:rPr lang="pt-BR" sz="3200">
                <a:solidFill>
                  <a:srgbClr val="FFCC00"/>
                </a:solidFill>
              </a:rPr>
              <a:t>LIVRE DE FUNDAMENTALISMOS E CARICATURAS</a:t>
            </a:r>
          </a:p>
        </p:txBody>
      </p:sp>
    </p:spTree>
    <p:extLst>
      <p:ext uri="{BB962C8B-B14F-4D97-AF65-F5344CB8AC3E}">
        <p14:creationId xmlns:p14="http://schemas.microsoft.com/office/powerpoint/2010/main" val="40581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95963" y="2573338"/>
            <a:ext cx="2890837" cy="1143000"/>
          </a:xfrm>
        </p:spPr>
        <p:txBody>
          <a:bodyPr>
            <a:normAutofit fontScale="90000"/>
          </a:bodyPr>
          <a:lstStyle/>
          <a:p>
            <a:r>
              <a:rPr lang="pt-BR" sz="4000"/>
              <a:t>"Eu vivo, mas não eu: é Cristo que vive em mim“...</a:t>
            </a:r>
            <a:br>
              <a:rPr lang="pt-BR" sz="4000"/>
            </a:br>
            <a:r>
              <a:rPr lang="pt-BR" sz="4000"/>
              <a:t> </a:t>
            </a:r>
            <a:br>
              <a:rPr lang="pt-BR" sz="4000"/>
            </a:br>
            <a:r>
              <a:rPr lang="pt-BR" sz="4000"/>
              <a:t>(Gl 2,20). </a:t>
            </a:r>
          </a:p>
        </p:txBody>
      </p:sp>
      <p:pic>
        <p:nvPicPr>
          <p:cNvPr id="54279" name="Picture 7" descr="Jesus boni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1813" cy="6858000"/>
          </a:xfrm>
          <a:prstGeom prst="rect">
            <a:avLst/>
          </a:prstGeom>
          <a:gradFill rotWithShape="0">
            <a:gsLst>
              <a:gs pos="0">
                <a:srgbClr val="996633"/>
              </a:gs>
              <a:gs pos="100000">
                <a:srgbClr val="FFFFFF"/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5422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assembléia estiliz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29527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900113" y="549275"/>
            <a:ext cx="7772400" cy="2043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306"/>
              </a:avLst>
            </a:prstTxWarp>
          </a:bodyPr>
          <a:lstStyle/>
          <a:p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INICIAÇÃO À VIDA  CRISTÃ</a:t>
            </a:r>
          </a:p>
          <a:p>
            <a:endParaRPr lang="pt-BR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  <a:p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          </a:t>
            </a: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5219700" y="4941888"/>
            <a:ext cx="17240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ONDE?</a:t>
            </a: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3779838" y="3284538"/>
            <a:ext cx="4819650" cy="495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COM QUEM CONTAMOS?</a:t>
            </a:r>
          </a:p>
        </p:txBody>
      </p:sp>
    </p:spTree>
    <p:extLst>
      <p:ext uri="{BB962C8B-B14F-4D97-AF65-F5344CB8AC3E}">
        <p14:creationId xmlns:p14="http://schemas.microsoft.com/office/powerpoint/2010/main" val="237549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3827463" cy="2160587"/>
          </a:xfrm>
          <a:solidFill>
            <a:srgbClr val="99FF66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66"/>
            </a:extrusionClr>
          </a:sp3d>
        </p:spPr>
        <p:txBody>
          <a:bodyPr>
            <a:flatTx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sz="2800" b="1"/>
              <a:t> A missão dos responsáveis diretos pela </a:t>
            </a:r>
            <a:r>
              <a:rPr lang="pt-BR" sz="2800" b="1" i="1"/>
              <a:t>IVC </a:t>
            </a:r>
            <a:r>
              <a:rPr lang="pt-BR" sz="2800" b="1"/>
              <a:t>engloba </a:t>
            </a:r>
            <a:r>
              <a:rPr lang="pt-BR" sz="2800" b="1" i="1"/>
              <a:t>todas as forças</a:t>
            </a:r>
            <a:r>
              <a:rPr lang="pt-BR" sz="2800" b="1"/>
              <a:t> da Igreja.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84663" y="1125538"/>
            <a:ext cx="3570287" cy="1373187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20000"/>
              </a:spcBef>
            </a:pPr>
            <a:r>
              <a:rPr lang="pt-BR" sz="2800" b="1"/>
              <a:t>É a comunidade eclesial que evangeliza</a:t>
            </a:r>
            <a:r>
              <a:rPr lang="pt-BR" sz="2400"/>
              <a:t>.</a:t>
            </a:r>
          </a:p>
        </p:txBody>
      </p:sp>
      <p:pic>
        <p:nvPicPr>
          <p:cNvPr id="3077" name="Picture 5" descr="Digitalizar0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3141663"/>
            <a:ext cx="4681538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7881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Via Sacra_06_04_2007 (58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746" y="1341438"/>
            <a:ext cx="29527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MINISTÉRIOS DA </a:t>
            </a:r>
            <a:r>
              <a:rPr lang="pt-BR" b="1" dirty="0"/>
              <a:t>INICIAÇÃO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824"/>
            <a:ext cx="7978775" cy="413687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t-BR" b="1" i="1" dirty="0"/>
              <a:t>A comunidade e seu estilo de vida</a:t>
            </a:r>
          </a:p>
          <a:p>
            <a:pPr>
              <a:lnSpc>
                <a:spcPct val="90000"/>
              </a:lnSpc>
            </a:pPr>
            <a:r>
              <a:rPr lang="pt-BR" b="1" i="1" dirty="0"/>
              <a:t>Os ministros ordenados</a:t>
            </a:r>
            <a:r>
              <a:rPr lang="pt-BR" dirty="0"/>
              <a:t> </a:t>
            </a:r>
          </a:p>
          <a:p>
            <a:pPr>
              <a:lnSpc>
                <a:spcPct val="90000"/>
              </a:lnSpc>
            </a:pPr>
            <a:r>
              <a:rPr lang="pt-BR" b="1" i="1" dirty="0" smtClean="0"/>
              <a:t>Introdutores/as</a:t>
            </a:r>
            <a:r>
              <a:rPr lang="pt-BR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pt-BR" b="1" i="1" dirty="0"/>
              <a:t>Os catequistas</a:t>
            </a:r>
          </a:p>
          <a:p>
            <a:pPr>
              <a:lnSpc>
                <a:spcPct val="90000"/>
              </a:lnSpc>
            </a:pPr>
            <a:r>
              <a:rPr lang="pt-BR" b="1" i="1" dirty="0" smtClean="0"/>
              <a:t>Padrinhos </a:t>
            </a:r>
            <a:r>
              <a:rPr lang="pt-BR" b="1" i="1" dirty="0"/>
              <a:t>e madrinhas</a:t>
            </a:r>
            <a:r>
              <a:rPr lang="pt-BR" dirty="0"/>
              <a:t> </a:t>
            </a:r>
          </a:p>
          <a:p>
            <a:pPr>
              <a:lnSpc>
                <a:spcPct val="90000"/>
              </a:lnSpc>
            </a:pPr>
            <a:r>
              <a:rPr lang="pt-BR" b="1" i="1" dirty="0"/>
              <a:t>As famílias</a:t>
            </a:r>
            <a:r>
              <a:rPr lang="pt-BR" dirty="0"/>
              <a:t> </a:t>
            </a:r>
          </a:p>
          <a:p>
            <a:pPr>
              <a:lnSpc>
                <a:spcPct val="90000"/>
              </a:lnSpc>
            </a:pPr>
            <a:r>
              <a:rPr lang="pt-BR" b="1" i="1" dirty="0" smtClean="0"/>
              <a:t>Ministérios da A equipe das celebrações</a:t>
            </a:r>
          </a:p>
          <a:p>
            <a:pPr>
              <a:lnSpc>
                <a:spcPct val="90000"/>
              </a:lnSpc>
            </a:pPr>
            <a:r>
              <a:rPr lang="pt-BR" b="1" i="1" dirty="0" smtClean="0"/>
              <a:t>A </a:t>
            </a:r>
            <a:r>
              <a:rPr lang="pt-BR" b="1" i="1" dirty="0"/>
              <a:t>equipe de </a:t>
            </a:r>
            <a:r>
              <a:rPr lang="pt-BR" b="1" i="1" dirty="0" smtClean="0"/>
              <a:t>coordenação</a:t>
            </a:r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28649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Emau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3529013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3851275" y="909638"/>
            <a:ext cx="4895850" cy="25193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INICIAÇÃO À VIDA CRISTÃ</a:t>
            </a:r>
          </a:p>
          <a:p>
            <a:pPr algn="ctr"/>
            <a:endParaRPr lang="pt-BR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  <a:p>
            <a:pPr algn="ctr"/>
            <a:r>
              <a:rPr lang="pt-B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          </a:t>
            </a: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5435600" y="4005263"/>
            <a:ext cx="1695450" cy="6111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pt-BR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COMO?</a:t>
            </a:r>
          </a:p>
        </p:txBody>
      </p:sp>
    </p:spTree>
    <p:extLst>
      <p:ext uri="{BB962C8B-B14F-4D97-AF65-F5344CB8AC3E}">
        <p14:creationId xmlns:p14="http://schemas.microsoft.com/office/powerpoint/2010/main" val="135976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908050"/>
            <a:ext cx="7416800" cy="1296988"/>
          </a:xfrm>
          <a:solidFill>
            <a:srgbClr val="FFCC99"/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pt-BR" sz="1400" smtClean="0"/>
              <a:t> </a:t>
            </a:r>
            <a:r>
              <a:rPr lang="pt-BR" sz="1800" b="1" smtClean="0"/>
              <a:t>“escola preparatória à vida cristã”</a:t>
            </a:r>
            <a:r>
              <a:rPr lang="en-US" sz="1800" b="1" smtClean="0"/>
              <a:t>, “um processo </a:t>
            </a:r>
          </a:p>
          <a:p>
            <a:pPr marL="0" indent="0" eaLnBrk="1" hangingPunct="1"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sz="1800" b="1" smtClean="0"/>
              <a:t>     formativo  e verdadeira escola de fé” (</a:t>
            </a:r>
            <a:r>
              <a:rPr lang="en-US" sz="1800" b="1" i="1" smtClean="0"/>
              <a:t>DCG</a:t>
            </a:r>
            <a:r>
              <a:rPr lang="en-US" sz="1800" b="1" smtClean="0"/>
              <a:t> 130 e </a:t>
            </a:r>
            <a:r>
              <a:rPr lang="en-US" sz="1800" b="1" i="1" smtClean="0"/>
              <a:t>DGC</a:t>
            </a:r>
            <a:r>
              <a:rPr lang="en-US" sz="1800" b="1" smtClean="0"/>
              <a:t> 91). </a:t>
            </a:r>
          </a:p>
          <a:p>
            <a:pPr marL="0" indent="0" eaLnBrk="1" hangingPunct="1">
              <a:lnSpc>
                <a:spcPct val="80000"/>
              </a:lnSpc>
              <a:buClr>
                <a:srgbClr val="FF3300"/>
              </a:buClr>
              <a:buFont typeface="Wingdings" pitchFamily="2" charset="2"/>
              <a:buNone/>
            </a:pPr>
            <a:endParaRPr lang="en-US" sz="1800" b="1" smtClean="0"/>
          </a:p>
          <a:p>
            <a:pPr marL="0" indent="0" eaLnBrk="1" hangingPunct="1">
              <a:lnSpc>
                <a:spcPct val="8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pt-BR" sz="1800" smtClean="0"/>
              <a:t> </a:t>
            </a:r>
            <a:r>
              <a:rPr lang="en-US" sz="1800" b="1" smtClean="0"/>
              <a:t>codificado no </a:t>
            </a:r>
            <a:r>
              <a:rPr lang="en-US" sz="1800" b="1" i="1" smtClean="0"/>
              <a:t>Ritual de Iniciação Cristã de Adultos (RICA)</a:t>
            </a:r>
            <a:r>
              <a:rPr lang="en-US" sz="1800" b="1" smtClean="0"/>
              <a:t>.</a:t>
            </a:r>
            <a:r>
              <a:rPr lang="pt-BR" sz="1800" b="1" smtClean="0"/>
              <a:t> 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23850" y="260350"/>
            <a:ext cx="4608513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0000FF"/>
                </a:solidFill>
              </a:rPr>
              <a:t>CATECUMENATO BATISMAL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2124075" y="3003550"/>
            <a:ext cx="6478588" cy="128111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pt-BR" sz="2000" b="1"/>
              <a:t>de grande valor para a iniciação integral de </a:t>
            </a:r>
          </a:p>
          <a:p>
            <a:pPr algn="just">
              <a:buClr>
                <a:srgbClr val="FF3300"/>
              </a:buClr>
              <a:buFont typeface="Wingdings" pitchFamily="2" charset="2"/>
              <a:buNone/>
            </a:pPr>
            <a:r>
              <a:rPr lang="pt-BR" sz="2000" b="1"/>
              <a:t>   jovens e adultos batizados, mas não </a:t>
            </a:r>
          </a:p>
          <a:p>
            <a:pPr algn="just">
              <a:buClr>
                <a:srgbClr val="FF3300"/>
              </a:buClr>
              <a:buFont typeface="Wingdings" pitchFamily="2" charset="2"/>
              <a:buNone/>
            </a:pPr>
            <a:r>
              <a:rPr lang="pt-BR" sz="2000" b="1"/>
              <a:t>   suficientemente</a:t>
            </a:r>
            <a:r>
              <a:rPr lang="pt-BR" b="1"/>
              <a:t>  envolvidos </a:t>
            </a:r>
          </a:p>
          <a:p>
            <a:pPr algn="just">
              <a:buClr>
                <a:srgbClr val="FF3300"/>
              </a:buClr>
              <a:buFont typeface="Wingdings" pitchFamily="2" charset="2"/>
              <a:buNone/>
            </a:pPr>
            <a:r>
              <a:rPr lang="pt-BR" b="1"/>
              <a:t>   no compromisso cristão. 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323850" y="2420938"/>
            <a:ext cx="5737225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0000FF"/>
                </a:solidFill>
              </a:rPr>
              <a:t>CATECUMENATO PÓS-BATISMAL</a:t>
            </a: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339975" y="4652963"/>
            <a:ext cx="5832475" cy="11906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pt-BR" b="1"/>
              <a:t>O modelo de catecumenato apresentado pelo </a:t>
            </a:r>
            <a:r>
              <a:rPr lang="pt-BR" b="1" i="1"/>
              <a:t>RICA</a:t>
            </a:r>
            <a:r>
              <a:rPr lang="pt-BR" b="1"/>
              <a:t> possibilita a elaboração de itinerários diversos, de acordo com as necessidades de cada realidade, conservando o que é essencial e específico. </a:t>
            </a:r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17272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9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pt-BR" sz="2800" b="1" smtClean="0"/>
              <a:t>CARACTERÍSTICAS DO PROCESSO CATECUMENAL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362950" cy="5040312"/>
          </a:xfrm>
          <a:solidFill>
            <a:srgbClr val="FFCC99"/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Char char="v"/>
            </a:pPr>
            <a:r>
              <a:rPr lang="pt-BR" sz="2000" b="1" smtClean="0"/>
              <a:t>       caráter </a:t>
            </a:r>
            <a:r>
              <a:rPr lang="pt-BR" sz="2000" b="1" i="1" smtClean="0"/>
              <a:t>cristocêntrico e gradual. </a:t>
            </a:r>
            <a:r>
              <a:rPr lang="pt-BR" sz="2000" b="1" smtClean="0"/>
              <a:t>Está a serviço de quem  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None/>
            </a:pPr>
            <a:r>
              <a:rPr lang="pt-BR" sz="2000" b="1" smtClean="0"/>
              <a:t>           decidiu seguir Jesus Cristo e busca a conversão (cf </a:t>
            </a:r>
            <a:r>
              <a:rPr lang="pt-BR" sz="2000" b="1" i="1" smtClean="0"/>
              <a:t>DGC </a:t>
            </a:r>
            <a:r>
              <a:rPr lang="pt-BR" sz="2000" b="1" smtClean="0"/>
              <a:t>89).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None/>
            </a:pPr>
            <a:endParaRPr lang="pt-BR" sz="1200" b="1" smtClean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Char char="v"/>
            </a:pPr>
            <a:r>
              <a:rPr lang="pt-BR" sz="2000" b="1" smtClean="0"/>
              <a:t>        valoriza cada pessoa, pois prioriza a relação, o diálogo 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None/>
            </a:pPr>
            <a:endParaRPr lang="pt-BR" sz="1200" b="1" smtClean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Char char="v"/>
            </a:pPr>
            <a:r>
              <a:rPr lang="pt-BR" sz="2000" b="1" i="1" smtClean="0"/>
              <a:t>       toda a comunidade</a:t>
            </a:r>
            <a:r>
              <a:rPr lang="pt-BR" sz="2000" b="1" smtClean="0"/>
              <a:t> cristã é responsável 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None/>
            </a:pPr>
            <a:endParaRPr lang="pt-BR" sz="1200" b="1" smtClean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Char char="v"/>
            </a:pPr>
            <a:r>
              <a:rPr lang="pt-BR" sz="2000" b="1" smtClean="0"/>
              <a:t>        todo o processo é impregnado do mistério da </a:t>
            </a:r>
            <a:r>
              <a:rPr lang="pt-BR" sz="2000" b="1" i="1" smtClean="0"/>
              <a:t>Pascal</a:t>
            </a:r>
            <a:r>
              <a:rPr lang="pt-BR" sz="2000" b="1" smtClean="0"/>
              <a:t>.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None/>
            </a:pPr>
            <a:endParaRPr lang="pt-BR" sz="1200" b="1" smtClean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Char char="v"/>
            </a:pPr>
            <a:r>
              <a:rPr lang="pt-BR" sz="2000" b="1" smtClean="0"/>
              <a:t>       lugar privilegiado de </a:t>
            </a:r>
            <a:r>
              <a:rPr lang="pt-BR" sz="2000" b="1" i="1" smtClean="0"/>
              <a:t>inculturação</a:t>
            </a:r>
            <a:r>
              <a:rPr lang="pt-BR" sz="2000" b="1" smtClean="0"/>
              <a:t>, onde são acolhidas na 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None/>
            </a:pPr>
            <a:r>
              <a:rPr lang="pt-BR" sz="2000" b="1" smtClean="0"/>
              <a:t>           Igreja as “sementes da Palavra” presentes nas pessoas e 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None/>
            </a:pPr>
            <a:r>
              <a:rPr lang="pt-BR" sz="2000" b="1" smtClean="0"/>
              <a:t>           nas culturas. 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None/>
            </a:pPr>
            <a:endParaRPr lang="pt-BR" sz="800" b="1" smtClean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Char char="v"/>
            </a:pPr>
            <a:r>
              <a:rPr lang="pt-BR" sz="2000" b="1" smtClean="0"/>
              <a:t>       garante uma </a:t>
            </a:r>
            <a:r>
              <a:rPr lang="pt-BR" sz="2000" b="1" i="1" smtClean="0"/>
              <a:t>formação intensa e integral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None/>
            </a:pPr>
            <a:endParaRPr lang="pt-BR" sz="500" b="1" smtClean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Char char="v"/>
            </a:pPr>
            <a:r>
              <a:rPr lang="pt-BR" sz="2000" b="1" smtClean="0"/>
              <a:t>      está vinculado a </a:t>
            </a:r>
            <a:r>
              <a:rPr lang="pt-BR" sz="2000" b="1" i="1" smtClean="0"/>
              <a:t>ritos</a:t>
            </a:r>
            <a:r>
              <a:rPr lang="pt-BR" sz="2000" b="1" smtClean="0"/>
              <a:t>, </a:t>
            </a:r>
            <a:r>
              <a:rPr lang="pt-BR" sz="2000" b="1" i="1" smtClean="0"/>
              <a:t>símbolos</a:t>
            </a:r>
            <a:r>
              <a:rPr lang="pt-BR" sz="2000" b="1" smtClean="0"/>
              <a:t> e </a:t>
            </a:r>
            <a:r>
              <a:rPr lang="pt-BR" sz="2000" b="1" i="1" smtClean="0"/>
              <a:t>sinais</a:t>
            </a:r>
            <a:r>
              <a:rPr lang="pt-BR" sz="2000" b="1" smtClean="0"/>
              <a:t>,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None/>
            </a:pPr>
            <a:endParaRPr lang="pt-BR" sz="500" b="1" smtClean="0"/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FF3300"/>
              </a:buClr>
              <a:buSzPct val="120000"/>
              <a:buFont typeface="Wingdings" pitchFamily="2" charset="2"/>
              <a:buChar char="v"/>
            </a:pPr>
            <a:r>
              <a:rPr lang="pt-BR" sz="2000" b="1" smtClean="0"/>
              <a:t>      está em função da comunidade cristã.</a:t>
            </a:r>
            <a:r>
              <a:rPr lang="pt-BR" sz="2000" smtClean="0"/>
              <a:t> </a:t>
            </a:r>
            <a:r>
              <a:rPr lang="pt-BR" sz="2000" b="1" smtClean="0"/>
              <a:t> </a:t>
            </a:r>
          </a:p>
          <a:p>
            <a:pPr marL="0" indent="0" eaLnBrk="1" hangingPunct="1">
              <a:lnSpc>
                <a:spcPct val="80000"/>
              </a:lnSpc>
              <a:buClr>
                <a:srgbClr val="FF3300"/>
              </a:buClr>
              <a:buSzPct val="120000"/>
              <a:buFont typeface="Wingdings" pitchFamily="2" charset="2"/>
              <a:buChar char="v"/>
            </a:pPr>
            <a:endParaRPr lang="pt-BR" sz="2000" smtClean="0"/>
          </a:p>
        </p:txBody>
      </p:sp>
      <p:pic>
        <p:nvPicPr>
          <p:cNvPr id="4100" name="Picture 15" descr="Biblia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4581525"/>
            <a:ext cx="22320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2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610" y="116632"/>
            <a:ext cx="5101389" cy="674136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76056" y="260648"/>
            <a:ext cx="3888432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 smtClean="0">
                <a:latin typeface="Andalus" pitchFamily="18" charset="-78"/>
                <a:cs typeface="Andalus" pitchFamily="18" charset="-78"/>
              </a:rPr>
              <a:t>Orientações para o Agir:</a:t>
            </a:r>
          </a:p>
          <a:p>
            <a:pPr algn="just"/>
            <a:endParaRPr lang="pt-BR" sz="2000" b="1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Transformar as diretrizes em Planos Pastorais.</a:t>
            </a:r>
          </a:p>
          <a:p>
            <a:pPr algn="just"/>
            <a:endParaRPr lang="pt-BR" sz="2000" b="1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endParaRPr lang="pt-BR" sz="2000" b="1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As diretrizes respondem à questão: aonde precisamos chegar?</a:t>
            </a:r>
          </a:p>
          <a:p>
            <a:pPr algn="just"/>
            <a:endParaRPr lang="pt-BR" sz="2000" b="1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endParaRPr lang="pt-BR" sz="2000" b="1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endParaRPr lang="pt-BR" sz="2000" b="1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Os planos respondem a outras questões: </a:t>
            </a:r>
          </a:p>
          <a:p>
            <a:pPr algn="just"/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O que? como? quem? com o quê? E quando ?</a:t>
            </a:r>
          </a:p>
          <a:p>
            <a:pPr algn="just"/>
            <a:endParaRPr lang="pt-BR" sz="2400" b="1" dirty="0" smtClean="0">
              <a:latin typeface="Arial Black" pitchFamily="34" charset="0"/>
            </a:endParaRPr>
          </a:p>
          <a:p>
            <a:pPr algn="just"/>
            <a:endParaRPr lang="pt-BR" sz="2400" b="1" dirty="0" smtClean="0">
              <a:latin typeface="Arial Black" pitchFamily="34" charset="0"/>
            </a:endParaRPr>
          </a:p>
          <a:p>
            <a:endParaRPr lang="pt-BR" dirty="0">
              <a:latin typeface="Arial Black" pitchFamily="34" charset="0"/>
            </a:endParaRPr>
          </a:p>
        </p:txBody>
      </p:sp>
      <p:pic>
        <p:nvPicPr>
          <p:cNvPr id="1026" name="Picture 2" descr="F:\1jmount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75856" y="980728"/>
            <a:ext cx="55446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 algn="just"/>
            <a:r>
              <a:rPr lang="pt-BR" sz="2800" dirty="0" smtClean="0"/>
              <a:t>* “</a:t>
            </a:r>
            <a:r>
              <a:rPr lang="pt-BR" sz="2800" b="1" dirty="0" smtClean="0"/>
              <a:t>A </a:t>
            </a:r>
            <a:r>
              <a:rPr lang="pt-BR" sz="2800" b="1" i="1" dirty="0" smtClean="0"/>
              <a:t>diversidade</a:t>
            </a:r>
            <a:r>
              <a:rPr lang="pt-BR" sz="2800" b="1" dirty="0" smtClean="0"/>
              <a:t>  de ministérios trabalhando em comunhão, manifestam a única Igreja de Cristo, sejam leigos, ministros ordenados ou consagrados”.</a:t>
            </a:r>
          </a:p>
          <a:p>
            <a:pPr marL="457200" indent="-457200" algn="just">
              <a:buFont typeface="Arial" charset="0"/>
              <a:buChar char="•"/>
            </a:pPr>
            <a:endParaRPr lang="pt-BR" sz="2800" b="1" dirty="0" smtClean="0"/>
          </a:p>
          <a:p>
            <a:pPr marL="446088" indent="-446088" algn="just"/>
            <a:r>
              <a:rPr lang="pt-BR" sz="2800" b="1" dirty="0" smtClean="0"/>
              <a:t>* “É necessária a </a:t>
            </a:r>
            <a:r>
              <a:rPr lang="pt-BR" sz="2800" b="1" i="1" dirty="0" smtClean="0"/>
              <a:t>união</a:t>
            </a:r>
            <a:r>
              <a:rPr lang="pt-BR" sz="2800" b="1" dirty="0" smtClean="0"/>
              <a:t>  dos presbíteros, diáconos, consagrados e leigos sob a orientação do bispo diocesano, em torno das grandes metas evangelizadoras e dos projetos pastorais que as concretizam ”.</a:t>
            </a:r>
            <a:endParaRPr lang="pt-BR" sz="28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40466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EM SINTONIA</a:t>
            </a:r>
            <a:r>
              <a:rPr lang="en-US" sz="2400" dirty="0" smtClean="0">
                <a:solidFill>
                  <a:srgbClr val="7030A0"/>
                </a:solidFill>
              </a:rPr>
              <a:t>…</a:t>
            </a:r>
            <a:endParaRPr lang="pt-BR" sz="2400" dirty="0">
              <a:solidFill>
                <a:srgbClr val="7030A0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0" y="4869160"/>
            <a:ext cx="2664296" cy="864096"/>
          </a:xfrm>
        </p:spPr>
        <p:txBody>
          <a:bodyPr>
            <a:normAutofit fontScale="92500" lnSpcReduction="20000"/>
          </a:bodyPr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DGAE 107</a:t>
            </a:r>
          </a:p>
          <a:p>
            <a:r>
              <a:rPr lang="en-US" sz="2800" i="1" dirty="0" smtClean="0">
                <a:solidFill>
                  <a:schemeClr val="tx1"/>
                </a:solidFill>
              </a:rPr>
              <a:t>Dap 211</a:t>
            </a:r>
          </a:p>
          <a:p>
            <a:endParaRPr lang="pt-BR" sz="2800" i="1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743908" y="39537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cap="small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Assembléia </a:t>
            </a:r>
            <a:r>
              <a:rPr lang="pt-BR" sz="3600" b="1" cap="small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de Pastoral</a:t>
            </a:r>
          </a:p>
        </p:txBody>
      </p:sp>
      <p:pic>
        <p:nvPicPr>
          <p:cNvPr id="8" name="Picture 2" descr="C:\Users\FreiJesus\Downloads\12277030_1023574771035004_1256191803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2566413" cy="1443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Subtítulo 4"/>
          <p:cNvSpPr txBox="1">
            <a:spLocks/>
          </p:cNvSpPr>
          <p:nvPr/>
        </p:nvSpPr>
        <p:spPr>
          <a:xfrm>
            <a:off x="179512" y="2636912"/>
            <a:ext cx="266429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CNBB Doc 62, 77-79</a:t>
            </a:r>
          </a:p>
          <a:p>
            <a:endParaRPr lang="pt-BR" sz="2800" i="1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93419" y="3645024"/>
            <a:ext cx="220637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Prometes obediência a teu Bispo? 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5076D58-F578-46AF-B78D-54B2B5ED5839}" type="slidenum">
              <a:rPr lang="en-US" smtClean="0">
                <a:solidFill>
                  <a:srgbClr val="FFFFFF"/>
                </a:solidFill>
              </a:rPr>
              <a:pPr/>
              <a:t>60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27330" name="Rectangle 2" descr="Papel carta"/>
          <p:cNvSpPr>
            <a:spLocks noChangeArrowheads="1"/>
          </p:cNvSpPr>
          <p:nvPr/>
        </p:nvSpPr>
        <p:spPr bwMode="auto">
          <a:xfrm>
            <a:off x="152400" y="152400"/>
            <a:ext cx="8610600" cy="6553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prstShdw prst="shdw17" dist="17961" dir="2700000">
              <a:srgbClr val="99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5000" dirty="0">
                <a:solidFill>
                  <a:schemeClr val="accent2"/>
                </a:solidFill>
                <a:latin typeface="Impact" pitchFamily="34" charset="0"/>
                <a:cs typeface="Times New Roman" pitchFamily="18" charset="0"/>
              </a:rPr>
              <a:t>A </a:t>
            </a:r>
            <a:r>
              <a:rPr lang="pt-BR" altLang="pt-BR" sz="5000" dirty="0">
                <a:solidFill>
                  <a:srgbClr val="FF0000"/>
                </a:solidFill>
                <a:latin typeface="Impact" pitchFamily="34" charset="0"/>
                <a:cs typeface="Times New Roman" pitchFamily="18" charset="0"/>
              </a:rPr>
              <a:t>dimensão missionária da iniciação cristã</a:t>
            </a:r>
            <a:r>
              <a:rPr lang="pt-BR" altLang="pt-BR" sz="5000" dirty="0">
                <a:solidFill>
                  <a:schemeClr val="accent2"/>
                </a:solidFill>
                <a:latin typeface="Impact" pitchFamily="34" charset="0"/>
                <a:cs typeface="Times New Roman" pitchFamily="18" charset="0"/>
              </a:rPr>
              <a:t> “deve impregnar todas as estruturas eclesiais </a:t>
            </a:r>
            <a:r>
              <a:rPr lang="pt-BR" altLang="pt-BR" sz="5000" dirty="0">
                <a:solidFill>
                  <a:srgbClr val="008000"/>
                </a:solidFill>
                <a:latin typeface="Impact" pitchFamily="34" charset="0"/>
                <a:cs typeface="Times New Roman" pitchFamily="18" charset="0"/>
              </a:rPr>
              <a:t>e todos os planos pastorais da Diocese</a:t>
            </a:r>
            <a:r>
              <a:rPr lang="pt-BR" altLang="pt-BR" sz="5000" dirty="0">
                <a:solidFill>
                  <a:schemeClr val="accent2"/>
                </a:solidFill>
                <a:latin typeface="Impact" pitchFamily="34" charset="0"/>
                <a:cs typeface="Times New Roman" pitchFamily="18" charset="0"/>
              </a:rPr>
              <a:t>, </a:t>
            </a:r>
            <a:r>
              <a:rPr lang="pt-BR" altLang="pt-BR" sz="5000" dirty="0">
                <a:solidFill>
                  <a:srgbClr val="0066FF"/>
                </a:solidFill>
                <a:latin typeface="Impact" pitchFamily="34" charset="0"/>
                <a:cs typeface="Times New Roman" pitchFamily="18" charset="0"/>
              </a:rPr>
              <a:t>paróquias</a:t>
            </a:r>
            <a:r>
              <a:rPr lang="pt-BR" altLang="pt-BR" sz="5000" dirty="0">
                <a:solidFill>
                  <a:schemeClr val="accent2"/>
                </a:solidFill>
                <a:latin typeface="Impact" pitchFamily="34" charset="0"/>
                <a:cs typeface="Times New Roman" pitchFamily="18" charset="0"/>
              </a:rPr>
              <a:t>, </a:t>
            </a:r>
            <a:r>
              <a:rPr lang="pt-BR" altLang="pt-BR" sz="5000" dirty="0">
                <a:solidFill>
                  <a:srgbClr val="6600CC"/>
                </a:solidFill>
                <a:latin typeface="Impact" pitchFamily="34" charset="0"/>
                <a:cs typeface="Times New Roman" pitchFamily="18" charset="0"/>
              </a:rPr>
              <a:t>comunidades religiosas,</a:t>
            </a:r>
            <a:r>
              <a:rPr lang="pt-BR" altLang="pt-BR" sz="5000" dirty="0">
                <a:solidFill>
                  <a:schemeClr val="accent2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pt-BR" altLang="pt-BR" sz="5000" dirty="0">
                <a:solidFill>
                  <a:srgbClr val="CC3300"/>
                </a:solidFill>
                <a:latin typeface="Impact" pitchFamily="34" charset="0"/>
                <a:cs typeface="Times New Roman" pitchFamily="18" charset="0"/>
              </a:rPr>
              <a:t>movimentos</a:t>
            </a:r>
            <a:r>
              <a:rPr lang="pt-BR" altLang="pt-BR" sz="5000" dirty="0">
                <a:solidFill>
                  <a:schemeClr val="accent2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pt-BR" altLang="pt-BR" sz="5000" dirty="0">
                <a:solidFill>
                  <a:srgbClr val="FF0066"/>
                </a:solidFill>
                <a:latin typeface="Impact" pitchFamily="34" charset="0"/>
                <a:cs typeface="Times New Roman" pitchFamily="18" charset="0"/>
              </a:rPr>
              <a:t>e de qualquer instituição da Igreja</a:t>
            </a:r>
            <a:r>
              <a:rPr lang="pt-BR" altLang="pt-BR" sz="5000" dirty="0">
                <a:solidFill>
                  <a:schemeClr val="accent2"/>
                </a:solidFill>
                <a:latin typeface="Impact" pitchFamily="34" charset="0"/>
                <a:cs typeface="Times New Roman" pitchFamily="18" charset="0"/>
              </a:rPr>
              <a:t>.</a:t>
            </a:r>
            <a:r>
              <a:rPr lang="pt-BR" altLang="pt-BR" sz="42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pt-BR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pt-BR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pt-BR" altLang="pt-BR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altLang="pt-BR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365)</a:t>
            </a:r>
            <a:r>
              <a:rPr lang="pt-BR" alt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25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73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7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 build="p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43999" cy="674136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355976" y="0"/>
            <a:ext cx="21545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/>
            <a:endParaRPr lang="pt-BR" dirty="0" smtClean="0"/>
          </a:p>
          <a:p>
            <a:pPr eaLnBrk="0" fontAlgn="base" hangingPunct="0"/>
            <a:endParaRPr lang="pt-BR" dirty="0" smtClean="0"/>
          </a:p>
          <a:p>
            <a:pPr eaLnBrk="0" fontAlgn="base" hangingPunct="0"/>
            <a:endParaRPr lang="pt-BR" dirty="0" smtClean="0"/>
          </a:p>
          <a:p>
            <a:pPr eaLnBrk="0" fontAlgn="base" hangingPunct="0"/>
            <a:endParaRPr lang="pt-BR" dirty="0" smtClean="0"/>
          </a:p>
          <a:p>
            <a:pPr eaLnBrk="0" fontAlgn="base" hangingPunct="0"/>
            <a:endParaRPr lang="pt-BR" dirty="0" smtClean="0"/>
          </a:p>
          <a:p>
            <a:pPr eaLnBrk="0" fontAlgn="base" hangingPunct="0"/>
            <a:endParaRPr lang="pt-BR" dirty="0" smtClean="0"/>
          </a:p>
          <a:p>
            <a:pPr eaLnBrk="0" fontAlgn="base" hangingPunct="0"/>
            <a:endParaRPr lang="pt-BR" dirty="0" smtClean="0"/>
          </a:p>
          <a:p>
            <a:pPr eaLnBrk="0" fontAlgn="base" hangingPunct="0"/>
            <a:endParaRPr lang="pt-BR" dirty="0" smtClean="0"/>
          </a:p>
          <a:p>
            <a:pPr eaLnBrk="0" fontAlgn="base" hangingPunct="0"/>
            <a:endParaRPr lang="pt-BR" dirty="0" smtClean="0"/>
          </a:p>
          <a:p>
            <a:pPr eaLnBrk="0" fontAlgn="base" hangingPunct="0"/>
            <a:endParaRPr lang="pt-BR" dirty="0" smtClean="0"/>
          </a:p>
          <a:p>
            <a:pPr eaLnBrk="0" fontAlgn="base" hangingPunct="0"/>
            <a:endParaRPr lang="pt-BR" dirty="0" smtClean="0"/>
          </a:p>
          <a:p>
            <a:pPr eaLnBrk="0" fontAlgn="base" hangingPunct="0"/>
            <a:endParaRPr lang="pt-BR" dirty="0" smtClean="0"/>
          </a:p>
          <a:p>
            <a:pPr eaLnBrk="0" fontAlgn="base" hangingPunct="0"/>
            <a:endParaRPr lang="pt-BR" dirty="0" smtClean="0"/>
          </a:p>
          <a:p>
            <a:pPr eaLnBrk="0" fontAlgn="base" hangingPunct="0"/>
            <a:endParaRPr lang="pt-BR" dirty="0" smtClean="0"/>
          </a:p>
          <a:p>
            <a:pPr eaLnBrk="0" fontAlgn="base" hangingPunct="0"/>
            <a:endParaRPr lang="pt-BR" dirty="0" smtClean="0"/>
          </a:p>
          <a:p>
            <a:pPr eaLnBrk="0" fontAlgn="base" hangingPunct="0"/>
            <a:endParaRPr lang="pt-BR" dirty="0" smtClean="0"/>
          </a:p>
          <a:p>
            <a:pPr eaLnBrk="0" fontAlgn="base" hangingPunct="0"/>
            <a:endParaRPr lang="pt-BR" dirty="0" smtClean="0"/>
          </a:p>
          <a:p>
            <a:pPr eaLnBrk="0" fontAlgn="base" hangingPunct="0"/>
            <a:endParaRPr lang="pt-BR" dirty="0" smtClean="0"/>
          </a:p>
          <a:p>
            <a:pPr eaLnBrk="0" fontAlgn="base" hangingPunct="0"/>
            <a:endParaRPr lang="pt-BR" dirty="0" smtClean="0"/>
          </a:p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79511" y="1916832"/>
          <a:ext cx="8964489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7"/>
                <a:gridCol w="1224136"/>
                <a:gridCol w="1368152"/>
                <a:gridCol w="936104"/>
                <a:gridCol w="864096"/>
                <a:gridCol w="1152128"/>
                <a:gridCol w="1224136"/>
                <a:gridCol w="1331640"/>
              </a:tblGrid>
              <a:tr h="255543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651110">
                <a:tc>
                  <a:txBody>
                    <a:bodyPr/>
                    <a:lstStyle/>
                    <a:p>
                      <a:pPr algn="ctr" eaLnBrk="0" fontAlgn="base" hangingPunct="0"/>
                      <a:r>
                        <a:rPr lang="pt-BR" sz="1600" b="1" dirty="0" smtClean="0">
                          <a:latin typeface="Andalus" pitchFamily="18" charset="-78"/>
                          <a:cs typeface="Andalus" pitchFamily="18" charset="-78"/>
                        </a:rPr>
                        <a:t>O que:</a:t>
                      </a:r>
                      <a:endParaRPr lang="pt-BR" sz="1600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pPr algn="ctr" eaLnBrk="0" fontAlgn="base" hangingPunct="0"/>
                      <a:r>
                        <a:rPr lang="pt-BR" sz="1600" dirty="0" smtClean="0">
                          <a:latin typeface="Andalus" pitchFamily="18" charset="-78"/>
                          <a:cs typeface="Andalus" pitchFamily="18" charset="-78"/>
                        </a:rPr>
                        <a:t>(Ação) </a:t>
                      </a:r>
                      <a:endParaRPr lang="pt-BR" sz="16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base" hangingPunct="0"/>
                      <a:r>
                        <a:rPr lang="pt-BR" sz="1600" b="1" dirty="0" smtClean="0">
                          <a:latin typeface="Andalus" pitchFamily="18" charset="-78"/>
                          <a:cs typeface="Andalus" pitchFamily="18" charset="-78"/>
                        </a:rPr>
                        <a:t>Para que</a:t>
                      </a:r>
                      <a:endParaRPr lang="pt-BR" sz="1600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pPr algn="ctr" eaLnBrk="0" fontAlgn="base" hangingPunct="0"/>
                      <a:r>
                        <a:rPr lang="pt-BR" sz="1600" dirty="0" smtClean="0">
                          <a:latin typeface="Andalus" pitchFamily="18" charset="-78"/>
                          <a:cs typeface="Andalus" pitchFamily="18" charset="-78"/>
                        </a:rPr>
                        <a:t>(Objetivo) </a:t>
                      </a:r>
                    </a:p>
                    <a:p>
                      <a:pPr algn="ctr"/>
                      <a:endParaRPr lang="pt-BR" sz="16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base" hangingPunct="0"/>
                      <a:r>
                        <a:rPr lang="pt-BR" sz="1600" b="1" dirty="0" smtClean="0">
                          <a:latin typeface="Andalus" pitchFamily="18" charset="-78"/>
                          <a:cs typeface="Andalus" pitchFamily="18" charset="-78"/>
                        </a:rPr>
                        <a:t>Como:</a:t>
                      </a:r>
                      <a:endParaRPr lang="pt-BR" sz="1600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pPr algn="ctr" eaLnBrk="0" fontAlgn="base" hangingPunct="0"/>
                      <a:r>
                        <a:rPr lang="pt-BR" sz="1600" dirty="0" smtClean="0">
                          <a:latin typeface="Andalus" pitchFamily="18" charset="-78"/>
                          <a:cs typeface="Andalus" pitchFamily="18" charset="-78"/>
                        </a:rPr>
                        <a:t>(Estratégia) </a:t>
                      </a:r>
                    </a:p>
                    <a:p>
                      <a:pPr algn="ctr"/>
                      <a:endParaRPr lang="pt-BR" sz="16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Andalus" pitchFamily="18" charset="-78"/>
                          <a:cs typeface="Andalus" pitchFamily="18" charset="-78"/>
                        </a:rPr>
                        <a:t>Quando </a:t>
                      </a:r>
                      <a:r>
                        <a:rPr lang="pt-BR" sz="1600" dirty="0" smtClean="0">
                          <a:latin typeface="Andalus" pitchFamily="18" charset="-78"/>
                          <a:cs typeface="Andalus" pitchFamily="18" charset="-78"/>
                        </a:rPr>
                        <a:t>(Data) </a:t>
                      </a:r>
                    </a:p>
                    <a:p>
                      <a:pPr algn="ctr"/>
                      <a:endParaRPr lang="pt-BR" sz="16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base" hangingPunct="0"/>
                      <a:r>
                        <a:rPr lang="pt-BR" sz="1600" b="1" dirty="0" smtClean="0">
                          <a:latin typeface="Andalus" pitchFamily="18" charset="-78"/>
                          <a:cs typeface="Andalus" pitchFamily="18" charset="-78"/>
                        </a:rPr>
                        <a:t>Onde:</a:t>
                      </a:r>
                      <a:endParaRPr lang="pt-BR" sz="1600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pPr algn="ctr" eaLnBrk="0" fontAlgn="base" hangingPunct="0"/>
                      <a:r>
                        <a:rPr lang="pt-BR" sz="1600" dirty="0" smtClean="0">
                          <a:latin typeface="Andalus" pitchFamily="18" charset="-78"/>
                          <a:cs typeface="Andalus" pitchFamily="18" charset="-78"/>
                        </a:rPr>
                        <a:t>(Local) </a:t>
                      </a:r>
                      <a:endParaRPr lang="pt-BR" sz="16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base" hangingPunct="0"/>
                      <a:r>
                        <a:rPr lang="pt-BR" sz="1600" b="1" dirty="0" smtClean="0">
                          <a:latin typeface="Andalus" pitchFamily="18" charset="-78"/>
                          <a:cs typeface="Andalus" pitchFamily="18" charset="-78"/>
                        </a:rPr>
                        <a:t>Com que </a:t>
                      </a:r>
                      <a:endParaRPr lang="pt-BR" sz="1600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pPr algn="ctr" eaLnBrk="0" fontAlgn="base" hangingPunct="0"/>
                      <a:r>
                        <a:rPr lang="pt-BR" sz="1600" b="1" dirty="0" smtClean="0">
                          <a:latin typeface="Andalus" pitchFamily="18" charset="-78"/>
                          <a:cs typeface="Andalus" pitchFamily="18" charset="-78"/>
                        </a:rPr>
                        <a:t>recurso:</a:t>
                      </a:r>
                      <a:endParaRPr lang="pt-BR" sz="1600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pPr algn="ctr" eaLnBrk="0" fontAlgn="base" hangingPunct="0"/>
                      <a:r>
                        <a:rPr lang="pt-BR" sz="1600" b="1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pt-BR" sz="1600" dirty="0" smtClean="0">
                          <a:latin typeface="Andalus" pitchFamily="18" charset="-78"/>
                          <a:cs typeface="Andalus" pitchFamily="18" charset="-78"/>
                        </a:rPr>
                        <a:t>( Verba ) </a:t>
                      </a:r>
                    </a:p>
                    <a:p>
                      <a:pPr algn="ctr"/>
                      <a:endParaRPr lang="pt-BR" sz="16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0" fontAlgn="base" hangingPunct="0"/>
                      <a:r>
                        <a:rPr lang="pt-BR" sz="1600" b="1" dirty="0" smtClean="0">
                          <a:latin typeface="Andalus" pitchFamily="18" charset="-78"/>
                          <a:cs typeface="Andalus" pitchFamily="18" charset="-78"/>
                        </a:rPr>
                        <a:t>Com quem</a:t>
                      </a:r>
                      <a:endParaRPr lang="pt-BR" sz="1600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pPr algn="ctr" eaLnBrk="0" fontAlgn="base" hangingPunct="0"/>
                      <a:r>
                        <a:rPr lang="pt-BR" sz="1600" dirty="0" smtClean="0">
                          <a:latin typeface="Andalus" pitchFamily="18" charset="-78"/>
                          <a:cs typeface="Andalus" pitchFamily="18" charset="-78"/>
                        </a:rPr>
                        <a:t>(Pessoal) </a:t>
                      </a:r>
                      <a:endParaRPr lang="pt-BR" sz="16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Andalus" pitchFamily="18" charset="-78"/>
                          <a:cs typeface="Andalus" pitchFamily="18" charset="-78"/>
                        </a:rPr>
                        <a:t>Para quem:</a:t>
                      </a:r>
                      <a:r>
                        <a:rPr lang="pt-BR" sz="1600" dirty="0" smtClean="0">
                          <a:latin typeface="Andalus" pitchFamily="18" charset="-78"/>
                          <a:cs typeface="Andalus" pitchFamily="18" charset="-78"/>
                        </a:rPr>
                        <a:t> (Público)</a:t>
                      </a:r>
                    </a:p>
                    <a:p>
                      <a:pPr algn="ctr"/>
                      <a:endParaRPr lang="pt-BR" sz="16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255543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255543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255543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255543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79512" y="332656"/>
            <a:ext cx="84249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Andalus" pitchFamily="18" charset="-78"/>
                <a:cs typeface="Andalus" pitchFamily="18" charset="-78"/>
              </a:rPr>
              <a:t>Programação:</a:t>
            </a:r>
            <a:br>
              <a:rPr lang="pt-BR" sz="3600" b="1" dirty="0" smtClean="0">
                <a:latin typeface="Andalus" pitchFamily="18" charset="-78"/>
                <a:cs typeface="Andalus" pitchFamily="18" charset="-78"/>
              </a:rPr>
            </a:br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OBJETIVO GERAL:</a:t>
            </a:r>
            <a:r>
              <a:rPr lang="pt-BR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pt-BR" dirty="0" smtClean="0">
                <a:latin typeface="Andalus" pitchFamily="18" charset="-78"/>
                <a:cs typeface="Andalus" pitchFamily="18" charset="-78"/>
              </a:rPr>
            </a:br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Ação :</a:t>
            </a:r>
            <a:r>
              <a:rPr lang="pt-BR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t-BR" dirty="0" smtClean="0">
                <a:latin typeface="Arial Black" pitchFamily="34" charset="0"/>
              </a:rPr>
              <a:t/>
            </a:r>
            <a:br>
              <a:rPr lang="pt-BR" dirty="0" smtClean="0">
                <a:latin typeface="Arial Black" pitchFamily="34" charset="0"/>
              </a:rPr>
            </a:b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57158" y="4929198"/>
            <a:ext cx="78581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Determinações Gerais: </a:t>
            </a:r>
            <a:r>
              <a:rPr lang="pt-BR" sz="2800" dirty="0" smtClean="0">
                <a:latin typeface="Andalus" pitchFamily="18" charset="-78"/>
                <a:cs typeface="Andalus" pitchFamily="18" charset="-78"/>
              </a:rPr>
              <a:t>Orientações sobre assuntos diversos que dizem respeito ao Plano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29969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9512" y="3926389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8696"/>
            <a:ext cx="9144000" cy="72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843808" y="1196752"/>
            <a:ext cx="60486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 algn="just"/>
            <a:r>
              <a:rPr lang="pt-BR" sz="2800" dirty="0" smtClean="0"/>
              <a:t>* </a:t>
            </a:r>
            <a:r>
              <a:rPr lang="pt-BR" sz="2800" dirty="0" smtClean="0">
                <a:latin typeface="Andalus" pitchFamily="18" charset="-78"/>
                <a:cs typeface="Andalus" pitchFamily="18" charset="-78"/>
              </a:rPr>
              <a:t>“</a:t>
            </a:r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Comunidades</a:t>
            </a:r>
            <a:r>
              <a:rPr lang="pt-BR" sz="2800" b="1" dirty="0">
                <a:latin typeface="Andalus" pitchFamily="18" charset="-78"/>
                <a:cs typeface="Andalus" pitchFamily="18" charset="-78"/>
              </a:rPr>
              <a:t>, movimentos e associações </a:t>
            </a:r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não </a:t>
            </a:r>
            <a:r>
              <a:rPr lang="pt-BR" sz="2800" b="1" dirty="0">
                <a:latin typeface="Andalus" pitchFamily="18" charset="-78"/>
                <a:cs typeface="Andalus" pitchFamily="18" charset="-78"/>
              </a:rPr>
              <a:t>percam o contato com </a:t>
            </a:r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a </a:t>
            </a:r>
            <a:r>
              <a:rPr lang="pt-BR" sz="2800" b="1" dirty="0">
                <a:latin typeface="Andalus" pitchFamily="18" charset="-78"/>
                <a:cs typeface="Andalus" pitchFamily="18" charset="-78"/>
              </a:rPr>
              <a:t>paróquia local e </a:t>
            </a:r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se </a:t>
            </a:r>
            <a:r>
              <a:rPr lang="pt-BR" sz="2800" b="1" dirty="0">
                <a:latin typeface="Andalus" pitchFamily="18" charset="-78"/>
                <a:cs typeface="Andalus" pitchFamily="18" charset="-78"/>
              </a:rPr>
              <a:t>integrem de bom grado na </a:t>
            </a:r>
            <a:r>
              <a:rPr lang="pt-BR" sz="2800" b="1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pastoral orgânica </a:t>
            </a:r>
            <a:r>
              <a:rPr lang="pt-BR" sz="2800" b="1" dirty="0">
                <a:latin typeface="Andalus" pitchFamily="18" charset="-78"/>
                <a:cs typeface="Andalus" pitchFamily="18" charset="-78"/>
              </a:rPr>
              <a:t>da Igreja </a:t>
            </a:r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particular”.</a:t>
            </a:r>
          </a:p>
          <a:p>
            <a:pPr marL="457200" indent="-457200" algn="just">
              <a:buFont typeface="Arial" charset="0"/>
              <a:buChar char="•"/>
            </a:pPr>
            <a:endParaRPr lang="pt-BR" sz="2800" b="1" dirty="0" smtClean="0">
              <a:latin typeface="Andalus" pitchFamily="18" charset="-78"/>
              <a:cs typeface="Andalus" pitchFamily="18" charset="-78"/>
            </a:endParaRPr>
          </a:p>
          <a:p>
            <a:pPr marL="446088" indent="-446088" algn="just"/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* “Essa </a:t>
            </a:r>
            <a:r>
              <a:rPr lang="pt-BR" sz="2800" b="1" dirty="0">
                <a:latin typeface="Andalus" pitchFamily="18" charset="-78"/>
                <a:cs typeface="Andalus" pitchFamily="18" charset="-78"/>
              </a:rPr>
              <a:t>integração evitará que fiquem só com uma parte do Evangelho e da Igreja, ou que se transformem em </a:t>
            </a:r>
            <a:r>
              <a:rPr lang="pt-BR" sz="2800" b="1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nômades</a:t>
            </a:r>
            <a:r>
              <a:rPr lang="pt-BR" sz="2800" b="1" dirty="0">
                <a:latin typeface="Andalus" pitchFamily="18" charset="-78"/>
                <a:cs typeface="Andalus" pitchFamily="18" charset="-78"/>
              </a:rPr>
              <a:t> sem raízes</a:t>
            </a:r>
            <a:r>
              <a:rPr lang="pt-BR" sz="2800" b="1" dirty="0" smtClean="0">
                <a:latin typeface="Andalus" pitchFamily="18" charset="-78"/>
                <a:cs typeface="Andalus" pitchFamily="18" charset="-78"/>
              </a:rPr>
              <a:t>”.</a:t>
            </a:r>
            <a:endParaRPr lang="pt-BR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43608" y="40466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EM SINTONIA</a:t>
            </a:r>
            <a:r>
              <a:rPr lang="en-US" sz="2400" dirty="0" smtClean="0">
                <a:solidFill>
                  <a:srgbClr val="7030A0"/>
                </a:solidFill>
              </a:rPr>
              <a:t>…</a:t>
            </a:r>
            <a:endParaRPr lang="pt-BR" sz="2400" dirty="0">
              <a:solidFill>
                <a:srgbClr val="7030A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743908" y="395372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Assembléia </a:t>
            </a:r>
            <a:r>
              <a:rPr lang="pt-BR" sz="3200" b="1" cap="small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de Pastoral</a:t>
            </a:r>
          </a:p>
        </p:txBody>
      </p:sp>
      <p:pic>
        <p:nvPicPr>
          <p:cNvPr id="8" name="Picture 2" descr="C:\Users\FreiJesus\Downloads\12277030_1023574771035004_1256191803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2566413" cy="1443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Subtítulo 4"/>
          <p:cNvSpPr txBox="1">
            <a:spLocks/>
          </p:cNvSpPr>
          <p:nvPr/>
        </p:nvSpPr>
        <p:spPr>
          <a:xfrm>
            <a:off x="467544" y="4365104"/>
            <a:ext cx="273630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>
                <a:solidFill>
                  <a:schemeClr val="tx1"/>
                </a:solidFill>
              </a:rPr>
              <a:t>DGAE 105</a:t>
            </a:r>
          </a:p>
          <a:p>
            <a:r>
              <a:rPr lang="en-US" sz="2800" i="1" dirty="0" smtClean="0">
                <a:solidFill>
                  <a:schemeClr val="tx1"/>
                </a:solidFill>
              </a:rPr>
              <a:t>Doc 100, 236</a:t>
            </a:r>
          </a:p>
          <a:p>
            <a:r>
              <a:rPr lang="en-US" sz="2800" i="1" dirty="0" smtClean="0">
                <a:solidFill>
                  <a:schemeClr val="tx1"/>
                </a:solidFill>
              </a:rPr>
              <a:t>EG 29</a:t>
            </a:r>
          </a:p>
          <a:p>
            <a:endParaRPr lang="pt-BR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7500990" cy="4572032"/>
          </a:xfrm>
        </p:spPr>
        <p:txBody>
          <a:bodyPr>
            <a:normAutofit/>
          </a:bodyPr>
          <a:lstStyle/>
          <a:p>
            <a:endParaRPr lang="pt-BR" sz="6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pt-BR" sz="5000" dirty="0">
              <a:latin typeface="Arial Black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9144000" cy="6840760"/>
          </a:xfrm>
          <a:prstGeom prst="rect">
            <a:avLst/>
          </a:prstGeom>
        </p:spPr>
      </p:pic>
      <p:pic>
        <p:nvPicPr>
          <p:cNvPr id="4" name="Imagem 3" descr="LOGOTIPO CNBB NACIONA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43108" cy="217085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87434" y="2071678"/>
            <a:ext cx="7500990" cy="4572032"/>
          </a:xfrm>
        </p:spPr>
        <p:txBody>
          <a:bodyPr>
            <a:normAutofit fontScale="32500" lnSpcReduction="20000"/>
          </a:bodyPr>
          <a:lstStyle/>
          <a:p>
            <a:endParaRPr lang="pt-BR" sz="6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pt-BR" sz="8600" dirty="0" smtClean="0">
                <a:solidFill>
                  <a:schemeClr val="tx1"/>
                </a:solidFill>
                <a:latin typeface="Arial Black" pitchFamily="34" charset="0"/>
              </a:rPr>
              <a:t>Objetivo Geral:</a:t>
            </a:r>
          </a:p>
          <a:p>
            <a:endParaRPr lang="pt-BR" sz="3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74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Evangelizar</a:t>
            </a:r>
            <a:r>
              <a:rPr lang="pt-BR" sz="7400" dirty="0" smtClean="0">
                <a:latin typeface="Arial Black" pitchFamily="34" charset="0"/>
                <a:cs typeface="Arial" pitchFamily="34" charset="0"/>
              </a:rPr>
              <a:t>, 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pt-BR" sz="74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a partir de Jesus Cristo e na força do Espírito Santo, como Igreja discípula, missionária, profética e </a:t>
            </a:r>
            <a:r>
              <a:rPr lang="pt-BR" sz="7400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misericordiosa, </a:t>
            </a:r>
            <a:r>
              <a:rPr lang="pt-BR" sz="74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alimentada pela Palavra de Deus e pela Eucaristia, à luz da evangélica opção preferencial pelos pobres,</a:t>
            </a:r>
          </a:p>
          <a:p>
            <a:r>
              <a:rPr lang="pt-BR" sz="74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pt-BR" sz="74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para que todos tenham vida </a:t>
            </a:r>
            <a:r>
              <a:rPr lang="pt-BR" sz="74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(</a:t>
            </a:r>
            <a:r>
              <a:rPr lang="pt-BR" sz="7400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Jo</a:t>
            </a:r>
            <a:r>
              <a:rPr lang="pt-BR" sz="74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10,10), </a:t>
            </a:r>
            <a:r>
              <a:rPr lang="pt-BR" sz="74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rumo ao Reino definitivo</a:t>
            </a:r>
          </a:p>
          <a:p>
            <a:r>
              <a:rPr lang="pt-BR" sz="5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	</a:t>
            </a:r>
            <a:endParaRPr lang="pt-BR" sz="5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pt-BR" sz="5000" dirty="0">
              <a:latin typeface="Arial Black" pitchFamily="34" charset="0"/>
            </a:endParaRPr>
          </a:p>
        </p:txBody>
      </p:sp>
      <p:pic>
        <p:nvPicPr>
          <p:cNvPr id="5" name="Imagem 4" descr="jangsimbreg 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44624"/>
            <a:ext cx="1994181" cy="203504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642918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                                  EM SINTONÍA COM </a:t>
            </a:r>
            <a:r>
              <a:rPr lang="en-US" sz="2400" b="1" dirty="0" smtClean="0"/>
              <a:t>… </a:t>
            </a:r>
            <a:endParaRPr lang="pt-BR" sz="2400" b="1" dirty="0" smtClean="0"/>
          </a:p>
          <a:p>
            <a:pPr algn="ctr"/>
            <a:endParaRPr lang="pt-BR" sz="1200" b="1" dirty="0"/>
          </a:p>
          <a:p>
            <a:pPr algn="ctr"/>
            <a:r>
              <a:rPr lang="pt-BR" sz="2000" b="1" dirty="0" smtClean="0"/>
              <a:t>CONFERÊNCIA NACIONAL DOS BISPOS DO BRASIL</a:t>
            </a:r>
          </a:p>
          <a:p>
            <a:pPr algn="ctr"/>
            <a:r>
              <a:rPr lang="pt-BR" sz="2400" b="1" cap="small" dirty="0" smtClean="0"/>
              <a:t>Regional Nordeste 1</a:t>
            </a:r>
          </a:p>
          <a:p>
            <a:pPr algn="ctr"/>
            <a:r>
              <a:rPr lang="pt-BR" b="1" dirty="0" smtClean="0"/>
              <a:t>21ª Assembleia Regional de Pastoral</a:t>
            </a:r>
          </a:p>
          <a:p>
            <a:pPr algn="ctr"/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-1620688" y="6858000"/>
            <a:ext cx="2262113" cy="150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9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5119</TotalTime>
  <Words>3539</Words>
  <Application>Microsoft Office PowerPoint</Application>
  <PresentationFormat>Apresentação na tela (4:3)</PresentationFormat>
  <Paragraphs>614</Paragraphs>
  <Slides>62</Slides>
  <Notes>42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CRISTO NO CENTRO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INICIAÇÃO     CRISTÃ</vt:lpstr>
      <vt:lpstr>Cuidado com catequeses superficiais e conversões rápidas!</vt:lpstr>
      <vt:lpstr>DESAFIO : ANUNCIAR JESUS CRISTO, LIVRE DE FUNDAMENTALISMOS E CARICATURAS</vt:lpstr>
      <vt:lpstr>"Eu vivo, mas não eu: é Cristo que vive em mim“...   (Gl 2,20). </vt:lpstr>
      <vt:lpstr>Apresentação do PowerPoint</vt:lpstr>
      <vt:lpstr>Apresentação do PowerPoint</vt:lpstr>
      <vt:lpstr>MINISTÉRIOS DA INICIAÇÃO </vt:lpstr>
      <vt:lpstr>Apresentação do PowerPoint</vt:lpstr>
      <vt:lpstr>Apresentação do PowerPoint</vt:lpstr>
      <vt:lpstr>CARACTERÍSTICAS DO PROCESSO CATECUMENAL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CNBBNE1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Usuário do Windows</cp:lastModifiedBy>
  <cp:revision>215</cp:revision>
  <dcterms:created xsi:type="dcterms:W3CDTF">2011-11-09T12:59:52Z</dcterms:created>
  <dcterms:modified xsi:type="dcterms:W3CDTF">2015-11-28T16:44:36Z</dcterms:modified>
</cp:coreProperties>
</file>