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5"/>
  </p:notesMasterIdLst>
  <p:sldIdLst>
    <p:sldId id="298" r:id="rId3"/>
    <p:sldId id="257" r:id="rId4"/>
    <p:sldId id="294" r:id="rId5"/>
    <p:sldId id="258" r:id="rId6"/>
    <p:sldId id="259" r:id="rId7"/>
    <p:sldId id="263" r:id="rId8"/>
    <p:sldId id="293" r:id="rId9"/>
    <p:sldId id="260" r:id="rId10"/>
    <p:sldId id="275" r:id="rId11"/>
    <p:sldId id="261" r:id="rId12"/>
    <p:sldId id="290" r:id="rId13"/>
    <p:sldId id="282" r:id="rId14"/>
    <p:sldId id="308" r:id="rId15"/>
    <p:sldId id="295" r:id="rId16"/>
    <p:sldId id="302" r:id="rId17"/>
    <p:sldId id="303" r:id="rId18"/>
    <p:sldId id="304" r:id="rId19"/>
    <p:sldId id="306" r:id="rId20"/>
    <p:sldId id="305" r:id="rId21"/>
    <p:sldId id="307" r:id="rId22"/>
    <p:sldId id="299" r:id="rId23"/>
    <p:sldId id="296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30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B3FCF-C73D-4330-909C-ED6C4A2FEDB2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FC95A-177E-4431-AA75-8C0153E8C2A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217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C95A-177E-4431-AA75-8C0153E8C2AA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1666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0" name="Subtítu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239BD2-0B7D-4BA3-AEE6-45FA9343FB9A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ACB9D-46F8-4E40-8F15-F321DA33F1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239BD2-0B7D-4BA3-AEE6-45FA9343FB9A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ACB9D-46F8-4E40-8F15-F321DA33F1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239BD2-0B7D-4BA3-AEE6-45FA9343FB9A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ACB9D-46F8-4E40-8F15-F321DA33F1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5" name="Subtítu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1" name="Espaço Reservado para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B239BD2-0B7D-4BA3-AEE6-45FA9343FB9A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63ACB9D-46F8-4E40-8F15-F321DA33F1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239BD2-0B7D-4BA3-AEE6-45FA9343FB9A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ACB9D-46F8-4E40-8F15-F321DA33F1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B239BD2-0B7D-4BA3-AEE6-45FA9343FB9A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63ACB9D-46F8-4E40-8F15-F321DA33F1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239BD2-0B7D-4BA3-AEE6-45FA9343FB9A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ACB9D-46F8-4E40-8F15-F321DA33F1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239BD2-0B7D-4BA3-AEE6-45FA9343FB9A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ACB9D-46F8-4E40-8F15-F321DA33F1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239BD2-0B7D-4BA3-AEE6-45FA9343FB9A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ACB9D-46F8-4E40-8F15-F321DA33F1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B239BD2-0B7D-4BA3-AEE6-45FA9343FB9A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ACB9D-46F8-4E40-8F15-F321DA33F1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239BD2-0B7D-4BA3-AEE6-45FA9343FB9A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ACB9D-46F8-4E40-8F15-F321DA33F1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239BD2-0B7D-4BA3-AEE6-45FA9343FB9A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ACB9D-46F8-4E40-8F15-F321DA33F1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239BD2-0B7D-4BA3-AEE6-45FA9343FB9A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ACB9D-46F8-4E40-8F15-F321DA33F1E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239BD2-0B7D-4BA3-AEE6-45FA9343FB9A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ACB9D-46F8-4E40-8F15-F321DA33F1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B239BD2-0B7D-4BA3-AEE6-45FA9343FB9A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63ACB9D-46F8-4E40-8F15-F321DA33F1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de cantos arredondado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239BD2-0B7D-4BA3-AEE6-45FA9343FB9A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ACB9D-46F8-4E40-8F15-F321DA33F1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239BD2-0B7D-4BA3-AEE6-45FA9343FB9A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ACB9D-46F8-4E40-8F15-F321DA33F1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239BD2-0B7D-4BA3-AEE6-45FA9343FB9A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ACB9D-46F8-4E40-8F15-F321DA33F1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239BD2-0B7D-4BA3-AEE6-45FA9343FB9A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ACB9D-46F8-4E40-8F15-F321DA33F1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239BD2-0B7D-4BA3-AEE6-45FA9343FB9A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ACB9D-46F8-4E40-8F15-F321DA33F1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239BD2-0B7D-4BA3-AEE6-45FA9343FB9A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ACB9D-46F8-4E40-8F15-F321DA33F1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de cantos arredondado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rredondar Retângulo em um Canto Únic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239BD2-0B7D-4BA3-AEE6-45FA9343FB9A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3ACB9D-46F8-4E40-8F15-F321DA33F1E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de cantos arredondado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Espaço Reservado para Títu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B239BD2-0B7D-4BA3-AEE6-45FA9343FB9A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63ACB9D-46F8-4E40-8F15-F321DA33F1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Títu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7" name="Espaço Reservado para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B239BD2-0B7D-4BA3-AEE6-45FA9343FB9A}" type="datetimeFigureOut">
              <a:rPr lang="pt-BR" smtClean="0"/>
              <a:pPr/>
              <a:t>17/11/2014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63ACB9D-46F8-4E40-8F15-F321DA33F1E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2376" y="2571744"/>
            <a:ext cx="7772400" cy="1077262"/>
          </a:xfrm>
        </p:spPr>
        <p:txBody>
          <a:bodyPr/>
          <a:lstStyle/>
          <a:p>
            <a:r>
              <a:rPr lang="pt-BR" dirty="0" smtClean="0"/>
              <a:t>CAMPANHAS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 smtClean="0"/>
              <a:t>Nossas Campanhas</a:t>
            </a:r>
            <a:endParaRPr lang="pt-BR" b="1" dirty="0"/>
          </a:p>
        </p:txBody>
      </p:sp>
      <p:pic>
        <p:nvPicPr>
          <p:cNvPr id="5" name="Imagem 4" descr="CNBB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3071834" cy="3071834"/>
          </a:xfrm>
          <a:prstGeom prst="rect">
            <a:avLst/>
          </a:prstGeom>
        </p:spPr>
      </p:pic>
      <p:pic>
        <p:nvPicPr>
          <p:cNvPr id="19457" name="Picture 1" descr="C:\Users\user\Pictures\Arquediocesse de Fortaleza.jpg"/>
          <p:cNvPicPr>
            <a:picLocks noChangeAspect="1" noChangeArrowheads="1"/>
          </p:cNvPicPr>
          <p:nvPr/>
        </p:nvPicPr>
        <p:blipFill>
          <a:blip r:embed="rId3"/>
          <a:srcRect l="20833" r="22222"/>
          <a:stretch>
            <a:fillRect/>
          </a:stretch>
        </p:blipFill>
        <p:spPr bwMode="auto">
          <a:xfrm>
            <a:off x="2357422" y="4286256"/>
            <a:ext cx="2428892" cy="184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Campanhas - 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41722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pt-BR" b="1" dirty="0" smtClean="0"/>
              <a:t>Desafios em relação às Campanhas</a:t>
            </a:r>
            <a:r>
              <a:rPr lang="pt-BR" dirty="0" smtClean="0"/>
              <a:t>:</a:t>
            </a:r>
          </a:p>
          <a:p>
            <a:pPr marL="804672" lvl="1" indent="-457200">
              <a:buClr>
                <a:srgbClr val="FF0000"/>
              </a:buClr>
              <a:buFont typeface="+mj-lt"/>
              <a:buAutoNum type="alphaUcPeriod"/>
            </a:pPr>
            <a:r>
              <a:rPr lang="pt-BR" dirty="0" smtClean="0"/>
              <a:t>aprimorar os mecanismos de 	 	  organização;</a:t>
            </a:r>
          </a:p>
          <a:p>
            <a:pPr marL="804672" lvl="1" indent="-457200">
              <a:buClr>
                <a:srgbClr val="FF0000"/>
              </a:buClr>
              <a:buFont typeface="+mj-lt"/>
              <a:buAutoNum type="alphaUcPeriod"/>
            </a:pPr>
            <a:r>
              <a:rPr lang="pt-BR" dirty="0" smtClean="0"/>
              <a:t>melhorar a comunicação com a sociedade;</a:t>
            </a:r>
          </a:p>
          <a:p>
            <a:pPr marL="804672" lvl="1" indent="-457200" algn="just">
              <a:buClr>
                <a:srgbClr val="FF0000"/>
              </a:buClr>
              <a:buFont typeface="+mj-lt"/>
              <a:buAutoNum type="alphaUcPeriod"/>
            </a:pPr>
            <a:r>
              <a:rPr lang="pt-BR" dirty="0" smtClean="0"/>
              <a:t>ampliar a adesão, a conversão e a mobilização, com gestos concretos em torno das questões e temáticas propostas.</a:t>
            </a:r>
          </a:p>
          <a:p>
            <a:pPr lvl="1" algn="just">
              <a:buNone/>
            </a:pPr>
            <a:endParaRPr lang="pt-BR" dirty="0"/>
          </a:p>
        </p:txBody>
      </p:sp>
      <p:pic>
        <p:nvPicPr>
          <p:cNvPr id="4" name="Imagem 3" descr="CNBB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4357694"/>
            <a:ext cx="1181100" cy="118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Campanha para a Evangelização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pt-BR" b="1" dirty="0" smtClean="0"/>
              <a:t>Desafios em relação às Campanhas</a:t>
            </a:r>
            <a:r>
              <a:rPr lang="pt-BR" dirty="0" smtClean="0"/>
              <a:t>:</a:t>
            </a:r>
          </a:p>
          <a:p>
            <a:pPr marL="514350" indent="-514350">
              <a:buClr>
                <a:srgbClr val="FF0000"/>
              </a:buClr>
              <a:buFont typeface="+mj-lt"/>
              <a:buAutoNum type="alphaUcPeriod"/>
            </a:pPr>
            <a:endParaRPr lang="pt-BR" dirty="0" smtClean="0"/>
          </a:p>
          <a:p>
            <a:pPr marL="514350" indent="-514350">
              <a:buClr>
                <a:srgbClr val="FF0000"/>
              </a:buClr>
              <a:buNone/>
            </a:pPr>
            <a:r>
              <a:rPr lang="pt-BR" dirty="0" smtClean="0">
                <a:solidFill>
                  <a:srgbClr val="FF0000"/>
                </a:solidFill>
              </a:rPr>
              <a:t>D.</a:t>
            </a:r>
            <a:r>
              <a:rPr lang="pt-BR" dirty="0" smtClean="0"/>
              <a:t>	Ser solidário na Evangelização:</a:t>
            </a:r>
          </a:p>
          <a:p>
            <a:pPr marL="514350" indent="-514350">
              <a:buClr>
                <a:srgbClr val="FF0000"/>
              </a:buClr>
              <a:buNone/>
            </a:pPr>
            <a:r>
              <a:rPr lang="pt-BR" dirty="0" smtClean="0">
                <a:solidFill>
                  <a:srgbClr val="FF0000"/>
                </a:solidFill>
              </a:rPr>
              <a:t>E.</a:t>
            </a:r>
            <a:r>
              <a:rPr lang="pt-BR" dirty="0" smtClean="0"/>
              <a:t>	Cooperar na infra-estrutura da Igreja;</a:t>
            </a:r>
          </a:p>
          <a:p>
            <a:pPr marL="514350" indent="-514350">
              <a:buClr>
                <a:srgbClr val="FF0000"/>
              </a:buClr>
              <a:buNone/>
            </a:pPr>
            <a:r>
              <a:rPr lang="pt-BR" dirty="0" smtClean="0">
                <a:solidFill>
                  <a:srgbClr val="FF0000"/>
                </a:solidFill>
              </a:rPr>
              <a:t>F.</a:t>
            </a:r>
            <a:r>
              <a:rPr lang="pt-BR" dirty="0" smtClean="0"/>
              <a:t>	Cultivar o impulso missionário;</a:t>
            </a:r>
          </a:p>
          <a:p>
            <a:pPr marL="514350" indent="-514350">
              <a:buClr>
                <a:srgbClr val="FF0000"/>
              </a:buClr>
              <a:buNone/>
            </a:pPr>
            <a:r>
              <a:rPr lang="pt-BR" dirty="0" smtClean="0">
                <a:solidFill>
                  <a:srgbClr val="FF0000"/>
                </a:solidFill>
              </a:rPr>
              <a:t>G</a:t>
            </a:r>
            <a:r>
              <a:rPr lang="pt-BR" dirty="0" smtClean="0"/>
              <a:t>.	Anunciar a boa nova;</a:t>
            </a:r>
          </a:p>
          <a:p>
            <a:pPr marL="514350" indent="-514350">
              <a:buClr>
                <a:srgbClr val="FF0000"/>
              </a:buClr>
              <a:buNone/>
            </a:pPr>
            <a:r>
              <a:rPr lang="pt-BR" dirty="0" smtClean="0">
                <a:solidFill>
                  <a:srgbClr val="FF0000"/>
                </a:solidFill>
              </a:rPr>
              <a:t>H.</a:t>
            </a:r>
            <a:r>
              <a:rPr lang="pt-BR" dirty="0" smtClean="0"/>
              <a:t>	</a:t>
            </a:r>
            <a:r>
              <a:rPr lang="pt-BR" dirty="0" smtClean="0"/>
              <a:t>Assumir </a:t>
            </a:r>
            <a:r>
              <a:rPr lang="pt-BR" dirty="0" smtClean="0"/>
              <a:t>a responsabilidade e cooperar para a salvação da humanidade toda, no “sentido amplo”.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Campanhas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1316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pt-BR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pt-BR" dirty="0" smtClean="0"/>
              <a:t>Podemos observar 4 momentos fortes:</a:t>
            </a:r>
          </a:p>
          <a:p>
            <a:pPr marL="804672" lvl="1" indent="-457200">
              <a:buClr>
                <a:srgbClr val="FF0000"/>
              </a:buClr>
              <a:buFont typeface="+mj-lt"/>
              <a:buAutoNum type="arabicPeriod"/>
            </a:pPr>
            <a:r>
              <a:rPr lang="pt-BR" dirty="0" smtClean="0"/>
              <a:t>Lançamento</a:t>
            </a:r>
          </a:p>
          <a:p>
            <a:pPr marL="804672" lvl="1" indent="-457200">
              <a:buClr>
                <a:srgbClr val="FF0000"/>
              </a:buClr>
              <a:buFont typeface="+mj-lt"/>
              <a:buAutoNum type="arabicPeriod"/>
            </a:pPr>
            <a:r>
              <a:rPr lang="pt-BR" dirty="0" smtClean="0"/>
              <a:t>Realização da CF no período </a:t>
            </a:r>
            <a:r>
              <a:rPr lang="pt-BR" dirty="0" err="1" smtClean="0"/>
              <a:t>quaresmal</a:t>
            </a:r>
            <a:endParaRPr lang="pt-BR" dirty="0" smtClean="0"/>
          </a:p>
          <a:p>
            <a:pPr marL="804672" lvl="1" indent="-457200">
              <a:buClr>
                <a:srgbClr val="FF0000"/>
              </a:buClr>
              <a:buFont typeface="+mj-lt"/>
              <a:buAutoNum type="arabicPeriod"/>
            </a:pPr>
            <a:r>
              <a:rPr lang="pt-BR" dirty="0" smtClean="0"/>
              <a:t>Coleta da fraternidade</a:t>
            </a:r>
          </a:p>
          <a:p>
            <a:pPr marL="804672" lvl="1" indent="-457200">
              <a:buClr>
                <a:srgbClr val="FF0000"/>
              </a:buClr>
              <a:buFont typeface="+mj-lt"/>
              <a:buAutoNum type="arabicPeriod"/>
            </a:pPr>
            <a:r>
              <a:rPr lang="pt-BR" dirty="0" smtClean="0"/>
              <a:t>Continuidade – FDS e FNS</a:t>
            </a:r>
          </a:p>
          <a:p>
            <a:pPr marL="804672" lvl="1" indent="-457200">
              <a:buClr>
                <a:srgbClr val="FF0000"/>
              </a:buClr>
              <a:buNone/>
            </a:pPr>
            <a:endParaRPr lang="pt-BR" dirty="0" smtClean="0"/>
          </a:p>
          <a:p>
            <a:pPr marL="804672" lvl="1" indent="-457200">
              <a:buClr>
                <a:srgbClr val="FF0000"/>
              </a:buClr>
              <a:buNone/>
            </a:pPr>
            <a:r>
              <a:rPr lang="pt-BR" dirty="0" smtClean="0"/>
              <a:t>Ações Como: </a:t>
            </a:r>
          </a:p>
          <a:p>
            <a:pPr marL="804672" lvl="1" indent="-457200">
              <a:buClr>
                <a:srgbClr val="FF0000"/>
              </a:buClr>
              <a:buNone/>
            </a:pPr>
            <a:endParaRPr lang="pt-BR" dirty="0" smtClean="0"/>
          </a:p>
          <a:p>
            <a:pPr marL="804672" lvl="1" indent="-457200">
              <a:buClr>
                <a:srgbClr val="FF0000"/>
              </a:buClr>
              <a:buNone/>
            </a:pPr>
            <a:r>
              <a:rPr lang="pt-BR" dirty="0" smtClean="0"/>
              <a:t>Realização de projetos </a:t>
            </a:r>
            <a:r>
              <a:rPr lang="pt-BR" dirty="0" err="1" smtClean="0"/>
              <a:t>Socio-Eclesiais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CF</a:t>
            </a:r>
            <a:r>
              <a:rPr lang="pt-BR" dirty="0"/>
              <a:t> 2015: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t-BR" sz="2800" dirty="0" smtClean="0">
                <a:solidFill>
                  <a:srgbClr val="FF0000"/>
                </a:solidFill>
              </a:rPr>
              <a:t>Tema - Fraternidade</a:t>
            </a:r>
            <a:r>
              <a:rPr lang="pt-BR" sz="2800" dirty="0">
                <a:solidFill>
                  <a:srgbClr val="FF0000"/>
                </a:solidFill>
              </a:rPr>
              <a:t>: </a:t>
            </a:r>
            <a:r>
              <a:rPr lang="pt-BR" sz="2800" b="1" dirty="0">
                <a:solidFill>
                  <a:srgbClr val="FF0000"/>
                </a:solidFill>
              </a:rPr>
              <a:t>Igreja e Sociedade</a:t>
            </a:r>
          </a:p>
          <a:p>
            <a:pPr algn="ctr">
              <a:buNone/>
            </a:pPr>
            <a:r>
              <a:rPr lang="pt-BR" sz="2800" dirty="0" smtClean="0">
                <a:solidFill>
                  <a:srgbClr val="FF0000"/>
                </a:solidFill>
              </a:rPr>
              <a:t>Lema - </a:t>
            </a:r>
            <a:r>
              <a:rPr lang="pt-BR" sz="2800" b="1" dirty="0">
                <a:solidFill>
                  <a:srgbClr val="FF0000"/>
                </a:solidFill>
              </a:rPr>
              <a:t>Eu </a:t>
            </a:r>
            <a:r>
              <a:rPr lang="pt-BR" sz="2800" b="1" dirty="0" smtClean="0">
                <a:solidFill>
                  <a:srgbClr val="FF0000"/>
                </a:solidFill>
              </a:rPr>
              <a:t>vim </a:t>
            </a:r>
            <a:r>
              <a:rPr lang="pt-BR" sz="2800" b="1" dirty="0">
                <a:solidFill>
                  <a:srgbClr val="FF0000"/>
                </a:solidFill>
              </a:rPr>
              <a:t>para servir </a:t>
            </a:r>
            <a:r>
              <a:rPr lang="pt-BR" sz="2400" b="1" dirty="0">
                <a:solidFill>
                  <a:srgbClr val="FF0000"/>
                </a:solidFill>
              </a:rPr>
              <a:t>(cf. Mc 10,45</a:t>
            </a:r>
            <a:r>
              <a:rPr lang="pt-BR" sz="2400" b="1" dirty="0" smtClean="0">
                <a:solidFill>
                  <a:srgbClr val="FF0000"/>
                </a:solidFill>
              </a:rPr>
              <a:t>)</a:t>
            </a:r>
          </a:p>
          <a:p>
            <a:pPr algn="ctr">
              <a:buNone/>
            </a:pPr>
            <a:endParaRPr lang="pt-BR" sz="2800" b="1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800" b="1" dirty="0">
                <a:solidFill>
                  <a:srgbClr val="FF0000"/>
                </a:solidFill>
              </a:rPr>
              <a:t>Isto nos leva a ser uma Igreja: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800" b="1" dirty="0">
                <a:solidFill>
                  <a:srgbClr val="FF0000"/>
                </a:solidFill>
              </a:rPr>
              <a:t>Atuante;</a:t>
            </a:r>
          </a:p>
          <a:p>
            <a:pPr>
              <a:buClr>
                <a:srgbClr val="FF0000"/>
              </a:buClr>
            </a:pPr>
            <a:endParaRPr lang="pt-BR" sz="2800" b="1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800" b="1" dirty="0">
                <a:solidFill>
                  <a:srgbClr val="FF0000"/>
                </a:solidFill>
              </a:rPr>
              <a:t>Participativa;</a:t>
            </a:r>
          </a:p>
          <a:p>
            <a:pPr>
              <a:buClr>
                <a:srgbClr val="FF0000"/>
              </a:buClr>
            </a:pPr>
            <a:endParaRPr lang="pt-BR" sz="2800" b="1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800" b="1" dirty="0">
                <a:solidFill>
                  <a:srgbClr val="FF0000"/>
                </a:solidFill>
              </a:rPr>
              <a:t>Consoladora;</a:t>
            </a:r>
          </a:p>
          <a:p>
            <a:pPr>
              <a:buClr>
                <a:srgbClr val="FF0000"/>
              </a:buClr>
            </a:pPr>
            <a:endParaRPr lang="pt-BR" sz="2800" b="1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800" b="1" dirty="0">
                <a:solidFill>
                  <a:srgbClr val="FF0000"/>
                </a:solidFill>
              </a:rPr>
              <a:t>Misericordiosa e</a:t>
            </a:r>
            <a:r>
              <a:rPr lang="pt-BR" sz="2800" b="1" dirty="0" smtClean="0">
                <a:solidFill>
                  <a:srgbClr val="FF0000"/>
                </a:solidFill>
              </a:rPr>
              <a:t>;     </a:t>
            </a:r>
            <a:endParaRPr lang="pt-BR" sz="2800" b="1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</a:pPr>
            <a:endParaRPr lang="pt-BR" sz="2800" b="1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800" b="1" dirty="0">
                <a:solidFill>
                  <a:srgbClr val="FF0000"/>
                </a:solidFill>
              </a:rPr>
              <a:t>Samaritana.</a:t>
            </a:r>
          </a:p>
          <a:p>
            <a:pPr algn="ctr">
              <a:buNone/>
            </a:pPr>
            <a:endParaRPr lang="pt-BR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Objeto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65198855"/>
              </p:ext>
            </p:extLst>
          </p:nvPr>
        </p:nvGraphicFramePr>
        <p:xfrm>
          <a:off x="5004048" y="3284984"/>
          <a:ext cx="2425700" cy="292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Acrobat Document" r:id="rId3" imgW="10688040" imgH="15125400" progId="AcroExch.Document.7">
                  <p:embed/>
                </p:oleObj>
              </mc:Choice>
              <mc:Fallback>
                <p:oleObj name="Acrobat Document" r:id="rId3" imgW="10688040" imgH="15125400" progId="AcroExch.Document.7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3284984"/>
                        <a:ext cx="2425700" cy="292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679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71480"/>
            <a:ext cx="7239000" cy="5884256"/>
          </a:xfrm>
        </p:spPr>
        <p:txBody>
          <a:bodyPr/>
          <a:lstStyle/>
          <a:p>
            <a:pPr algn="ctr">
              <a:buNone/>
            </a:pPr>
            <a:r>
              <a:rPr lang="pt-BR" dirty="0" smtClean="0">
                <a:solidFill>
                  <a:srgbClr val="FF0000"/>
                </a:solidFill>
              </a:rPr>
              <a:t>CF</a:t>
            </a:r>
            <a:r>
              <a:rPr lang="pt-BR" dirty="0" smtClean="0"/>
              <a:t> </a:t>
            </a:r>
            <a:r>
              <a:rPr lang="pt-BR" dirty="0" smtClean="0"/>
              <a:t>2015:</a:t>
            </a:r>
          </a:p>
          <a:p>
            <a:pPr algn="ctr">
              <a:buNone/>
            </a:pPr>
            <a:r>
              <a:rPr lang="pt-BR" sz="2400" dirty="0" smtClean="0">
                <a:solidFill>
                  <a:srgbClr val="FF0000"/>
                </a:solidFill>
              </a:rPr>
              <a:t>Tema </a:t>
            </a:r>
            <a:r>
              <a:rPr lang="pt-BR" sz="2400" dirty="0">
                <a:solidFill>
                  <a:srgbClr val="FF0000"/>
                </a:solidFill>
              </a:rPr>
              <a:t>- Fraternidade: </a:t>
            </a:r>
            <a:r>
              <a:rPr lang="pt-BR" sz="2400" b="1" dirty="0">
                <a:solidFill>
                  <a:srgbClr val="FF0000"/>
                </a:solidFill>
              </a:rPr>
              <a:t>Igreja e Sociedade</a:t>
            </a:r>
          </a:p>
          <a:p>
            <a:pPr algn="ctr">
              <a:buNone/>
            </a:pPr>
            <a:r>
              <a:rPr lang="pt-BR" sz="2400" dirty="0">
                <a:solidFill>
                  <a:srgbClr val="FF0000"/>
                </a:solidFill>
              </a:rPr>
              <a:t>Lema - </a:t>
            </a:r>
            <a:r>
              <a:rPr lang="pt-BR" sz="2400" b="1" dirty="0">
                <a:solidFill>
                  <a:srgbClr val="FF0000"/>
                </a:solidFill>
              </a:rPr>
              <a:t>Eu vim para servir </a:t>
            </a:r>
            <a:r>
              <a:rPr lang="pt-BR" sz="2000" b="1" dirty="0">
                <a:solidFill>
                  <a:srgbClr val="FF0000"/>
                </a:solidFill>
              </a:rPr>
              <a:t>(cf. Mc 10,45)</a:t>
            </a: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3073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63626736"/>
              </p:ext>
            </p:extLst>
          </p:nvPr>
        </p:nvGraphicFramePr>
        <p:xfrm>
          <a:off x="755576" y="2492896"/>
          <a:ext cx="2425704" cy="2927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Acrobat Document" r:id="rId3" imgW="10688040" imgH="15125400" progId="AcroExch.Document.7">
                  <p:embed/>
                </p:oleObj>
              </mc:Choice>
              <mc:Fallback>
                <p:oleObj name="Acrobat Document" r:id="rId3" imgW="10688040" imgH="15125400" progId="AcroExch.Document.7">
                  <p:embed/>
                  <p:pic>
                    <p:nvPicPr>
                      <p:cNvPr id="0" name="Picture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492896"/>
                        <a:ext cx="2425704" cy="29270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643306" y="2357430"/>
            <a:ext cx="435771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pt-BR" sz="2000" b="1" dirty="0" smtClean="0"/>
              <a:t>Objetivo geral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pt-BR" dirty="0" smtClean="0"/>
          </a:p>
          <a:p>
            <a:r>
              <a:rPr lang="pt-BR" sz="2300" dirty="0" smtClean="0"/>
              <a:t>Aprofundar, à luz do Evangelho, o diálogo e a colaboração entre a Igreja e a sociedade, propostos pelo Concílio Ecumênico Vaticano II, como serviço ao povo brasileiro, para a edificação do Reino de Deus.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859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5" grpId="0" build="allAtOnce"/>
      <p:bldP spid="5" grpI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285728"/>
            <a:ext cx="8183880" cy="6072230"/>
          </a:xfrm>
        </p:spPr>
        <p:txBody>
          <a:bodyPr/>
          <a:lstStyle/>
          <a:p>
            <a:pPr algn="ctr">
              <a:buNone/>
            </a:pPr>
            <a:r>
              <a:rPr lang="pt-BR" sz="3500" b="1" i="1" dirty="0" smtClean="0">
                <a:solidFill>
                  <a:srgbClr val="FF0000"/>
                </a:solidFill>
              </a:rPr>
              <a:t>Mandato Missionário</a:t>
            </a:r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“Ide, pois, fazei discípulos de todos os </a:t>
            </a:r>
            <a:r>
              <a:rPr lang="pt-BR" dirty="0" smtClean="0"/>
              <a:t>povos, </a:t>
            </a:r>
            <a:r>
              <a:rPr lang="pt-BR" dirty="0" smtClean="0"/>
              <a:t>batizando-os em nome do Pai, do Filho e do Espírito Santo, ensinando-os a cumprir tudo quanto vos tenho </a:t>
            </a:r>
            <a:r>
              <a:rPr lang="pt-BR" dirty="0" smtClean="0"/>
              <a:t>mandado</a:t>
            </a:r>
            <a:r>
              <a:rPr lang="pt-BR" dirty="0" smtClean="0"/>
              <a:t>” (</a:t>
            </a:r>
            <a:r>
              <a:rPr lang="pt-BR" dirty="0" err="1" smtClean="0"/>
              <a:t>Mt</a:t>
            </a:r>
            <a:r>
              <a:rPr lang="pt-BR" dirty="0" smtClean="0"/>
              <a:t> 28,19-20).</a:t>
            </a:r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 </a:t>
            </a:r>
            <a:r>
              <a:rPr lang="pt-BR" sz="3000" b="1" dirty="0" smtClean="0">
                <a:solidFill>
                  <a:srgbClr val="FF0000"/>
                </a:solidFill>
              </a:rPr>
              <a:t>Essa é a sua vocação e a sua missão.</a:t>
            </a:r>
          </a:p>
          <a:p>
            <a:pPr>
              <a:buNone/>
            </a:pPr>
            <a:endParaRPr lang="pt-BR" sz="3000" dirty="0">
              <a:solidFill>
                <a:srgbClr val="FF0000"/>
              </a:solidFill>
            </a:endParaRPr>
          </a:p>
        </p:txBody>
      </p:sp>
      <p:pic>
        <p:nvPicPr>
          <p:cNvPr id="5" name="Picture 1" descr="C:\Users\user\Pictures\capa_semana_missionaria.jpg"/>
          <p:cNvPicPr>
            <a:picLocks noChangeAspect="1" noChangeArrowheads="1"/>
          </p:cNvPicPr>
          <p:nvPr/>
        </p:nvPicPr>
        <p:blipFill>
          <a:blip r:embed="rId2"/>
          <a:srcRect l="40989" b="15671"/>
          <a:stretch>
            <a:fillRect/>
          </a:stretch>
        </p:blipFill>
        <p:spPr bwMode="auto">
          <a:xfrm>
            <a:off x="2357422" y="4073054"/>
            <a:ext cx="4214842" cy="2213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13292"/>
          </a:xfrm>
        </p:spPr>
        <p:txBody>
          <a:bodyPr/>
          <a:lstStyle/>
          <a:p>
            <a:pPr marL="0" indent="0" algn="ctr">
              <a:buNone/>
            </a:pPr>
            <a:r>
              <a:rPr lang="pt-BR" sz="3500" b="1" dirty="0" smtClean="0">
                <a:solidFill>
                  <a:srgbClr val="FF0000"/>
                </a:solidFill>
              </a:rPr>
              <a:t>Cidadania Eclesial</a:t>
            </a:r>
          </a:p>
          <a:p>
            <a:pPr marL="0" indent="0" algn="ctr">
              <a:buNone/>
            </a:pPr>
            <a:endParaRPr lang="pt-BR" sz="350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pt-BR" dirty="0" smtClean="0"/>
              <a:t>As pessoas que vivem do evangelho vivem na sociedade. A sociedade é formada por pessoas que vivem de forma organizada.</a:t>
            </a:r>
          </a:p>
          <a:p>
            <a:pPr marL="0" indent="0" algn="just">
              <a:buNone/>
            </a:pPr>
            <a:r>
              <a:rPr lang="pt-BR" dirty="0" smtClean="0"/>
              <a:t>É um coletivo de cidadãos com leis e normas de conduta, organizada por critérios e com entidades que cuidam do bem-estar daqueles que convivem.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b="1" dirty="0" smtClean="0">
                <a:solidFill>
                  <a:srgbClr val="FF0000"/>
                </a:solidFill>
              </a:rPr>
              <a:t>Os cristãos trabalham para que as estruturas da sociedade estejam a serviço de todos.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827606"/>
          </a:xfrm>
        </p:spPr>
        <p:txBody>
          <a:bodyPr/>
          <a:lstStyle/>
          <a:p>
            <a:pPr marL="0" indent="0" algn="ctr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Nesse sentido, a Comunidade dos fiéis, os cristãos,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é </a:t>
            </a:r>
            <a:r>
              <a:rPr lang="pt-BR" dirty="0" smtClean="0"/>
              <a:t>uma Igreja “em saída”. Sabe tomar iniciativa, ir ao encontro, procurar os afastados, chegar as </a:t>
            </a:r>
            <a:r>
              <a:rPr lang="pt-BR" dirty="0" smtClean="0"/>
              <a:t>encruzilhadas </a:t>
            </a:r>
            <a:r>
              <a:rPr lang="pt-BR" dirty="0" smtClean="0"/>
              <a:t>dos caminhos para convidar os excluídos.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3000" b="1" dirty="0" smtClean="0">
                <a:solidFill>
                  <a:srgbClr val="FF0000"/>
                </a:solidFill>
              </a:rPr>
              <a:t>Vive o desejo de oferecer misericórdia.</a:t>
            </a:r>
          </a:p>
          <a:p>
            <a:pPr marL="0" indent="0" algn="ctr">
              <a:buNone/>
            </a:pPr>
            <a:r>
              <a:rPr lang="pt-BR" sz="3000" b="1" dirty="0" smtClean="0">
                <a:solidFill>
                  <a:srgbClr val="FF0000"/>
                </a:solidFill>
              </a:rPr>
              <a:t>A missão da Igreja de </a:t>
            </a:r>
            <a:r>
              <a:rPr lang="pt-BR" sz="3000" b="1" dirty="0" smtClean="0">
                <a:solidFill>
                  <a:srgbClr val="FF0000"/>
                </a:solidFill>
              </a:rPr>
              <a:t>evangelizar </a:t>
            </a:r>
            <a:r>
              <a:rPr lang="pt-BR" sz="3000" b="1" dirty="0" smtClean="0">
                <a:solidFill>
                  <a:srgbClr val="FF0000"/>
                </a:solidFill>
              </a:rPr>
              <a:t>passa pela Caridade.</a:t>
            </a:r>
          </a:p>
          <a:p>
            <a:pPr marL="0" indent="0" algn="ctr">
              <a:buNone/>
            </a:pPr>
            <a:r>
              <a:rPr lang="pt-BR" sz="3000" b="1" dirty="0" smtClean="0">
                <a:solidFill>
                  <a:srgbClr val="FF0000"/>
                </a:solidFill>
              </a:rPr>
              <a:t>Os cristãos são presença do Evangelho na sociedade.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428868"/>
            <a:ext cx="7239000" cy="39176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Para realizar então, a CF de 2015: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</a:t>
            </a:r>
            <a:r>
              <a:rPr lang="pt-BR" b="1" dirty="0" smtClean="0">
                <a:solidFill>
                  <a:srgbClr val="C00000"/>
                </a:solidFill>
              </a:rPr>
              <a:t>FRATERNIDADE:</a:t>
            </a:r>
            <a:r>
              <a:rPr lang="pt-BR" dirty="0" smtClean="0"/>
              <a:t> </a:t>
            </a:r>
            <a:r>
              <a:rPr lang="pt-BR" b="1" i="1" dirty="0" smtClean="0">
                <a:solidFill>
                  <a:srgbClr val="FF0000"/>
                </a:solidFill>
              </a:rPr>
              <a:t>IGREJA E SOCIEDADE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São propostos os seguintes objetivos específicos:</a:t>
            </a:r>
          </a:p>
          <a:p>
            <a:pPr>
              <a:buNone/>
            </a:pPr>
            <a:r>
              <a:rPr lang="pt-BR" dirty="0" smtClean="0"/>
              <a:t>		</a:t>
            </a:r>
            <a:endParaRPr lang="pt-BR" dirty="0"/>
          </a:p>
        </p:txBody>
      </p:sp>
      <p:pic>
        <p:nvPicPr>
          <p:cNvPr id="33793" name="Picture 1" descr="C:\Users\user\Pictures\Jesus lava pé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7166"/>
            <a:ext cx="2400300" cy="190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4" name="Picture 2" descr="C:\Users\user\Pictures\Cf2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14310"/>
            <a:ext cx="2638425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41854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pt-BR" dirty="0" smtClean="0"/>
              <a:t>Fazer memória do caminho percorrido pela Igreja com a sociedade, identificar e compreender os principais desafios da situação atual.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pt-BR" dirty="0" smtClean="0"/>
          </a:p>
          <a:p>
            <a:pPr lvl="0">
              <a:buClr>
                <a:srgbClr val="FF0000"/>
              </a:buClr>
              <a:buFont typeface="Wingdings" pitchFamily="2" charset="2"/>
              <a:buChar char="ü"/>
            </a:pPr>
            <a:r>
              <a:rPr lang="pt-BR" dirty="0" smtClean="0"/>
              <a:t>Apresentar os valores espirituais do Reino de </a:t>
            </a:r>
            <a:r>
              <a:rPr lang="pt-BR" dirty="0" smtClean="0"/>
              <a:t>Deus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dirty="0" smtClean="0"/>
              <a:t>e da doutrina Social da Igreja, como elementos autenticamente </a:t>
            </a:r>
            <a:r>
              <a:rPr lang="pt-BR" dirty="0" err="1" smtClean="0"/>
              <a:t>humanizantes</a:t>
            </a:r>
            <a:r>
              <a:rPr lang="pt-BR" dirty="0" smtClean="0"/>
              <a:t>.</a:t>
            </a:r>
          </a:p>
          <a:p>
            <a:pPr lvl="0">
              <a:buClr>
                <a:srgbClr val="FF0000"/>
              </a:buClr>
              <a:buFont typeface="Wingdings" pitchFamily="2" charset="2"/>
              <a:buChar char="ü"/>
            </a:pPr>
            <a:endParaRPr lang="pt-BR" dirty="0" smtClean="0"/>
          </a:p>
          <a:p>
            <a:pPr lvl="0">
              <a:buClr>
                <a:srgbClr val="FF0000"/>
              </a:buClr>
              <a:buFont typeface="Wingdings" pitchFamily="2" charset="2"/>
              <a:buChar char="ü"/>
            </a:pPr>
            <a:r>
              <a:rPr lang="pt-BR" dirty="0" smtClean="0"/>
              <a:t>Identificar as questões desafiadoras na evangelização da sociedade e estabelecer parâmetros e indicadores para a ação pastoral.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Campanhas - 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pt-BR" dirty="0" smtClean="0"/>
              <a:t>As Campanhas em geral se constituem: 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pt-BR" dirty="0" smtClean="0"/>
              <a:t> em momentos especiais de mobilização; 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pt-BR" dirty="0" smtClean="0"/>
              <a:t> diante de questões importantes para a sociedade. </a:t>
            </a:r>
          </a:p>
          <a:p>
            <a:pPr>
              <a:buClr>
                <a:srgbClr val="C00000"/>
              </a:buClr>
            </a:pPr>
            <a:endParaRPr lang="pt-BR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pt-BR" dirty="0" smtClean="0"/>
              <a:t>Podem ser realizadas por diferentes </a:t>
            </a:r>
            <a:r>
              <a:rPr lang="pt-BR" dirty="0" smtClean="0"/>
              <a:t>motivos:</a:t>
            </a:r>
            <a:endParaRPr lang="pt-BR" dirty="0" smtClean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pt-BR" dirty="0" smtClean="0"/>
              <a:t>Organizar a solidariedade para a superação de </a:t>
            </a:r>
            <a:r>
              <a:rPr lang="pt-BR" dirty="0" smtClean="0"/>
              <a:t>problemas </a:t>
            </a:r>
            <a:r>
              <a:rPr lang="pt-BR" dirty="0" smtClean="0"/>
              <a:t>de apelo social;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pt-BR" dirty="0" smtClean="0"/>
              <a:t>Gerar consciência em torno de uma questão social;</a:t>
            </a:r>
            <a:endParaRPr lang="pt-BR" dirty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pt-BR" dirty="0" smtClean="0"/>
              <a:t> mobilizar pessoas para ações coletivas, para aderir a uma causa.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pic>
        <p:nvPicPr>
          <p:cNvPr id="4" name="Imagem 3" descr="CNBB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4624" y="4437112"/>
            <a:ext cx="1030244" cy="1030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285728"/>
            <a:ext cx="8183880" cy="6215106"/>
          </a:xfrm>
        </p:spPr>
        <p:txBody>
          <a:bodyPr>
            <a:normAutofit/>
          </a:bodyPr>
          <a:lstStyle/>
          <a:p>
            <a:pPr lvl="0">
              <a:buClr>
                <a:srgbClr val="FF0000"/>
              </a:buClr>
            </a:pPr>
            <a:r>
              <a:rPr lang="pt-BR" dirty="0" smtClean="0"/>
              <a:t>Aprofundar a compreensão da dignidade da pessoa, da integridade da criação, da cultura da paz, do espírito e do diálogo inter-religioso e intercultural, para superar as relações desumanas e violentas.</a:t>
            </a:r>
          </a:p>
          <a:p>
            <a:pPr lvl="0">
              <a:buClr>
                <a:srgbClr val="FF0000"/>
              </a:buClr>
            </a:pPr>
            <a:endParaRPr lang="pt-BR" dirty="0" smtClean="0"/>
          </a:p>
          <a:p>
            <a:pPr lvl="0">
              <a:buClr>
                <a:srgbClr val="FF0000"/>
              </a:buClr>
            </a:pPr>
            <a:r>
              <a:rPr lang="pt-BR" dirty="0" smtClean="0"/>
              <a:t>Buscar novos métodos, atitudes e linguagens na missão da Igreja de Cristo de levar a Boa Nova a cada pessoa, família e sociedade.</a:t>
            </a:r>
          </a:p>
          <a:p>
            <a:pPr lvl="0">
              <a:buClr>
                <a:srgbClr val="FF0000"/>
              </a:buClr>
            </a:pPr>
            <a:endParaRPr lang="pt-BR" dirty="0" smtClean="0"/>
          </a:p>
          <a:p>
            <a:pPr lvl="0">
              <a:buClr>
                <a:srgbClr val="FF0000"/>
              </a:buClr>
            </a:pPr>
            <a:r>
              <a:rPr lang="pt-BR" dirty="0" smtClean="0"/>
              <a:t>Atuar profeticamente, à luz da evangélica opção preferencial pelos pobres, para o desenvolvimento integral da pessoa e na construção de uma sociedade justa e solidária.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332656"/>
            <a:ext cx="8183880" cy="623961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t-BR" sz="8000" b="1" dirty="0" smtClean="0">
                <a:solidFill>
                  <a:srgbClr val="FF0000"/>
                </a:solidFill>
              </a:rPr>
              <a:t>ORAÇÃO da CF 2015 </a:t>
            </a:r>
          </a:p>
          <a:p>
            <a:pPr>
              <a:buNone/>
            </a:pPr>
            <a:r>
              <a:rPr lang="pt-BR" sz="4000" b="1" dirty="0" smtClean="0">
                <a:solidFill>
                  <a:srgbClr val="FF0000"/>
                </a:solidFill>
              </a:rPr>
              <a:t> </a:t>
            </a:r>
          </a:p>
          <a:p>
            <a:pPr>
              <a:buNone/>
            </a:pPr>
            <a:r>
              <a:rPr lang="pt-BR" sz="9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Ó Pai, Alegria e esperança de vosso povo,</a:t>
            </a:r>
          </a:p>
          <a:p>
            <a:pPr>
              <a:buNone/>
            </a:pPr>
            <a:r>
              <a:rPr lang="pt-BR" sz="9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vós conduzis a Igreja, servidora da vida,</a:t>
            </a:r>
          </a:p>
          <a:p>
            <a:pPr>
              <a:buNone/>
            </a:pPr>
            <a:r>
              <a:rPr lang="pt-BR" sz="9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nos caminhos da história.</a:t>
            </a:r>
          </a:p>
          <a:p>
            <a:pPr>
              <a:buNone/>
            </a:pPr>
            <a:r>
              <a:rPr lang="pt-BR" sz="9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  <a:p>
            <a:pPr>
              <a:buNone/>
            </a:pPr>
            <a:r>
              <a:rPr lang="pt-BR" sz="9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exemplo de Jesus Cristo</a:t>
            </a:r>
          </a:p>
          <a:p>
            <a:pPr>
              <a:buNone/>
            </a:pPr>
            <a:r>
              <a:rPr lang="pt-BR" sz="9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 ouvindo sua palavra</a:t>
            </a:r>
          </a:p>
          <a:p>
            <a:pPr>
              <a:buNone/>
            </a:pPr>
            <a:r>
              <a:rPr lang="pt-BR" sz="9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 chama à conversão,</a:t>
            </a:r>
          </a:p>
          <a:p>
            <a:pPr>
              <a:buNone/>
            </a:pPr>
            <a:r>
              <a:rPr lang="pt-BR" sz="9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seja vossa Igreja testemunha viva de fraternidade</a:t>
            </a:r>
          </a:p>
          <a:p>
            <a:pPr>
              <a:buNone/>
            </a:pPr>
            <a:r>
              <a:rPr lang="pt-BR" sz="9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 de liberdade, de justiça e de paz.</a:t>
            </a:r>
          </a:p>
          <a:p>
            <a:pPr>
              <a:buNone/>
            </a:pPr>
            <a:r>
              <a:rPr lang="pt-BR" sz="9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  <a:r>
              <a:rPr lang="pt-BR" sz="9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</a:t>
            </a:r>
            <a:endParaRPr lang="pt-BR" sz="92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None/>
            </a:pPr>
            <a:r>
              <a:rPr lang="pt-BR" sz="9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Enviai o vosso Espírito da Verdade</a:t>
            </a:r>
          </a:p>
          <a:p>
            <a:pPr>
              <a:buNone/>
            </a:pPr>
            <a:r>
              <a:rPr lang="pt-BR" sz="9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para que a sociedade se abra</a:t>
            </a:r>
          </a:p>
          <a:p>
            <a:pPr>
              <a:buNone/>
            </a:pPr>
            <a:r>
              <a:rPr lang="pt-BR" sz="9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à aurora de um mundo justo e solidário,</a:t>
            </a:r>
          </a:p>
          <a:p>
            <a:pPr>
              <a:buNone/>
            </a:pPr>
            <a:r>
              <a:rPr lang="pt-BR" sz="9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sinal do Reino que há de vir.</a:t>
            </a:r>
          </a:p>
          <a:p>
            <a:pPr>
              <a:buNone/>
            </a:pPr>
            <a:r>
              <a:rPr lang="pt-BR" sz="9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Por </a:t>
            </a:r>
            <a:r>
              <a:rPr lang="pt-BR" sz="9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Cristo,  </a:t>
            </a:r>
            <a:r>
              <a:rPr lang="pt-BR" sz="9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Senhor nosso.</a:t>
            </a:r>
          </a:p>
          <a:p>
            <a:pPr>
              <a:buNone/>
            </a:pPr>
            <a:r>
              <a:rPr lang="pt-BR" sz="92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Amém!</a:t>
            </a:r>
            <a:endParaRPr lang="pt-BR" sz="92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0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3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6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2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5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4285868"/>
              </p:ext>
            </p:extLst>
          </p:nvPr>
        </p:nvGraphicFramePr>
        <p:xfrm>
          <a:off x="2779713" y="2786063"/>
          <a:ext cx="1582737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3" imgW="10688040" imgH="15125400" progId="AcroExch.Document.11">
                  <p:embed/>
                </p:oleObj>
              </mc:Choice>
              <mc:Fallback>
                <p:oleObj name="Acrobat Document" r:id="rId3" imgW="10688040" imgH="15125400" progId="AcroExch.Document.11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3" y="2786063"/>
                        <a:ext cx="1582737" cy="223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 descr="C:\Users\user\Pictures\Jesus lava pé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000108"/>
            <a:ext cx="2700356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user\Pictures\hombre-orando.jpg"/>
          <p:cNvPicPr>
            <a:picLocks noChangeAspect="1" noChangeArrowheads="1"/>
          </p:cNvPicPr>
          <p:nvPr/>
        </p:nvPicPr>
        <p:blipFill>
          <a:blip r:embed="rId6"/>
          <a:srcRect l="15625" t="6970" r="13541" b="3810"/>
          <a:stretch>
            <a:fillRect/>
          </a:stretch>
        </p:blipFill>
        <p:spPr bwMode="auto">
          <a:xfrm>
            <a:off x="5214942" y="3214686"/>
            <a:ext cx="2143140" cy="201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o explicativo em forma de nuvem 10"/>
          <p:cNvSpPr/>
          <p:nvPr/>
        </p:nvSpPr>
        <p:spPr>
          <a:xfrm>
            <a:off x="7215206" y="857232"/>
            <a:ext cx="1928794" cy="1714512"/>
          </a:xfrm>
          <a:prstGeom prst="cloudCallout">
            <a:avLst>
              <a:gd name="adj1" fmla="val -50007"/>
              <a:gd name="adj2" fmla="val 821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5" descr="C:\Users\user\Pictures\lava pés.jpg"/>
          <p:cNvPicPr>
            <a:picLocks noChangeAspect="1" noChangeArrowheads="1"/>
          </p:cNvPicPr>
          <p:nvPr/>
        </p:nvPicPr>
        <p:blipFill>
          <a:blip r:embed="rId7"/>
          <a:srcRect r="12727"/>
          <a:stretch>
            <a:fillRect/>
          </a:stretch>
        </p:blipFill>
        <p:spPr bwMode="auto">
          <a:xfrm>
            <a:off x="7326433" y="1000108"/>
            <a:ext cx="1817567" cy="13858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aixaDeTexto 12"/>
          <p:cNvSpPr txBox="1"/>
          <p:nvPr/>
        </p:nvSpPr>
        <p:spPr>
          <a:xfrm>
            <a:off x="3143240" y="1214422"/>
            <a:ext cx="257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 smtClean="0"/>
              <a:t>“Eu Vim Para Servir”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072066" y="2571744"/>
            <a:ext cx="2143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/>
              <a:t>E Você?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58556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" y="5306398"/>
            <a:ext cx="8183880" cy="1051560"/>
          </a:xfrm>
        </p:spPr>
        <p:txBody>
          <a:bodyPr/>
          <a:lstStyle/>
          <a:p>
            <a:r>
              <a:rPr lang="pt-BR" dirty="0" smtClean="0"/>
              <a:t>Campanhas - 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1387608"/>
            <a:ext cx="8183880" cy="2970086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pt-BR" dirty="0" smtClean="0"/>
              <a:t>Desde os tempos apostólicos os cristãos foram educados a partilhar dos próprios bens;</a:t>
            </a:r>
          </a:p>
          <a:p>
            <a:pPr>
              <a:buClr>
                <a:srgbClr val="FF0000"/>
              </a:buClr>
            </a:pPr>
            <a:r>
              <a:rPr lang="pt-BR" dirty="0" smtClean="0"/>
              <a:t>São conhecidas as campanhas de São Paulo – </a:t>
            </a:r>
            <a:r>
              <a:rPr lang="pt-BR" dirty="0" err="1" smtClean="0"/>
              <a:t>Icor</a:t>
            </a:r>
            <a:r>
              <a:rPr lang="pt-BR" dirty="0" smtClean="0"/>
              <a:t> 8-9; </a:t>
            </a:r>
            <a:r>
              <a:rPr lang="pt-BR" dirty="0" err="1" smtClean="0"/>
              <a:t>Rm</a:t>
            </a:r>
            <a:r>
              <a:rPr lang="pt-BR" dirty="0" smtClean="0"/>
              <a:t> 15, 25-29;</a:t>
            </a:r>
          </a:p>
          <a:p>
            <a:endParaRPr lang="pt-BR" dirty="0"/>
          </a:p>
        </p:txBody>
      </p:sp>
      <p:pic>
        <p:nvPicPr>
          <p:cNvPr id="16385" name="Picture 1" descr="C:\Users\user\Pictures\São pau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6112" y="3638563"/>
            <a:ext cx="3973419" cy="23622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/>
          <p:cNvSpPr txBox="1"/>
          <p:nvPr/>
        </p:nvSpPr>
        <p:spPr>
          <a:xfrm>
            <a:off x="500034" y="642918"/>
            <a:ext cx="72152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3000" dirty="0" smtClean="0"/>
              <a:t>Campanhas na vida da Igreja...</a:t>
            </a:r>
            <a:endParaRPr lang="pt-BR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Campanhas - 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>
              <a:buClr>
                <a:srgbClr val="FF0000"/>
              </a:buClr>
            </a:pPr>
            <a:r>
              <a:rPr lang="pt-BR" dirty="0" smtClean="0"/>
              <a:t>Existem várias campanhas ao longo de um ano... Praticamente todas pela mídia e tendem a se ampliar.</a:t>
            </a:r>
          </a:p>
          <a:p>
            <a:pPr>
              <a:buClr>
                <a:srgbClr val="FF0000"/>
              </a:buClr>
            </a:pPr>
            <a:endParaRPr lang="pt-BR" dirty="0" smtClean="0"/>
          </a:p>
          <a:p>
            <a:pPr>
              <a:buClr>
                <a:srgbClr val="FF0000"/>
              </a:buClr>
            </a:pPr>
            <a:r>
              <a:rPr lang="pt-BR" dirty="0" smtClean="0"/>
              <a:t>Em geral o objetivo destas Campanhas é: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pt-BR" dirty="0" smtClean="0"/>
              <a:t>levar os indivíduos e empresas a contribuir em momentos específicos de maior sofrimento humano. </a:t>
            </a:r>
            <a:endParaRPr lang="pt-BR" dirty="0"/>
          </a:p>
        </p:txBody>
      </p:sp>
      <p:pic>
        <p:nvPicPr>
          <p:cNvPr id="4" name="Imagem 3" descr="CNBB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4143380"/>
            <a:ext cx="1181100" cy="118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Campanhas - 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pt-BR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pt-BR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pt-BR" dirty="0" smtClean="0"/>
              <a:t>No Brasil, o quê objetiva a Igreja em suas Campanhas?</a:t>
            </a:r>
          </a:p>
          <a:p>
            <a:endParaRPr lang="pt-BR" dirty="0" smtClean="0"/>
          </a:p>
          <a:p>
            <a:pPr lvl="1">
              <a:buClr>
                <a:srgbClr val="FF0000"/>
              </a:buClr>
              <a:buFont typeface="Wingdings" pitchFamily="2" charset="2"/>
              <a:buChar char="ü"/>
            </a:pPr>
            <a:r>
              <a:rPr lang="pt-BR" b="1" dirty="0" smtClean="0"/>
              <a:t>evangelizar e mobilizar para a solidariedade.</a:t>
            </a:r>
            <a:endParaRPr lang="pt-BR" dirty="0" smtClean="0"/>
          </a:p>
        </p:txBody>
      </p:sp>
      <p:pic>
        <p:nvPicPr>
          <p:cNvPr id="4" name="Imagem 3" descr="CNBB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4214818"/>
            <a:ext cx="1181100" cy="118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Campanha para a Evangelização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357298"/>
            <a:ext cx="8572560" cy="4697427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pt-BR" dirty="0" smtClean="0"/>
              <a:t>   Outros Desafios:</a:t>
            </a:r>
          </a:p>
          <a:p>
            <a:pPr>
              <a:buNone/>
            </a:pPr>
            <a:endParaRPr lang="pt-BR" dirty="0" smtClean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pt-BR" dirty="0" smtClean="0"/>
              <a:t>Transformar as Campanhas em momentos fortes de educação em vista da solidariedade coletiva em torno de mobilizações para ações evangelizadoras e sociotransformadoras;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pt-BR" dirty="0" smtClean="0"/>
              <a:t>Que provoquem a conversão e mobilizem pessoas para que cresçam humanamente e na vivência da fé.</a:t>
            </a:r>
            <a:endParaRPr lang="pt-BR" dirty="0"/>
          </a:p>
          <a:p>
            <a:pPr lvl="1">
              <a:buNone/>
            </a:pPr>
            <a:endParaRPr lang="pt-BR" dirty="0" smtClean="0"/>
          </a:p>
        </p:txBody>
      </p:sp>
      <p:pic>
        <p:nvPicPr>
          <p:cNvPr id="4" name="Imagem 3" descr="CNBB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764704"/>
            <a:ext cx="936104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Campanhas - 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75603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pt-BR" dirty="0" smtClean="0"/>
              <a:t>A Igreja vive da generosidade dos seus fiéis;</a:t>
            </a:r>
          </a:p>
          <a:p>
            <a:pPr>
              <a:buClr>
                <a:srgbClr val="FF0000"/>
              </a:buClr>
              <a:buNone/>
            </a:pPr>
            <a:endParaRPr lang="pt-BR" dirty="0" smtClean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pt-BR" dirty="0" smtClean="0"/>
              <a:t>Contribuem de diversas maneiras;</a:t>
            </a:r>
          </a:p>
          <a:p>
            <a:pPr lvl="1">
              <a:buClr>
                <a:srgbClr val="FF0000"/>
              </a:buClr>
              <a:buNone/>
            </a:pPr>
            <a:endParaRPr lang="pt-BR" dirty="0" smtClean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pt-BR" dirty="0" smtClean="0"/>
              <a:t>São fruto da fé e da gratidão a Deus;</a:t>
            </a:r>
          </a:p>
          <a:p>
            <a:pPr lvl="1">
              <a:buClr>
                <a:srgbClr val="FF0000"/>
              </a:buClr>
              <a:buNone/>
            </a:pPr>
            <a:endParaRPr lang="pt-BR" dirty="0" smtClean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pt-BR" dirty="0" smtClean="0"/>
              <a:t>Compreensão dos deveres de todos os batizados em relação à vida da Igreja.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Campanhas - 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pt-BR" b="1" dirty="0" smtClean="0"/>
              <a:t>As principais Campanhas são</a:t>
            </a:r>
            <a:r>
              <a:rPr lang="pt-BR" dirty="0" smtClean="0"/>
              <a:t>: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pt-BR" dirty="0" smtClean="0"/>
              <a:t>Campanha da fraternidade (desde 64);</a:t>
            </a:r>
            <a:endParaRPr lang="pt-BR" dirty="0"/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pt-BR" dirty="0" smtClean="0"/>
              <a:t>Campanha missionária (desde 1926);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§"/>
            </a:pPr>
            <a:r>
              <a:rPr lang="pt-BR" dirty="0" smtClean="0"/>
              <a:t>Campanha para a evangelização (desde     1998).</a:t>
            </a:r>
          </a:p>
          <a:p>
            <a:pPr>
              <a:buNone/>
            </a:pPr>
            <a:r>
              <a:rPr lang="pt-BR" dirty="0" smtClean="0"/>
              <a:t>        </a:t>
            </a:r>
          </a:p>
          <a:p>
            <a:pPr marL="1077913" indent="-350838">
              <a:buClr>
                <a:srgbClr val="FF0000"/>
              </a:buClr>
              <a:buFont typeface="Wingdings" pitchFamily="2" charset="2"/>
              <a:buChar char="ü"/>
            </a:pPr>
            <a:r>
              <a:rPr lang="pt-BR" dirty="0" smtClean="0"/>
              <a:t>Podem ser criadas outras em caráter           	emergencial.</a:t>
            </a:r>
            <a:endParaRPr lang="pt-BR" dirty="0"/>
          </a:p>
        </p:txBody>
      </p:sp>
      <p:pic>
        <p:nvPicPr>
          <p:cNvPr id="4" name="Imagem 3" descr="CNBB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4143380"/>
            <a:ext cx="1181100" cy="118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NBB-C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2344113"/>
            <a:ext cx="2784712" cy="2870837"/>
          </a:xfrm>
        </p:spPr>
      </p:pic>
      <p:sp>
        <p:nvSpPr>
          <p:cNvPr id="5" name="CaixaDeTexto 4"/>
          <p:cNvSpPr txBox="1"/>
          <p:nvPr/>
        </p:nvSpPr>
        <p:spPr>
          <a:xfrm>
            <a:off x="857224" y="785794"/>
            <a:ext cx="7358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dirty="0" smtClean="0"/>
              <a:t>Você é Importante no Êxito das Campanhas !!!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</TotalTime>
  <Words>822</Words>
  <Application>Microsoft Office PowerPoint</Application>
  <PresentationFormat>Apresentação na tela (4:3)</PresentationFormat>
  <Paragraphs>152</Paragraphs>
  <Slides>22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Aspecto</vt:lpstr>
      <vt:lpstr>Opulento</vt:lpstr>
      <vt:lpstr>Adobe Acrobat Document</vt:lpstr>
      <vt:lpstr>Acrobat Document</vt:lpstr>
      <vt:lpstr>CAMPANHAS</vt:lpstr>
      <vt:lpstr>Campanhas - introdução</vt:lpstr>
      <vt:lpstr>Campanhas - introdução</vt:lpstr>
      <vt:lpstr>Campanhas - introdução</vt:lpstr>
      <vt:lpstr>Campanhas - introdução</vt:lpstr>
      <vt:lpstr>Campanha para a Evangelização</vt:lpstr>
      <vt:lpstr>Campanhas - introdução</vt:lpstr>
      <vt:lpstr>Campanhas - introdução</vt:lpstr>
      <vt:lpstr>Apresentação do PowerPoint</vt:lpstr>
      <vt:lpstr>Campanhas - introdução</vt:lpstr>
      <vt:lpstr>Campanha para a Evangelização</vt:lpstr>
      <vt:lpstr>Campanhas</vt:lpstr>
      <vt:lpstr>CF 2015: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CAMPANHAS</dc:title>
  <dc:creator>cf1</dc:creator>
  <cp:lastModifiedBy>Secretariado_3</cp:lastModifiedBy>
  <cp:revision>101</cp:revision>
  <dcterms:created xsi:type="dcterms:W3CDTF">2010-06-01T01:14:16Z</dcterms:created>
  <dcterms:modified xsi:type="dcterms:W3CDTF">2014-11-17T16:59:58Z</dcterms:modified>
</cp:coreProperties>
</file>