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8" r:id="rId3"/>
    <p:sldId id="272" r:id="rId4"/>
    <p:sldId id="270" r:id="rId5"/>
    <p:sldId id="260" r:id="rId6"/>
    <p:sldId id="271" r:id="rId7"/>
    <p:sldId id="273" r:id="rId8"/>
    <p:sldId id="274" r:id="rId9"/>
    <p:sldId id="269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D4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79016-90D2-418E-88B6-CF3DE6406EAD}" type="datetimeFigureOut">
              <a:rPr lang="pt-BR" smtClean="0"/>
              <a:t>17/02/2014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9A2E8-BE20-43D5-B09D-E99FF4A548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97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FB1E276-A953-4D89-A5B2-A55B4DC0CD6F}" type="datetimeFigureOut">
              <a:rPr lang="pt-BR" smtClean="0"/>
              <a:pPr/>
              <a:t>17/02/2014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B751ADA-B41F-47A0-8A46-4A8F83CCC8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2.bp.blogspot.com/-SRnRcHZux5c/UmExzkBJ_QI/AAAAAAAAGGU/Jo_wo31SJeM/s1600/CF+2014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br/imgres?start=349&amp;hl=pt-BR&amp;biw=1089&amp;bih=639&amp;tbm=isch&amp;tbnid=nB-8Z5jebijXjM:&amp;imgrefurl=http://www.gp1.com.br/noticias/diagnostico-do-ministerio-da-justica-revela-destinos-das-vitimas-de-trafico-de-pessoas-273261.html&amp;docid=61Dupos6DV-CkM&amp;imgurl=http://www.gp1.com.br:8080/images/trafico-de-pessoas-151998.jpg&amp;w=300&amp;h=300&amp;ei=OSD9UpyHBIvNkAebroHIBQ&amp;zoom=1&amp;ved=0CK0BEIQcMDg4rAI&amp;iact=rc&amp;dur=818&amp;page=21&amp;ndsp=17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br/imgres?start=168&amp;hl=pt-BR&amp;biw=1089&amp;bih=639&amp;tbm=isch&amp;tbnid=d5wz-RWoUlMCnM:&amp;imgrefurl=http://blogladob.com.br/geral/plano-do-governo-federal-fortalece-rede-contra-trafico-de-pessoas/&amp;docid=tHi9Bk3rxDuBrM&amp;imgurl=http://blogladob.com.br/wp-content/uploads/2013/02/plano-nacional-enfrentamento-traficopessoas.jpg&amp;w=591&amp;h=787&amp;ei=oh_9UpHpONGjkQfmr4DYAQ&amp;zoom=1&amp;ved=0CN0BEIQcMEg4ZA&amp;iact=rc&amp;dur=5592&amp;page=11&amp;ndsp=1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br/imgres?start=149&amp;hl=pt-BR&amp;biw=1089&amp;bih=639&amp;tbm=isch&amp;tbnid=yXZXDMrlQZ0UAM:&amp;imgrefurl=http://envolverde.com.br/sociedade/violencia-sociedade/movimento-contra-o-trafico-de-pessoas-denuncia-estado-de-sao-paulo-na-oea/&amp;docid=_DggTaQj1hqvTM&amp;imgurl=http://envolverde.com.br/portal/wp-content/uploads/2012/05/c104.jpg&amp;w=440&amp;h=402&amp;ei=oh_9UpHpONGjkQfmr4DYAQ&amp;zoom=1&amp;ved=0CLABEIQcMDk4ZA&amp;iact=rc&amp;dur=960&amp;page=10&amp;ndsp=19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2.bp.blogspot.com/-SRnRcHZux5c/UmExzkBJ_QI/AAAAAAAAGGU/Jo_wo31SJeM/s400/CF+201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5529" y="116632"/>
            <a:ext cx="4960927" cy="63367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611560" y="3140968"/>
            <a:ext cx="3168352" cy="14401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pt-BR" sz="54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AGIR</a:t>
            </a:r>
            <a:endParaRPr kumimoji="0" lang="pt-BR" sz="5400" b="1" i="0" u="none" strike="noStrike" kern="1200" cap="none" spc="30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8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05192"/>
          </a:xfrm>
          <a:noFill/>
          <a:ln>
            <a:solidFill>
              <a:schemeClr val="tx1"/>
            </a:solidFill>
            <a:prstDash val="sysDot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pt-PT" sz="3200" b="1" dirty="0" smtClean="0">
                <a:solidFill>
                  <a:schemeClr val="bg2">
                    <a:lumMod val="25000"/>
                  </a:schemeClr>
                </a:solidFill>
              </a:rPr>
              <a:t>Como essa realidade me leva a AGIR?</a:t>
            </a:r>
            <a:endParaRPr lang="pt-BR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3"/>
          </p:nvPr>
        </p:nvSpPr>
        <p:spPr>
          <a:xfrm>
            <a:off x="827584" y="1988840"/>
            <a:ext cx="7560840" cy="3817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pt-PT" b="1" dirty="0" smtClean="0"/>
              <a:t>Partindo dos três eixos integrantes do processo de enfrentamento do tráfico humano: </a:t>
            </a:r>
          </a:p>
          <a:p>
            <a:pPr>
              <a:spcBef>
                <a:spcPts val="600"/>
              </a:spcBef>
              <a:buNone/>
            </a:pPr>
            <a:endParaRPr lang="pt-BR" b="1" dirty="0" smtClean="0"/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pt-PT" b="1" dirty="0" smtClean="0"/>
              <a:t>Conscientização e prevenção;</a:t>
            </a:r>
            <a:endParaRPr lang="pt-BR" b="1" dirty="0" smtClean="0"/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pt-PT" b="1" dirty="0" smtClean="0"/>
              <a:t>Denúncia e reinserção social;</a:t>
            </a:r>
            <a:endParaRPr lang="pt-BR" b="1" dirty="0" smtClean="0"/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pt-PT" b="1" dirty="0" smtClean="0"/>
              <a:t>Incidência Política</a:t>
            </a:r>
          </a:p>
          <a:p>
            <a:pPr algn="ctr">
              <a:buNone/>
            </a:pPr>
            <a:endParaRPr lang="pt-BR" sz="40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pt-BR" sz="4000" b="1" dirty="0">
              <a:solidFill>
                <a:srgbClr val="FFFF00"/>
              </a:solidFill>
            </a:endParaRPr>
          </a:p>
        </p:txBody>
      </p:sp>
      <p:pic>
        <p:nvPicPr>
          <p:cNvPr id="5" name="Imagem 4" descr="https://encrypted-tbn0.gstatic.com/images?q=tbn:ANd9GcS27Bdv8X_kpNCwM_kDCw7nBA616Y0AReWRJMMnEhk0R0Kz8Y2Y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2221">
            <a:off x="6169722" y="2912280"/>
            <a:ext cx="2139315" cy="213931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187625" y="5085184"/>
            <a:ext cx="6929118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4400" b="1" dirty="0">
                <a:solidFill>
                  <a:srgbClr val="FFFF00"/>
                </a:solidFill>
              </a:rPr>
              <a:t>O que podemos fazer?</a:t>
            </a:r>
            <a:endParaRPr lang="pt-BR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2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93610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Encaminhamentos:</a:t>
            </a:r>
            <a:endParaRPr lang="pt-BR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6985968" cy="34930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pt-BR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(Resultado dos grupos)</a:t>
            </a:r>
            <a:endParaRPr lang="pt-BR" sz="4000" b="1" dirty="0">
              <a:solidFill>
                <a:schemeClr val="tx2">
                  <a:lumMod val="90000"/>
                  <a:lumOff val="10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928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56902" cy="1008112"/>
          </a:xfrm>
          <a:noFill/>
          <a:ln>
            <a:solidFill>
              <a:schemeClr val="tx1"/>
            </a:solidFill>
            <a:prstDash val="sysDot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sz="3600" b="1" dirty="0" smtClean="0">
                <a:solidFill>
                  <a:schemeClr val="bg2">
                    <a:lumMod val="25000"/>
                  </a:schemeClr>
                </a:solidFill>
              </a:rPr>
              <a:t>Objetivo Geral da CF</a:t>
            </a:r>
            <a:endParaRPr lang="pt-BR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988840"/>
            <a:ext cx="7776864" cy="4013033"/>
          </a:xfrm>
          <a:solidFill>
            <a:srgbClr val="4CD48D"/>
          </a:solidFill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PT" sz="3000" b="1" dirty="0" smtClean="0">
                <a:solidFill>
                  <a:schemeClr val="bg2">
                    <a:lumMod val="25000"/>
                  </a:schemeClr>
                </a:solidFill>
              </a:rPr>
              <a:t>Identificar as práticas de tráfico humano em suas várias formas e denunciá-lo como violação da </a:t>
            </a:r>
            <a:r>
              <a:rPr lang="pt-PT" sz="3000" b="1" dirty="0" smtClean="0">
                <a:solidFill>
                  <a:schemeClr val="bg2">
                    <a:lumMod val="25000"/>
                  </a:schemeClr>
                </a:solidFill>
              </a:rPr>
              <a:t>dignidade </a:t>
            </a:r>
            <a:r>
              <a:rPr lang="pt-PT" sz="3000" b="1" dirty="0" smtClean="0">
                <a:solidFill>
                  <a:schemeClr val="bg2">
                    <a:lumMod val="25000"/>
                  </a:schemeClr>
                </a:solidFill>
              </a:rPr>
              <a:t>e da liberdade humana, mobilizando cristãos e a sociedade brasileira para erradicar esse mal, com vistas ao resgate da vida dos filhos e filhas de Deus</a:t>
            </a:r>
            <a:r>
              <a:rPr lang="pt-PT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PT" sz="1700" dirty="0" smtClean="0">
                <a:solidFill>
                  <a:schemeClr val="bg2">
                    <a:lumMod val="25000"/>
                  </a:schemeClr>
                </a:solidFill>
              </a:rPr>
              <a:t>(Texto Base da CF, pag. 8)</a:t>
            </a:r>
            <a:endParaRPr lang="pt-BR" sz="17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8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1091040">
            <a:off x="1075859" y="1057026"/>
            <a:ext cx="7254289" cy="488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502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1.gstatic.com/images?q=tbn:ANd9GcT4OJsJeg0otVZ20USRxP145skyjnriXlblFG03zEeqfUt0jIH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1"/>
            <a:ext cx="7704856" cy="569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298277">
            <a:off x="783527" y="1465792"/>
            <a:ext cx="7920880" cy="1143000"/>
          </a:xfrm>
        </p:spPr>
        <p:txBody>
          <a:bodyPr>
            <a:noAutofit/>
          </a:bodyPr>
          <a:lstStyle/>
          <a:p>
            <a:pPr algn="ctr"/>
            <a:r>
              <a:rPr lang="pt-B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pt-B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pt-BR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pt-BR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pt-B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pt-B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pt-BR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pt-BR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pt-B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Enfrentamento </a:t>
            </a:r>
            <a:br>
              <a:rPr lang="pt-B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pt-BR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 rot="21124857">
            <a:off x="625713" y="3028556"/>
            <a:ext cx="6777317" cy="674541"/>
          </a:xfrm>
        </p:spPr>
        <p:txBody>
          <a:bodyPr>
            <a:normAutofit fontScale="25000" lnSpcReduction="20000"/>
          </a:bodyPr>
          <a:lstStyle/>
          <a:p>
            <a:pPr marL="68580" indent="0">
              <a:buNone/>
            </a:pPr>
            <a:r>
              <a:rPr lang="pt-BR" sz="1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pt-BR" sz="1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pt-BR" sz="1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O que já vem sendo feito</a:t>
            </a:r>
          </a:p>
          <a:p>
            <a:pPr marL="68580" indent="0">
              <a:buNone/>
            </a:pPr>
            <a:r>
              <a:rPr lang="pt-B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pt-BR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 rot="21297624">
            <a:off x="1115616" y="5241974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rgbClr val="FFFF00"/>
                </a:solidFill>
              </a:rPr>
              <a:t>O que fazer?</a:t>
            </a:r>
            <a:endParaRPr lang="pt-BR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56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648072"/>
          </a:xfrm>
          <a:noFill/>
          <a:ln>
            <a:solidFill>
              <a:schemeClr val="tx1"/>
            </a:solidFill>
            <a:prstDash val="sysDot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pt-B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O que já vem sendo </a:t>
            </a:r>
            <a:r>
              <a:rPr lang="pt-BR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feito</a:t>
            </a:r>
            <a:endParaRPr lang="pt-BR" sz="4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8136904" cy="48245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8580" indent="0">
              <a:buNone/>
            </a:pPr>
            <a:r>
              <a:rPr lang="pt-BR" sz="2800" dirty="0" smtClean="0">
                <a:latin typeface="Arial Rounded MT Bold" pitchFamily="34" charset="0"/>
              </a:rPr>
              <a:t>No Brasil a Igreja delineou 3 caminhos de ações principais: </a:t>
            </a:r>
          </a:p>
          <a:p>
            <a:pPr>
              <a:buFont typeface="Wingdings" pitchFamily="2" charset="2"/>
              <a:buChar char="§"/>
            </a:pPr>
            <a:r>
              <a:rPr lang="pt-BR" sz="2800" dirty="0" smtClean="0">
                <a:latin typeface="Arial Rounded MT Bold" pitchFamily="34" charset="0"/>
              </a:rPr>
              <a:t>Prevenção</a:t>
            </a:r>
          </a:p>
          <a:p>
            <a:pPr>
              <a:buFont typeface="Wingdings" pitchFamily="2" charset="2"/>
              <a:buChar char="§"/>
            </a:pPr>
            <a:r>
              <a:rPr lang="pt-BR" sz="2800" dirty="0" smtClean="0">
                <a:latin typeface="Arial Rounded MT Bold" pitchFamily="34" charset="0"/>
              </a:rPr>
              <a:t>Cuidado pastoral das vítimas</a:t>
            </a:r>
          </a:p>
          <a:p>
            <a:pPr>
              <a:buFont typeface="Wingdings" pitchFamily="2" charset="2"/>
              <a:buChar char="§"/>
            </a:pPr>
            <a:r>
              <a:rPr lang="pt-BR" sz="2800" dirty="0" smtClean="0">
                <a:latin typeface="Arial Rounded MT Bold" pitchFamily="34" charset="0"/>
              </a:rPr>
              <a:t>Proteção e reintegração na sociedade </a:t>
            </a:r>
          </a:p>
          <a:p>
            <a:pPr marL="68580" indent="0">
              <a:buNone/>
            </a:pPr>
            <a:endParaRPr lang="pt-BR" sz="2800" dirty="0" smtClean="0">
              <a:latin typeface="Arial Rounded MT Bold" pitchFamily="34" charset="0"/>
            </a:endParaRPr>
          </a:p>
          <a:p>
            <a:pPr marL="68580" indent="0">
              <a:buNone/>
            </a:pPr>
            <a:r>
              <a:rPr lang="pt-BR" sz="2800" dirty="0" smtClean="0">
                <a:latin typeface="Arial Rounded MT Bold" pitchFamily="34" charset="0"/>
              </a:rPr>
              <a:t>A CNBB, em âmbito nacional, em 2008, criou 2 </a:t>
            </a:r>
            <a:r>
              <a:rPr lang="pt-BR" sz="2800" dirty="0" err="1" smtClean="0">
                <a:latin typeface="Arial Rounded MT Bold" pitchFamily="34" charset="0"/>
              </a:rPr>
              <a:t>GTs</a:t>
            </a:r>
            <a:r>
              <a:rPr lang="pt-BR" sz="2800" dirty="0" smtClean="0">
                <a:latin typeface="Arial Rounded MT Bold" pitchFamily="34" charset="0"/>
              </a:rPr>
              <a:t>: combate ao trabalho escravo e o grupo de enfrentamento ao tráfico de pessoas.                                </a:t>
            </a:r>
            <a:r>
              <a:rPr lang="pt-BR" sz="1800" dirty="0" smtClean="0">
                <a:latin typeface="Arial Rounded MT Bold" pitchFamily="34" charset="0"/>
              </a:rPr>
              <a:t>(Texto Base da CF, 252 - 254)</a:t>
            </a:r>
          </a:p>
          <a:p>
            <a:pPr>
              <a:buFont typeface="Wingdings" pitchFamily="2" charset="2"/>
              <a:buChar char="§"/>
            </a:pPr>
            <a:endParaRPr lang="pt-BR" sz="2800" dirty="0" smtClean="0"/>
          </a:p>
          <a:p>
            <a:pPr>
              <a:buFont typeface="Wingdings" pitchFamily="2" charset="2"/>
              <a:buChar char="§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622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O que já vem sendo feito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3285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3000" dirty="0"/>
              <a:t>Combate ao trabalho escravo no </a:t>
            </a:r>
            <a:r>
              <a:rPr lang="pt-BR" sz="3000" dirty="0" smtClean="0"/>
              <a:t>campo e na cidade (CPT</a:t>
            </a:r>
            <a:r>
              <a:rPr lang="pt-BR" sz="3000" dirty="0"/>
              <a:t>);</a:t>
            </a:r>
          </a:p>
          <a:p>
            <a:pPr>
              <a:buFont typeface="Wingdings" pitchFamily="2" charset="2"/>
              <a:buChar char="§"/>
            </a:pPr>
            <a:r>
              <a:rPr lang="pt-BR" sz="3000" dirty="0" smtClean="0"/>
              <a:t>Criação </a:t>
            </a:r>
            <a:r>
              <a:rPr lang="pt-BR" sz="3000" dirty="0"/>
              <a:t>da rede internacional da Vida Consagrada-Talita </a:t>
            </a:r>
            <a:r>
              <a:rPr lang="pt-BR" sz="3000" dirty="0" smtClean="0"/>
              <a:t>Kum e </a:t>
            </a:r>
            <a:r>
              <a:rPr lang="pt-BR" sz="3000" dirty="0" smtClean="0"/>
              <a:t>, </a:t>
            </a:r>
            <a:r>
              <a:rPr lang="pt-BR" sz="3000" dirty="0" smtClean="0"/>
              <a:t>no </a:t>
            </a:r>
            <a:r>
              <a:rPr lang="pt-BR" sz="3000" dirty="0" smtClean="0"/>
              <a:t>Brasil, </a:t>
            </a:r>
            <a:r>
              <a:rPr lang="pt-BR" sz="3000" dirty="0" smtClean="0"/>
              <a:t>a rede </a:t>
            </a:r>
            <a:r>
              <a:rPr lang="pt-BR" sz="3000" dirty="0"/>
              <a:t>“Um grito pela Vida” </a:t>
            </a:r>
          </a:p>
          <a:p>
            <a:pPr>
              <a:buFont typeface="Wingdings" pitchFamily="2" charset="2"/>
              <a:buChar char="§"/>
            </a:pPr>
            <a:r>
              <a:rPr lang="pt-BR" sz="3000" dirty="0"/>
              <a:t>Enfrentamento das diversas situações de tráfico </a:t>
            </a:r>
            <a:r>
              <a:rPr lang="pt-BR" sz="3000" dirty="0" smtClean="0"/>
              <a:t>Humano (</a:t>
            </a:r>
            <a:r>
              <a:rPr lang="pt-BR" sz="3000" dirty="0"/>
              <a:t>Pastoral da Mobilidade Humana);</a:t>
            </a:r>
          </a:p>
          <a:p>
            <a:pPr>
              <a:buFont typeface="Wingdings" pitchFamily="2" charset="2"/>
              <a:buChar char="§"/>
            </a:pPr>
            <a:r>
              <a:rPr lang="pt-BR" sz="3000" dirty="0"/>
              <a:t>Denúncias através dos Organismos </a:t>
            </a:r>
            <a:r>
              <a:rPr lang="pt-BR" sz="3000" dirty="0" smtClean="0"/>
              <a:t>pastorais, eclesiais e sociedade civil organizada.</a:t>
            </a:r>
            <a:endParaRPr lang="pt-BR" sz="30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114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8488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O estado brasileiro </a:t>
            </a:r>
            <a:br>
              <a:rPr lang="pt-BR" b="1" dirty="0" smtClean="0"/>
            </a:br>
            <a:r>
              <a:rPr lang="pt-BR" b="1" dirty="0" smtClean="0"/>
              <a:t>e o </a:t>
            </a:r>
            <a:r>
              <a:rPr lang="pt-BR" b="1" dirty="0" smtClean="0"/>
              <a:t>tráfico </a:t>
            </a:r>
            <a:r>
              <a:rPr lang="pt-BR" b="1" dirty="0" smtClean="0"/>
              <a:t>humano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916832"/>
            <a:ext cx="7560840" cy="4392488"/>
          </a:xfrm>
        </p:spPr>
        <p:txBody>
          <a:bodyPr>
            <a:normAutofit lnSpcReduction="10000"/>
          </a:bodyPr>
          <a:lstStyle/>
          <a:p>
            <a:r>
              <a:rPr lang="pt-BR" b="1" dirty="0" smtClean="0"/>
              <a:t>Assinatura do Protocolo de Palermo </a:t>
            </a:r>
            <a:r>
              <a:rPr lang="pt-BR" dirty="0" smtClean="0"/>
              <a:t>(Texto base, 72)</a:t>
            </a:r>
          </a:p>
          <a:p>
            <a:r>
              <a:rPr lang="pt-BR" b="1" dirty="0" smtClean="0"/>
              <a:t>Plano de Enfrentamento ao </a:t>
            </a:r>
            <a:r>
              <a:rPr lang="pt-BR" b="1" dirty="0" smtClean="0"/>
              <a:t>tráfico </a:t>
            </a:r>
            <a:r>
              <a:rPr lang="pt-BR" b="1" dirty="0" smtClean="0"/>
              <a:t>de Pessoas I e II</a:t>
            </a:r>
          </a:p>
          <a:p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A criação da Comissão Parlamentar </a:t>
            </a:r>
            <a:r>
              <a:rPr lang="pt-PT" b="1" dirty="0">
                <a:solidFill>
                  <a:schemeClr val="bg2">
                    <a:lumMod val="25000"/>
                  </a:schemeClr>
                </a:solidFill>
              </a:rPr>
              <a:t>de </a:t>
            </a: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Inquérito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CPI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</a:rPr>
              <a:t> para </a:t>
            </a:r>
            <a:r>
              <a:rPr lang="pt-PT" dirty="0">
                <a:solidFill>
                  <a:schemeClr val="bg2">
                    <a:lumMod val="25000"/>
                  </a:schemeClr>
                </a:solidFill>
              </a:rPr>
              <a:t>investigar o tráfico de pessoas no país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r>
              <a:rPr lang="pt-PT" b="1" dirty="0">
                <a:solidFill>
                  <a:schemeClr val="bg2">
                    <a:lumMod val="25000"/>
                  </a:schemeClr>
                </a:solidFill>
              </a:rPr>
              <a:t>Grupo de Enfrentamento ao Tráfico de </a:t>
            </a: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Pessoas</a:t>
            </a:r>
            <a:r>
              <a:rPr lang="pt-PT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(NETP)</a:t>
            </a:r>
            <a:r>
              <a:rPr lang="pt-PT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PT" dirty="0">
                <a:solidFill>
                  <a:schemeClr val="bg2">
                    <a:lumMod val="25000"/>
                  </a:schemeClr>
                </a:solidFill>
              </a:rPr>
              <a:t>coordenado pela Secretaria de Nacional de Justiça que conta com ações articuladas de diversos ministérios e órgãos </a:t>
            </a:r>
            <a:r>
              <a:rPr lang="pt-PT" dirty="0" smtClean="0">
                <a:solidFill>
                  <a:schemeClr val="bg2">
                    <a:lumMod val="25000"/>
                  </a:schemeClr>
                </a:solidFill>
              </a:rPr>
              <a:t>policiais.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85437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s://encrypted-tbn3.gstatic.com/images?q=tbn:ANd9GcRQZj-4h_H5cLjkNlVfDCNm2C989V7k6Cn04OEK_tuyjndaLwkv8w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6341">
            <a:off x="6680042" y="3931178"/>
            <a:ext cx="1845945" cy="2466975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720080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/>
              <a:t>O estado brasileiro </a:t>
            </a:r>
            <a:r>
              <a:rPr lang="pt-BR" sz="3200" b="1" dirty="0" smtClean="0"/>
              <a:t>e </a:t>
            </a:r>
            <a:r>
              <a:rPr lang="pt-BR" sz="3200" b="1" dirty="0"/>
              <a:t>o </a:t>
            </a:r>
            <a:r>
              <a:rPr lang="pt-BR" sz="3200" b="1" dirty="0" smtClean="0"/>
              <a:t>tráfico </a:t>
            </a:r>
            <a:r>
              <a:rPr lang="pt-BR" sz="3200" b="1" dirty="0"/>
              <a:t>humano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184576"/>
          </a:xfrm>
        </p:spPr>
        <p:txBody>
          <a:bodyPr>
            <a:normAutofit fontScale="70000" lnSpcReduction="20000"/>
          </a:bodyPr>
          <a:lstStyle/>
          <a:p>
            <a:r>
              <a:rPr lang="pt-BR" sz="3400" dirty="0"/>
              <a:t>II Plano (2013-2016) Prevê ações a serem</a:t>
            </a:r>
          </a:p>
          <a:p>
            <a:pPr marL="68580" indent="0">
              <a:buNone/>
            </a:pPr>
            <a:r>
              <a:rPr lang="pt-BR" sz="3400" dirty="0"/>
              <a:t>Executadas em cinco linhas operativas:</a:t>
            </a:r>
          </a:p>
          <a:p>
            <a:pPr marL="68580" indent="0">
              <a:buNone/>
            </a:pPr>
            <a:endParaRPr lang="pt-BR" sz="3400" dirty="0"/>
          </a:p>
          <a:p>
            <a:pPr marL="525780" lvl="0" indent="-457200">
              <a:spcAft>
                <a:spcPts val="600"/>
              </a:spcAft>
              <a:buFont typeface="+mj-lt"/>
              <a:buAutoNum type="arabicPeriod"/>
            </a:pPr>
            <a:r>
              <a:rPr lang="pt-PT" sz="3400" b="1" dirty="0">
                <a:solidFill>
                  <a:srgbClr val="FF0000"/>
                </a:solidFill>
              </a:rPr>
              <a:t>Aperfeiçoamento do marco regulatório para fortalecer o enfrentamento do </a:t>
            </a:r>
            <a:r>
              <a:rPr lang="pt-PT" sz="3400" b="1" dirty="0" smtClean="0">
                <a:solidFill>
                  <a:srgbClr val="FF0000"/>
                </a:solidFill>
              </a:rPr>
              <a:t>Tráfico </a:t>
            </a:r>
            <a:r>
              <a:rPr lang="pt-PT" sz="3400" b="1" dirty="0">
                <a:solidFill>
                  <a:srgbClr val="FF0000"/>
                </a:solidFill>
              </a:rPr>
              <a:t>de Pessoas;</a:t>
            </a:r>
            <a:endParaRPr lang="pt-BR" sz="3400" b="1" dirty="0">
              <a:solidFill>
                <a:srgbClr val="FF0000"/>
              </a:solidFill>
            </a:endParaRPr>
          </a:p>
          <a:p>
            <a:pPr marL="525780" lvl="0" indent="-457200">
              <a:spcAft>
                <a:spcPts val="600"/>
              </a:spcAft>
              <a:buFont typeface="+mj-lt"/>
              <a:buAutoNum type="arabicPeriod"/>
            </a:pPr>
            <a:r>
              <a:rPr lang="pt-PT" sz="3400" b="1" dirty="0">
                <a:solidFill>
                  <a:srgbClr val="FF0000"/>
                </a:solidFill>
              </a:rPr>
              <a:t>Integração e fortalecimento das políticas públicas, redes de atendimento e e organização para serviços necessários ao enfrentamento ao tráfico de pessoas.</a:t>
            </a:r>
            <a:endParaRPr lang="pt-BR" sz="3400" b="1" dirty="0">
              <a:solidFill>
                <a:srgbClr val="FF0000"/>
              </a:solidFill>
            </a:endParaRPr>
          </a:p>
          <a:p>
            <a:pPr marL="525780" lvl="0" indent="-457200">
              <a:spcAft>
                <a:spcPts val="600"/>
              </a:spcAft>
              <a:buFont typeface="+mj-lt"/>
              <a:buAutoNum type="arabicPeriod"/>
            </a:pPr>
            <a:r>
              <a:rPr lang="pt-PT" sz="3400" b="1" dirty="0">
                <a:solidFill>
                  <a:srgbClr val="FF0000"/>
                </a:solidFill>
              </a:rPr>
              <a:t>Capacitação para o enfrentamento ao tráfico de pessoas;</a:t>
            </a:r>
            <a:endParaRPr lang="pt-BR" sz="3400" b="1" dirty="0">
              <a:solidFill>
                <a:srgbClr val="FF0000"/>
              </a:solidFill>
            </a:endParaRPr>
          </a:p>
          <a:p>
            <a:pPr marL="525780" lvl="0" indent="-457200">
              <a:spcAft>
                <a:spcPts val="600"/>
              </a:spcAft>
              <a:buFont typeface="+mj-lt"/>
              <a:buAutoNum type="arabicPeriod"/>
            </a:pPr>
            <a:r>
              <a:rPr lang="pt-PT" sz="3400" b="1" dirty="0">
                <a:solidFill>
                  <a:srgbClr val="FF0000"/>
                </a:solidFill>
              </a:rPr>
              <a:t>Produção, gestão e disseminação de informação e conhecimento sobre o tráfico de pessoas;</a:t>
            </a:r>
            <a:endParaRPr lang="pt-BR" sz="3400" b="1" dirty="0">
              <a:solidFill>
                <a:srgbClr val="FF0000"/>
              </a:solidFill>
            </a:endParaRPr>
          </a:p>
          <a:p>
            <a:pPr marL="525780" lvl="0" indent="-457200">
              <a:spcAft>
                <a:spcPts val="600"/>
              </a:spcAft>
              <a:buFont typeface="+mj-lt"/>
              <a:buAutoNum type="arabicPeriod"/>
            </a:pPr>
            <a:r>
              <a:rPr lang="pt-PT" sz="3400" b="1" dirty="0" smtClean="0">
                <a:solidFill>
                  <a:srgbClr val="FF0000"/>
                </a:solidFill>
              </a:rPr>
              <a:t>Campanhas </a:t>
            </a:r>
            <a:r>
              <a:rPr lang="pt-PT" sz="3400" b="1" dirty="0">
                <a:solidFill>
                  <a:srgbClr val="FF0000"/>
                </a:solidFill>
              </a:rPr>
              <a:t>e mobilização.</a:t>
            </a:r>
            <a:endParaRPr lang="pt-BR" sz="3400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4617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4" cy="745152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solidFill>
                  <a:schemeClr val="bg2">
                    <a:lumMod val="25000"/>
                  </a:schemeClr>
                </a:solidFill>
              </a:rPr>
              <a:t>INFORMAÇÕES</a:t>
            </a:r>
            <a:r>
              <a:rPr lang="pt-PT" sz="2800" dirty="0" smtClean="0"/>
              <a:t> </a:t>
            </a:r>
            <a:r>
              <a:rPr lang="pt-PT" sz="2800" b="1" dirty="0" smtClean="0">
                <a:solidFill>
                  <a:schemeClr val="bg2">
                    <a:lumMod val="25000"/>
                  </a:schemeClr>
                </a:solidFill>
              </a:rPr>
              <a:t>IMPORTANTES</a:t>
            </a:r>
            <a:endParaRPr lang="pt-BR" sz="28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1042416" y="1772816"/>
            <a:ext cx="7490024" cy="4033624"/>
          </a:xfrm>
        </p:spPr>
        <p:txBody>
          <a:bodyPr/>
          <a:lstStyle/>
          <a:p>
            <a:pPr marL="68580" indent="0">
              <a:buNone/>
            </a:pPr>
            <a:r>
              <a:rPr lang="pt-BR" b="1" dirty="0" smtClean="0"/>
              <a:t>CANAIS GERAIS DE DENÚNCIA</a:t>
            </a:r>
            <a:r>
              <a:rPr lang="pt-BR" dirty="0" smtClean="0"/>
              <a:t>:</a:t>
            </a:r>
          </a:p>
          <a:p>
            <a:pPr marL="68580" indent="0">
              <a:buNone/>
            </a:pPr>
            <a:r>
              <a:rPr lang="pt-BR" dirty="0" smtClean="0"/>
              <a:t>. Disque 100 </a:t>
            </a:r>
          </a:p>
          <a:p>
            <a:pPr marL="68580" indent="0">
              <a:buNone/>
            </a:pPr>
            <a:r>
              <a:rPr lang="pt-BR" dirty="0" smtClean="0"/>
              <a:t>. Ligue 180</a:t>
            </a:r>
          </a:p>
          <a:p>
            <a:pPr marL="68580" indent="0">
              <a:buNone/>
            </a:pPr>
            <a:r>
              <a:rPr lang="pt-BR" dirty="0" smtClean="0"/>
              <a:t>.Pastoral dos Brasileiros no Exterior </a:t>
            </a:r>
          </a:p>
          <a:p>
            <a:pPr marL="68580" indent="0">
              <a:buNone/>
            </a:pPr>
            <a:r>
              <a:rPr lang="pt-BR" dirty="0"/>
              <a:t> </a:t>
            </a:r>
            <a:r>
              <a:rPr lang="pt-BR" dirty="0" smtClean="0"/>
              <a:t> (</a:t>
            </a:r>
            <a:r>
              <a:rPr lang="pt-BR" dirty="0"/>
              <a:t>61</a:t>
            </a:r>
            <a:r>
              <a:rPr lang="pt-BR" dirty="0" smtClean="0"/>
              <a:t>) 2103 8300;  82856735;</a:t>
            </a:r>
          </a:p>
          <a:p>
            <a:pPr marL="68580" indent="0">
              <a:buNone/>
            </a:pPr>
            <a:r>
              <a:rPr lang="pt-BR" dirty="0" smtClean="0"/>
              <a:t>. NETP (Núcleo de Enfrentamento ao Tráfico de Pessoas – ligado à Secretaria de Justiça/Ceará</a:t>
            </a:r>
          </a:p>
          <a:p>
            <a:pPr marL="68580" indent="0">
              <a:buNone/>
            </a:pPr>
            <a:r>
              <a:rPr lang="pt-BR" dirty="0" smtClean="0"/>
              <a:t>(85) 34542199;</a:t>
            </a:r>
          </a:p>
          <a:p>
            <a:pPr marL="68580" indent="0">
              <a:buNone/>
            </a:pPr>
            <a:r>
              <a:rPr lang="pt-BR" dirty="0" smtClean="0"/>
              <a:t>. Rede um Grito Pela Vida-CRB (85) 32532170</a:t>
            </a:r>
            <a:endParaRPr lang="pt-BR" dirty="0"/>
          </a:p>
        </p:txBody>
      </p:sp>
      <p:pic>
        <p:nvPicPr>
          <p:cNvPr id="6" name="Imagem 5" descr="https://encrypted-tbn3.gstatic.com/images?q=tbn:ANd9GcQzk3HWOT2qKcKWgyDwjE_Z2QVUpt1x0-0-7d7TXlEXm-cLngs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24744"/>
            <a:ext cx="2448272" cy="2160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olhagem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342</TotalTime>
  <Words>455</Words>
  <Application>Microsoft Office PowerPoint</Application>
  <PresentationFormat>Apresentação na tela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Austin</vt:lpstr>
      <vt:lpstr>Apresentação do PowerPoint</vt:lpstr>
      <vt:lpstr>       Objetivo Geral da CF</vt:lpstr>
      <vt:lpstr>Apresentação do PowerPoint</vt:lpstr>
      <vt:lpstr>    Enfrentamento  </vt:lpstr>
      <vt:lpstr>O que já vem sendo feito</vt:lpstr>
      <vt:lpstr>O que já vem sendo feito</vt:lpstr>
      <vt:lpstr>O estado brasileiro  e o tráfico humano</vt:lpstr>
      <vt:lpstr>O estado brasileiro e o tráfico humano</vt:lpstr>
      <vt:lpstr>INFORMAÇÕES IMPORTANTES</vt:lpstr>
      <vt:lpstr>Como essa realidade me leva a AGIR?</vt:lpstr>
      <vt:lpstr>Encaminhamentos: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Roselia</cp:lastModifiedBy>
  <cp:revision>37</cp:revision>
  <dcterms:created xsi:type="dcterms:W3CDTF">2014-02-13T00:23:09Z</dcterms:created>
  <dcterms:modified xsi:type="dcterms:W3CDTF">2014-02-17T19:25:24Z</dcterms:modified>
</cp:coreProperties>
</file>