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3"/>
  </p:notesMasterIdLst>
  <p:sldIdLst>
    <p:sldId id="256" r:id="rId2"/>
    <p:sldId id="257" r:id="rId3"/>
    <p:sldId id="258" r:id="rId4"/>
    <p:sldId id="327" r:id="rId5"/>
    <p:sldId id="328" r:id="rId6"/>
    <p:sldId id="329" r:id="rId7"/>
    <p:sldId id="330" r:id="rId8"/>
    <p:sldId id="331" r:id="rId9"/>
    <p:sldId id="265" r:id="rId10"/>
    <p:sldId id="266" r:id="rId11"/>
    <p:sldId id="267" r:id="rId12"/>
    <p:sldId id="268" r:id="rId13"/>
    <p:sldId id="259" r:id="rId14"/>
    <p:sldId id="269" r:id="rId15"/>
    <p:sldId id="270" r:id="rId16"/>
    <p:sldId id="271" r:id="rId17"/>
    <p:sldId id="272" r:id="rId18"/>
    <p:sldId id="273" r:id="rId19"/>
    <p:sldId id="274" r:id="rId20"/>
    <p:sldId id="260" r:id="rId21"/>
    <p:sldId id="275" r:id="rId22"/>
    <p:sldId id="279" r:id="rId23"/>
    <p:sldId id="280" r:id="rId24"/>
    <p:sldId id="281" r:id="rId25"/>
    <p:sldId id="282" r:id="rId26"/>
    <p:sldId id="261" r:id="rId27"/>
    <p:sldId id="276" r:id="rId28"/>
    <p:sldId id="283" r:id="rId29"/>
    <p:sldId id="284" r:id="rId30"/>
    <p:sldId id="285" r:id="rId31"/>
    <p:sldId id="286" r:id="rId32"/>
    <p:sldId id="288" r:id="rId33"/>
    <p:sldId id="301" r:id="rId34"/>
    <p:sldId id="302" r:id="rId35"/>
    <p:sldId id="292" r:id="rId36"/>
    <p:sldId id="303" r:id="rId37"/>
    <p:sldId id="304" r:id="rId38"/>
    <p:sldId id="305" r:id="rId39"/>
    <p:sldId id="293" r:id="rId40"/>
    <p:sldId id="306" r:id="rId41"/>
    <p:sldId id="310" r:id="rId42"/>
    <p:sldId id="311" r:id="rId43"/>
    <p:sldId id="294" r:id="rId44"/>
    <p:sldId id="312" r:id="rId45"/>
    <p:sldId id="313" r:id="rId46"/>
    <p:sldId id="262" r:id="rId47"/>
    <p:sldId id="289" r:id="rId48"/>
    <p:sldId id="290" r:id="rId49"/>
    <p:sldId id="314" r:id="rId50"/>
    <p:sldId id="291" r:id="rId51"/>
    <p:sldId id="315" r:id="rId52"/>
    <p:sldId id="277" r:id="rId53"/>
    <p:sldId id="316" r:id="rId54"/>
    <p:sldId id="263" r:id="rId55"/>
    <p:sldId id="317" r:id="rId56"/>
    <p:sldId id="318" r:id="rId57"/>
    <p:sldId id="319" r:id="rId58"/>
    <p:sldId id="295" r:id="rId59"/>
    <p:sldId id="320" r:id="rId60"/>
    <p:sldId id="321" r:id="rId61"/>
    <p:sldId id="322" r:id="rId62"/>
    <p:sldId id="323" r:id="rId63"/>
    <p:sldId id="264" r:id="rId64"/>
    <p:sldId id="278" r:id="rId65"/>
    <p:sldId id="296" r:id="rId66"/>
    <p:sldId id="297" r:id="rId67"/>
    <p:sldId id="324" r:id="rId68"/>
    <p:sldId id="325" r:id="rId69"/>
    <p:sldId id="326" r:id="rId70"/>
    <p:sldId id="298" r:id="rId71"/>
    <p:sldId id="300" r:id="rId7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020F3-0D09-4FC2-902B-A75936876A87}" type="datetimeFigureOut">
              <a:rPr lang="pt-BR" smtClean="0"/>
              <a:pPr/>
              <a:t>08/07/2011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E04CD-7A1A-4005-AC2D-4D17B263406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5410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E04CD-7A1A-4005-AC2D-4D17B2634061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1972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07D717-4D79-4F84-8D52-1D24A5F721F2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1343A-A235-487B-9570-D34CE67C1180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B00F-E904-4B40-B262-985E16E19DE3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643216-C66A-4E43-BD93-FBA39E3E8107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23E2EA-E044-4E98-B560-3D9A1598D6C2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26435-9EDF-425C-A7AD-C6A5D3F44A23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40B6-9FB4-43E3-9E45-98532E302025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058CA-000B-4B04-88FE-F63D800F46BD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257-EAC9-4139-B908-146848CFE290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2FFF59-113C-4546-9DDC-4B2D1ACAE763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3BFD88-1721-4CF1-8F6B-794D76D21A4B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618756-9478-46AA-9094-1FF6E79AE044}" type="datetime1">
              <a:rPr lang="pt-BR" smtClean="0"/>
              <a:pPr/>
              <a:t>08/07/2011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35E733-9908-40B9-BC83-0AD4C7DC7F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C00000"/>
                </a:solidFill>
              </a:rPr>
              <a:t>DIRETRIZES GERAIS DA AÇÃO </a:t>
            </a:r>
            <a:br>
              <a:rPr lang="pt-BR" dirty="0">
                <a:solidFill>
                  <a:srgbClr val="C00000"/>
                </a:solidFill>
              </a:rPr>
            </a:br>
            <a:r>
              <a:rPr lang="pt-BR" dirty="0">
                <a:solidFill>
                  <a:srgbClr val="C00000"/>
                </a:solidFill>
              </a:rPr>
              <a:t>EVANGELIZADORA DA IGREJA NO BRASIL</a:t>
            </a:r>
            <a:br>
              <a:rPr lang="pt-BR" dirty="0">
                <a:solidFill>
                  <a:srgbClr val="C00000"/>
                </a:solidFill>
              </a:rPr>
            </a:br>
            <a:r>
              <a:rPr lang="pt-BR" dirty="0">
                <a:solidFill>
                  <a:srgbClr val="C00000"/>
                </a:solidFill>
              </a:rPr>
              <a:t>2011 – </a:t>
            </a:r>
            <a:r>
              <a:rPr lang="pt-BR" dirty="0" smtClean="0">
                <a:solidFill>
                  <a:srgbClr val="C00000"/>
                </a:solidFill>
              </a:rPr>
              <a:t>2015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0" y="5373216"/>
            <a:ext cx="6172200" cy="1001706"/>
          </a:xfrm>
        </p:spPr>
        <p:txBody>
          <a:bodyPr/>
          <a:lstStyle/>
          <a:p>
            <a:r>
              <a:rPr lang="pt-BR" i="1" dirty="0">
                <a:solidFill>
                  <a:srgbClr val="002060"/>
                </a:solidFill>
              </a:rPr>
              <a:t>Jesus Cristo, “Caminho, Verdade e Vida” ( Jo 14, 6</a:t>
            </a:r>
            <a:r>
              <a:rPr lang="pt-BR" i="1" dirty="0" smtClean="0">
                <a:solidFill>
                  <a:srgbClr val="002060"/>
                </a:solidFill>
              </a:rPr>
              <a:t>)</a:t>
            </a: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06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</a:rPr>
              <a:t>INTRODUÇÃO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51125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Diretrizes: rumos que indicam o caminho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Abordando aspectos prioritários da ação evangelizadora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Indicam princípios norteadores e urgências irrenunciáveis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Orientam o trabalho de planejamento das Comissões Pastorais e Igrejas Particulares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Unidade na diversidade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2365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</a:rPr>
              <a:t>INTRODUÇÃO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9171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Iluminação da Conferência de Aparecida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Celebrando o Cinquentenário do Concílio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Motivos para louvar a Deus: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Tradição de planejar a ação Evangelizadora</a:t>
            </a:r>
          </a:p>
          <a:p>
            <a:pPr lvl="1">
              <a:lnSpc>
                <a:spcPct val="150000"/>
              </a:lnSpc>
            </a:pPr>
            <a:r>
              <a:rPr lang="pt-BR" b="1" dirty="0">
                <a:solidFill>
                  <a:srgbClr val="FF0000"/>
                </a:solidFill>
              </a:rPr>
              <a:t>T</a:t>
            </a:r>
            <a:r>
              <a:rPr lang="pt-BR" b="1" dirty="0" smtClean="0">
                <a:solidFill>
                  <a:srgbClr val="FF0000"/>
                </a:solidFill>
              </a:rPr>
              <a:t>odas as pessoas que concretizam os planos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Palavra anunciada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Eucaristia celebrada</a:t>
            </a:r>
          </a:p>
          <a:p>
            <a:pPr lvl="1">
              <a:lnSpc>
                <a:spcPct val="150000"/>
              </a:lnSpc>
            </a:pPr>
            <a:r>
              <a:rPr lang="pt-BR" b="1" dirty="0">
                <a:solidFill>
                  <a:srgbClr val="FF0000"/>
                </a:solidFill>
              </a:rPr>
              <a:t>S</a:t>
            </a:r>
            <a:r>
              <a:rPr lang="pt-BR" b="1" dirty="0" smtClean="0">
                <a:solidFill>
                  <a:srgbClr val="FF0000"/>
                </a:solidFill>
              </a:rPr>
              <a:t>olidariedade concretizada, vida defendida, amor compartilhado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Unidade fortalecida e fraternidade testemunhada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Vivência da dimensão comunitária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6894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</a:rPr>
              <a:t>INTRODUÇÃO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Pede perdão pelas fraquezas, infidelidades e pecados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Implora forças para o discipulado missionário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Clama pela superação de uma fé restrita à prática religiosa fragmentada, adesões parciais e participação ocasional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Reza para superar o medíocre pragmatismo da vida cotidiana da Igreja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8612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9752" y="1340768"/>
            <a:ext cx="6172200" cy="205359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PRIMEIRA PARTE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933056"/>
            <a:ext cx="6172200" cy="2448694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 PARTIR DE JESUS CRISTO</a:t>
            </a:r>
            <a:endParaRPr lang="pt-BR" sz="4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200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A PARTIR DE JESUS CRISTO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Toda ação eclesial brota de Jesus e se volta para Ele e para o Reino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Centralidade de Cristo que nos mergulha no mistério trinitário e constrói vida pessoal e comunitária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Planejamento pastoral e significado existencial de Jesus Cristo e seu Reino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318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A PARTIR DE JESUS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Olhar para aquele que se fez pobre para nos </a:t>
            </a:r>
            <a:r>
              <a:rPr lang="pt-BR" b="1" dirty="0" smtClean="0">
                <a:solidFill>
                  <a:srgbClr val="002060"/>
                </a:solidFill>
              </a:rPr>
              <a:t>enriquecer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Contemplar o rosto de Cristo para imitá-lo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Cristo, Palavra do Pai, Filho eterno do Pai que se fez homem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Se entregou pelos pecadores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Desejo universal de salvação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Convite para que todos o sigam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041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A PARTIR DE JESUS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Discípulos e missionários: alteridade 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Respeito </a:t>
            </a:r>
            <a:r>
              <a:rPr lang="pt-BR" b="1" dirty="0">
                <a:solidFill>
                  <a:srgbClr val="FF0000"/>
                </a:solidFill>
              </a:rPr>
              <a:t>mútuo, </a:t>
            </a:r>
            <a:r>
              <a:rPr lang="pt-BR" b="1" dirty="0" smtClean="0">
                <a:solidFill>
                  <a:srgbClr val="FF0000"/>
                </a:solidFill>
              </a:rPr>
              <a:t>encontro</a:t>
            </a:r>
            <a:r>
              <a:rPr lang="pt-BR" b="1" dirty="0">
                <a:solidFill>
                  <a:srgbClr val="FF0000"/>
                </a:solidFill>
              </a:rPr>
              <a:t>, </a:t>
            </a:r>
            <a:r>
              <a:rPr lang="pt-BR" b="1" dirty="0" smtClean="0">
                <a:solidFill>
                  <a:srgbClr val="FF0000"/>
                </a:solidFill>
              </a:rPr>
              <a:t>diálogo</a:t>
            </a:r>
            <a:r>
              <a:rPr lang="pt-BR" b="1" dirty="0">
                <a:solidFill>
                  <a:srgbClr val="FF0000"/>
                </a:solidFill>
              </a:rPr>
              <a:t>, </a:t>
            </a:r>
            <a:r>
              <a:rPr lang="pt-BR" b="1" dirty="0" smtClean="0">
                <a:solidFill>
                  <a:srgbClr val="FF0000"/>
                </a:solidFill>
              </a:rPr>
              <a:t>partilha, </a:t>
            </a:r>
            <a:r>
              <a:rPr lang="pt-BR" b="1" dirty="0">
                <a:solidFill>
                  <a:srgbClr val="FF0000"/>
                </a:solidFill>
              </a:rPr>
              <a:t>intercâmbio de vida </a:t>
            </a:r>
            <a:r>
              <a:rPr lang="pt-BR" b="1" dirty="0" smtClean="0">
                <a:solidFill>
                  <a:srgbClr val="FF0000"/>
                </a:solidFill>
              </a:rPr>
              <a:t>e solidariedade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Isolamento e individualismo transformam pessoas em mercadorias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Discípulos e missionários: gratuidade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Ir ao encontro do outro, sem esperar nada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Contra o lucro, a violência, a vingança, a guerra, a destruição, a discórdia e a exclusão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Amar, em Jesus Cristo, o irmão e a irmã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125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A PARTIR DE JESUS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Gratuidade e alteridade, como expressões do </a:t>
            </a:r>
            <a:r>
              <a:rPr lang="pt-BR" b="1" dirty="0" smtClean="0">
                <a:solidFill>
                  <a:srgbClr val="002060"/>
                </a:solidFill>
              </a:rPr>
              <a:t>Amor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S</a:t>
            </a:r>
            <a:r>
              <a:rPr lang="pt-BR" b="1" dirty="0" smtClean="0">
                <a:solidFill>
                  <a:srgbClr val="002060"/>
                </a:solidFill>
              </a:rPr>
              <a:t>ão </a:t>
            </a:r>
            <a:r>
              <a:rPr lang="pt-BR" b="1" dirty="0">
                <a:solidFill>
                  <a:srgbClr val="002060"/>
                </a:solidFill>
              </a:rPr>
              <a:t>fontes de paz, reconciliação e </a:t>
            </a:r>
            <a:r>
              <a:rPr lang="pt-BR" b="1" dirty="0" smtClean="0">
                <a:solidFill>
                  <a:srgbClr val="002060"/>
                </a:solidFill>
              </a:rPr>
              <a:t>fraternidade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São </a:t>
            </a:r>
            <a:r>
              <a:rPr lang="pt-BR" b="1" dirty="0">
                <a:solidFill>
                  <a:srgbClr val="002060"/>
                </a:solidFill>
              </a:rPr>
              <a:t>sementes da atitude cristã mais radical: o </a:t>
            </a:r>
            <a:r>
              <a:rPr lang="pt-BR" b="1" dirty="0" smtClean="0">
                <a:solidFill>
                  <a:srgbClr val="002060"/>
                </a:solidFill>
              </a:rPr>
              <a:t>perdão manifesto na cruz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Não se trata de impunidade, mas de responder ao mal com o bem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pecado é vencido pela graça que </a:t>
            </a:r>
            <a:r>
              <a:rPr lang="pt-BR" b="1" dirty="0">
                <a:solidFill>
                  <a:srgbClr val="002060"/>
                </a:solidFill>
              </a:rPr>
              <a:t>é paz, justiça, bondade, reconciliação, gratuidade e alteridade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038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A PARTIR DE JESUS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Missão exercida na comunidade eclesial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Dimensão eclesial do discipulado e da missionariedade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N</a:t>
            </a:r>
            <a:r>
              <a:rPr lang="pt-BR" b="1" dirty="0" smtClean="0">
                <a:solidFill>
                  <a:srgbClr val="002060"/>
                </a:solidFill>
              </a:rPr>
              <a:t>o </a:t>
            </a:r>
            <a:r>
              <a:rPr lang="pt-BR" b="1" dirty="0">
                <a:solidFill>
                  <a:srgbClr val="002060"/>
                </a:solidFill>
              </a:rPr>
              <a:t>mistério do Deus-Comunhão</a:t>
            </a:r>
            <a:r>
              <a:rPr lang="pt-BR" b="1" dirty="0" smtClean="0">
                <a:solidFill>
                  <a:srgbClr val="002060"/>
                </a:solidFill>
              </a:rPr>
              <a:t>, </a:t>
            </a:r>
            <a:r>
              <a:rPr lang="pt-BR" b="1" dirty="0">
                <a:solidFill>
                  <a:srgbClr val="002060"/>
                </a:solidFill>
              </a:rPr>
              <a:t>será sempre um irmão entre </a:t>
            </a:r>
            <a:r>
              <a:rPr lang="pt-BR" b="1" dirty="0" smtClean="0">
                <a:solidFill>
                  <a:srgbClr val="002060"/>
                </a:solidFill>
              </a:rPr>
              <a:t>irmãos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Cristo Cabeça remete necessariamente à Igreja-Corpo </a:t>
            </a:r>
            <a:endParaRPr lang="pt-BR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Chamada a ser na terra, sinal do </a:t>
            </a:r>
            <a:r>
              <a:rPr lang="pt-BR" b="1" dirty="0" err="1">
                <a:solidFill>
                  <a:srgbClr val="002060"/>
                </a:solidFill>
              </a:rPr>
              <a:t>Deus-Amor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Igreja encontra sua razão de ser na vivência e no anúncio do Reino de Deus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552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 PARTIR DE JESUS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religião individualista não gera compromisso cristão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Desaparece a imagem do Deus Pai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Surge o Deus da troca e do negócio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O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encontro com Jesus Cristo implica </a:t>
            </a:r>
            <a:r>
              <a:rPr lang="pt-BR" b="1" dirty="0" smtClean="0">
                <a:solidFill>
                  <a:srgbClr val="002060"/>
                </a:solidFill>
              </a:rPr>
              <a:t>em amor</a:t>
            </a:r>
            <a:r>
              <a:rPr lang="pt-BR" b="1" dirty="0">
                <a:solidFill>
                  <a:srgbClr val="002060"/>
                </a:solidFill>
              </a:rPr>
              <a:t>, gratuidade, alteridade, unidade, </a:t>
            </a:r>
            <a:r>
              <a:rPr lang="pt-BR" b="1" dirty="0" err="1">
                <a:solidFill>
                  <a:srgbClr val="002060"/>
                </a:solidFill>
              </a:rPr>
              <a:t>eclesialidade</a:t>
            </a:r>
            <a:r>
              <a:rPr lang="pt-BR" b="1" dirty="0">
                <a:solidFill>
                  <a:srgbClr val="002060"/>
                </a:solidFill>
              </a:rPr>
              <a:t>, fidelidade, perdão e </a:t>
            </a:r>
            <a:r>
              <a:rPr lang="pt-BR" b="1" dirty="0" smtClean="0">
                <a:solidFill>
                  <a:srgbClr val="002060"/>
                </a:solidFill>
              </a:rPr>
              <a:t>reconciliação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Implica </a:t>
            </a:r>
            <a:r>
              <a:rPr lang="pt-BR" b="1" dirty="0" smtClean="0">
                <a:solidFill>
                  <a:srgbClr val="002060"/>
                </a:solidFill>
              </a:rPr>
              <a:t>em diálogo</a:t>
            </a:r>
            <a:r>
              <a:rPr lang="pt-BR" b="1" dirty="0">
                <a:solidFill>
                  <a:srgbClr val="002060"/>
                </a:solidFill>
              </a:rPr>
              <a:t>, unidade na diversidade, partilha, compreensão, tolerância, respeito, reconciliação </a:t>
            </a:r>
            <a:r>
              <a:rPr lang="pt-BR" b="1" dirty="0" smtClean="0">
                <a:solidFill>
                  <a:srgbClr val="002060"/>
                </a:solidFill>
              </a:rPr>
              <a:t>e </a:t>
            </a:r>
            <a:r>
              <a:rPr lang="pt-BR" b="1" i="1" dirty="0" smtClean="0">
                <a:solidFill>
                  <a:srgbClr val="002060"/>
                </a:solidFill>
              </a:rPr>
              <a:t>missão</a:t>
            </a:r>
            <a:r>
              <a:rPr lang="pt-BR" b="1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7546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OBJETIVO GERAL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800" b="1" dirty="0">
                <a:solidFill>
                  <a:srgbClr val="002060"/>
                </a:solidFill>
              </a:rPr>
              <a:t>Evangelizar, a partir de Jesus Cristo e na força do Espírito Santo, como Igreja discípula, missionária e profética, alimentada pela Palavra de Deus e pela Eucaristia, à luz da evangélica opção preferencial pelos pobres, para que todos tenham vida (Jo 10,10), rumo ao Reino definitivo.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148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32856"/>
            <a:ext cx="6172200" cy="1224136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SEGUNDA PARTE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645024"/>
            <a:ext cx="6172200" cy="2736726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MARCAS DO NOSSO TEMPO</a:t>
            </a:r>
            <a:endParaRPr lang="pt-BR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465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dirty="0">
                <a:solidFill>
                  <a:srgbClr val="C00000"/>
                </a:solidFill>
              </a:rPr>
              <a:t>MARCAS DO NOSSO </a:t>
            </a:r>
            <a:r>
              <a:rPr lang="pt-BR" sz="3200" b="1" dirty="0" smtClean="0">
                <a:solidFill>
                  <a:srgbClr val="C00000"/>
                </a:solidFill>
              </a:rPr>
              <a:t>TEMPO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Anúncio do Evangelho implica em conhecimento da realidade e discernimento sobre ela</a:t>
            </a:r>
          </a:p>
          <a:p>
            <a:pPr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A</a:t>
            </a:r>
            <a:r>
              <a:rPr lang="pt-BR" b="1" dirty="0" smtClean="0">
                <a:solidFill>
                  <a:srgbClr val="002060"/>
                </a:solidFill>
              </a:rPr>
              <a:t>nunciamos </a:t>
            </a:r>
            <a:r>
              <a:rPr lang="pt-BR" b="1" dirty="0">
                <a:solidFill>
                  <a:srgbClr val="002060"/>
                </a:solidFill>
              </a:rPr>
              <a:t>os valores do Evangelho do Reino na realidade que nos cerca à luz da Pessoa, da Vida e </a:t>
            </a:r>
            <a:r>
              <a:rPr lang="pt-BR" b="1" dirty="0" smtClean="0">
                <a:solidFill>
                  <a:srgbClr val="002060"/>
                </a:solidFill>
              </a:rPr>
              <a:t>Palavra de Jesus Cristo, Senhor e Salvador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É mais </a:t>
            </a:r>
            <a:r>
              <a:rPr lang="pt-BR" b="1" dirty="0">
                <a:solidFill>
                  <a:srgbClr val="002060"/>
                </a:solidFill>
              </a:rPr>
              <a:t>complexa do que podemos </a:t>
            </a:r>
            <a:r>
              <a:rPr lang="pt-BR" b="1" dirty="0" smtClean="0">
                <a:solidFill>
                  <a:srgbClr val="002060"/>
                </a:solidFill>
              </a:rPr>
              <a:t>imaginar, com </a:t>
            </a:r>
            <a:r>
              <a:rPr lang="pt-BR" b="1" dirty="0">
                <a:solidFill>
                  <a:srgbClr val="002060"/>
                </a:solidFill>
              </a:rPr>
              <a:t>luzes e sombras, alegrias e preocupações 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Exige diálogo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visão </a:t>
            </a:r>
            <a:r>
              <a:rPr lang="pt-BR" b="1" dirty="0">
                <a:solidFill>
                  <a:srgbClr val="002060"/>
                </a:solidFill>
              </a:rPr>
              <a:t>crítica, </a:t>
            </a:r>
            <a:r>
              <a:rPr lang="pt-BR" b="1" dirty="0" smtClean="0">
                <a:solidFill>
                  <a:srgbClr val="002060"/>
                </a:solidFill>
              </a:rPr>
              <a:t>a </a:t>
            </a:r>
            <a:r>
              <a:rPr lang="pt-BR" b="1" dirty="0">
                <a:solidFill>
                  <a:srgbClr val="002060"/>
                </a:solidFill>
              </a:rPr>
              <a:t>busca de elementos comuns que </a:t>
            </a:r>
            <a:r>
              <a:rPr lang="pt-BR" b="1" dirty="0" smtClean="0">
                <a:solidFill>
                  <a:srgbClr val="002060"/>
                </a:solidFill>
              </a:rPr>
              <a:t>permitam </a:t>
            </a:r>
            <a:r>
              <a:rPr lang="pt-BR" b="1" dirty="0">
                <a:solidFill>
                  <a:srgbClr val="002060"/>
                </a:solidFill>
              </a:rPr>
              <a:t>estabelecer fundamentos para a </a:t>
            </a:r>
            <a:r>
              <a:rPr lang="pt-BR" b="1" dirty="0" smtClean="0">
                <a:solidFill>
                  <a:srgbClr val="002060"/>
                </a:solidFill>
              </a:rPr>
              <a:t>ação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2324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</a:rPr>
              <a:t>MARCAS DO NOSSO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Vivemos num tempo de transformações profundas, de uma mudança de época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Que dificultam nossa compreensão da realidade e da vida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G</a:t>
            </a:r>
            <a:r>
              <a:rPr lang="pt-BR" b="1" dirty="0" smtClean="0">
                <a:solidFill>
                  <a:srgbClr val="002060"/>
                </a:solidFill>
              </a:rPr>
              <a:t>eram relativismo e fundamentalismo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 o laicismo militante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As relações humanas são marcadas pelas leis do mercado, do lucro e dos bens materiais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bem comum e a solidariedade dão lugar  à realização e sucesso pessoal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9258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dirty="0">
                <a:solidFill>
                  <a:srgbClr val="C00000"/>
                </a:solidFill>
              </a:rPr>
              <a:t>MARCAS DO NOSSO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Os pobres são supérfluos e descartáveis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As relações humanas têm equilíbrio comprometido em todos os sentidos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Repensar a função do Estado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Valores éticos para superar os grandes problemas atuais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Reagir segundo as bem aventuranças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Reagir a tudo o que ameaça a vida em todas </a:t>
            </a:r>
            <a:r>
              <a:rPr lang="pt-BR" b="1" dirty="0">
                <a:solidFill>
                  <a:srgbClr val="002060"/>
                </a:solidFill>
              </a:rPr>
              <a:t>a</a:t>
            </a:r>
            <a:r>
              <a:rPr lang="pt-BR" b="1" dirty="0" smtClean="0">
                <a:solidFill>
                  <a:srgbClr val="002060"/>
                </a:solidFill>
              </a:rPr>
              <a:t>s suas dimensões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342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</a:rPr>
              <a:t>MARCAS DO NOSSO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Preocupação diante das práticas religiosas ligadas ao emocional e ao sentimental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Individualismo nos ambientes religiosos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Negociata por milagres em vista de benefícios particulares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Ausência de proposta de conversão, caridade e compromisso social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Não existe salvação em Jesus Cristo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Apenas prosperidade material à custa de um Deus serviçal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573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</a:rPr>
              <a:t>MARCAS DO NOSSO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Causa da religião ilusória</a:t>
            </a:r>
          </a:p>
          <a:p>
            <a:pPr lvl="1">
              <a:lnSpc>
                <a:spcPct val="150000"/>
              </a:lnSpc>
            </a:pPr>
            <a:r>
              <a:rPr lang="pt-BR" b="1" dirty="0">
                <a:solidFill>
                  <a:srgbClr val="FF0000"/>
                </a:solidFill>
              </a:rPr>
              <a:t>C</a:t>
            </a:r>
            <a:r>
              <a:rPr lang="pt-BR" b="1" dirty="0" smtClean="0">
                <a:solidFill>
                  <a:srgbClr val="FF0000"/>
                </a:solidFill>
              </a:rPr>
              <a:t>arência de todo tipo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Incertezas de um tempo de transformações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Fundamentalismo até mesmo na leitura bíblica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Individualismo que impede ver o outro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Discernir, na força do Espírito Santo, os sinais dos tempos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Necessidade de voltar às fontes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Único fundamento: Jesus Cristo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Resposta missionária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090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276872"/>
            <a:ext cx="6172200" cy="1008112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TERCEIRA PARTE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17032"/>
            <a:ext cx="6172200" cy="2664718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URGÊNCIAS NA AÇÃO EVANGELIZADORA</a:t>
            </a:r>
            <a:endParaRPr lang="pt-BR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4580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INTRODUÇÃO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Mudanças da realidade e novos caminhos para a ação evangelizadora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Contradições entre a apresentação de Jesus e as razões da fé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Conversão pastoral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Ameaças à vida de pessoas, povos e de todo o planeta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Fragilidade de critérios para ver, julgar e agir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Busca de novos caminhos de evangelização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141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Urgências na evangelização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Novos caminhos para a transmissão e sedimentação da fé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Igreja em comunhão com a história, com as demais Igrejas do continente e com o a realidade perplexa e sofrida do povo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Igreja em permanente estado de missão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Casa de iniciação cristã, fonte da animação bíblica de toda a vida, a serviço da vida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Despertar o desejo do encontro com Cristo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Manifestar o Reino presente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2292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IGREJA EM ESTADO PERMANENTE DE MISSÃO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i="1" dirty="0">
                <a:solidFill>
                  <a:srgbClr val="002060"/>
                </a:solidFill>
              </a:rPr>
              <a:t>“Ide pelo mundo inteiro e anunciai a Boa Nova a toda criatura! Quem crer e for batizado será salvo</a:t>
            </a:r>
            <a:r>
              <a:rPr lang="pt-BR" b="1" i="1" dirty="0" smtClean="0">
                <a:solidFill>
                  <a:srgbClr val="002060"/>
                </a:solidFill>
              </a:rPr>
              <a:t>!”  </a:t>
            </a:r>
            <a:r>
              <a:rPr lang="pt-BR" b="1" dirty="0">
                <a:solidFill>
                  <a:srgbClr val="002060"/>
                </a:solidFill>
              </a:rPr>
              <a:t>(Mc 16,15</a:t>
            </a:r>
            <a:r>
              <a:rPr lang="pt-BR" b="1" dirty="0" smtClean="0">
                <a:solidFill>
                  <a:srgbClr val="00206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enviado envia, pela força do Espírito, discípulos e missionários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é indispensavelmente missionária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Recebemos a mensagem para transmiti-la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efeito que ela realizou em nós deve acontecer nos outros a partir de nós</a:t>
            </a:r>
          </a:p>
          <a:p>
            <a:pPr>
              <a:lnSpc>
                <a:spcPct val="150000"/>
              </a:lnSpc>
            </a:pPr>
            <a:endParaRPr lang="pt-BR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endParaRPr lang="pt-BR" b="1" dirty="0">
              <a:solidFill>
                <a:srgbClr val="00206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385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286000" y="2276872"/>
            <a:ext cx="6172200" cy="360040"/>
          </a:xfrm>
        </p:spPr>
        <p:txBody>
          <a:bodyPr>
            <a:normAutofit fontScale="90000"/>
          </a:bodyPr>
          <a:lstStyle/>
          <a:p>
            <a:pPr algn="ctr"/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2286000" y="2996952"/>
            <a:ext cx="6172200" cy="3384798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INTRODUÇÃO</a:t>
            </a:r>
            <a:endParaRPr lang="pt-BR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553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Características atuais da missão: 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Urgência, por causa da oscilação de critérios 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Amplitude e inclusão, porque todas as situações, tempos e locais são interlocutores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Suscitar forte consciência missionária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Ir ao encontro para partilhar o dom do encontro com Cristo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Anunciar Jesus Cristo para superar a crise de valores e referências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Igreja: serva humilde e despojada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Consequências do distanciamento de Jesus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582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Testemunho como base para o anúncio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Crise institucional e responsabilidade pessoal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Pensar estruturas pastorais que favoreçam a missão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Impregnar as estruturas eclesiais e planos pastorais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Mudanças exigem ações firmes e rápidas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no Brasil reforça seu compromisso com a Missão Continental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Missão, grande serviço da Igreja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233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IGREJA: CASA DA INICIAÇÃO À VIDA CRISTÃ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i="1" dirty="0">
                <a:solidFill>
                  <a:srgbClr val="002060"/>
                </a:solidFill>
              </a:rPr>
              <a:t>“Paulo e Silas anunciaram a Palavra do Senhor ao carcereiro e a todos os da sua casa. E, imediatamente, foi batizado, junto com todos os seus familiares”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 (</a:t>
            </a:r>
            <a:r>
              <a:rPr lang="pt-BR" b="1" dirty="0">
                <a:solidFill>
                  <a:srgbClr val="002060"/>
                </a:solidFill>
              </a:rPr>
              <a:t>At 16,32s</a:t>
            </a:r>
            <a:r>
              <a:rPr lang="pt-BR" b="1" dirty="0" smtClean="0">
                <a:solidFill>
                  <a:srgbClr val="002060"/>
                </a:solidFill>
              </a:rPr>
              <a:t>)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Fé, dom de Deus, encontro com Jesus mediado pela Igreja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Realidade e modo característico de promover o encontro com Jesus (inculturação)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Implica anúncio, proclamação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Hoje: insuficiência dos métodos anteriores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Novos métodos para maior eficácia</a:t>
            </a:r>
          </a:p>
          <a:p>
            <a:pPr>
              <a:lnSpc>
                <a:spcPct val="150000"/>
              </a:lnSpc>
            </a:pP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002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CASA DA INICIAÇÃO À VIDA CRISTÃ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467600" cy="48737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I</a:t>
            </a:r>
            <a:r>
              <a:rPr lang="pt-BR" b="1" dirty="0" smtClean="0">
                <a:solidFill>
                  <a:srgbClr val="002060"/>
                </a:solidFill>
              </a:rPr>
              <a:t>niciação </a:t>
            </a:r>
            <a:r>
              <a:rPr lang="pt-BR" b="1" dirty="0">
                <a:solidFill>
                  <a:srgbClr val="002060"/>
                </a:solidFill>
              </a:rPr>
              <a:t>à vida </a:t>
            </a:r>
            <a:r>
              <a:rPr lang="pt-BR" b="1" dirty="0" smtClean="0">
                <a:solidFill>
                  <a:srgbClr val="002060"/>
                </a:solidFill>
              </a:rPr>
              <a:t>cristã: “grande </a:t>
            </a:r>
            <a:r>
              <a:rPr lang="pt-BR" b="1" dirty="0">
                <a:solidFill>
                  <a:srgbClr val="002060"/>
                </a:solidFill>
              </a:rPr>
              <a:t>desafio que questiona a fundo a maneira como estamos educando na fé e como estamos alimentando a experiência </a:t>
            </a:r>
            <a:r>
              <a:rPr lang="pt-BR" b="1" dirty="0" smtClean="0">
                <a:solidFill>
                  <a:srgbClr val="002060"/>
                </a:solidFill>
              </a:rPr>
              <a:t>cristã”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Devemos </a:t>
            </a:r>
            <a:r>
              <a:rPr lang="pt-BR" b="1" dirty="0">
                <a:solidFill>
                  <a:srgbClr val="002060"/>
                </a:solidFill>
              </a:rPr>
              <a:t>“desenvolver, em nossas comunidades, um processo de iniciação à vida cristã que conduza a um encontro pessoal, cada vez maior com Jesus Cristo</a:t>
            </a:r>
            <a:r>
              <a:rPr lang="pt-BR" b="1" dirty="0" smtClean="0">
                <a:solidFill>
                  <a:srgbClr val="002060"/>
                </a:solidFill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É preciso ajudar as pessoas a conhecer Jesus Cristo, fascinar-se por Ele e optar por segui-lo</a:t>
            </a:r>
            <a:r>
              <a:rPr lang="pt-BR" b="1" dirty="0" smtClean="0">
                <a:solidFill>
                  <a:srgbClr val="002060"/>
                </a:solidFill>
              </a:rPr>
              <a:t>.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841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CASA DA INICIAÇÃO À VIDA CRISTÃ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Não se resume aos sacramentos da iniciação cristã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Deve ser refeita sempre que necessário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Aproveitar todas as ocasiões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Consequências para a ação evangelizadora: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Exigências para a Evangelização</a:t>
            </a:r>
          </a:p>
          <a:p>
            <a:pPr lvl="2">
              <a:lnSpc>
                <a:spcPct val="150000"/>
              </a:lnSpc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Acolhida. Diálogo, partilha</a:t>
            </a:r>
          </a:p>
          <a:p>
            <a:pPr lvl="2">
              <a:lnSpc>
                <a:spcPct val="150000"/>
              </a:lnSpc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Familiaridade com a Palavra e com a vida comunitária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Grupos de estilo catecumenal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Novo perfil do agente evangelizador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Anúncio e comunhão como decorrência da fé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78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</a:t>
            </a:r>
            <a:r>
              <a:rPr lang="pt-BR" b="1" dirty="0" smtClean="0">
                <a:solidFill>
                  <a:srgbClr val="C00000"/>
                </a:solidFill>
              </a:rPr>
              <a:t>LUGAR DE ANIMAÇÃO BÍBLICA DA VIDA E DA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i="1" dirty="0"/>
              <a:t>“</a:t>
            </a:r>
            <a:r>
              <a:rPr lang="pt-BR" b="1" i="1" dirty="0">
                <a:solidFill>
                  <a:srgbClr val="002060"/>
                </a:solidFill>
              </a:rPr>
              <a:t>Toda Escritura é inspirada por Deus e é útil para ensinar, para argumentar, para corrigir, para educar conforme a justiça”</a:t>
            </a: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 (</a:t>
            </a:r>
            <a:r>
              <a:rPr lang="pt-BR" b="1" dirty="0">
                <a:solidFill>
                  <a:srgbClr val="002060"/>
                </a:solidFill>
              </a:rPr>
              <a:t>2Tm 3,16</a:t>
            </a:r>
            <a:r>
              <a:rPr lang="pt-BR" b="1" dirty="0" smtClean="0">
                <a:solidFill>
                  <a:srgbClr val="00206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Deus se revela no diálogo, por isso o povo de Deus deve ser educado nas SE e na Tradição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Palavra: lugar privilegiado do encontro com Cristo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deve levar a Palavra a todos para que possam  experimentar a força do Evangelho</a:t>
            </a:r>
          </a:p>
          <a:p>
            <a:pPr>
              <a:lnSpc>
                <a:spcPct val="150000"/>
              </a:lnSpc>
            </a:pPr>
            <a:endParaRPr lang="pt-BR" b="1" dirty="0">
              <a:solidFill>
                <a:srgbClr val="00206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8384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Não como algo momentâneo, mas que possibilite a prática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Levar a contemplar a vida à luz da Palavra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É essencial ao discípulo missionário o contato eclesial com a Palavra para ficar solidamente firmado em Cristo e testemunhá-lo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mundo tem sede da Palavra, precisa escutar a voz de Cristo entre outras vozes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Os ruídos do mundo de hoje possibilitam que a Bíblia seja instrumentalizada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5556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Palavra não se trata de um relacionamento entre iguais, mas dom de Deus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discípulo é ouvinte e não indica o que a Palavra deve dizer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discípulo acolhe a Palavra em comunhão com ela e com a Igreja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É um alimento experimentado nas diversas ações pastorais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São vários métodos de leitura da Bíblia e Aparecida destaca a Leitura Orante</a:t>
            </a:r>
          </a:p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145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contato interpelativo, orante e vivencial com a Palavra forma santos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como casa da Palavra deve privilegiar a liturgia onde Deus fala e o povo escuta e responde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Palavra capacita o discípulo para o diálogo com a mentalidade contemporânea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Palavra faz surgir novos tempos, tempos de comunhão, que geram vida e paz</a:t>
            </a:r>
          </a:p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4456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</a:t>
            </a:r>
            <a:r>
              <a:rPr lang="pt-BR" b="1" dirty="0" smtClean="0">
                <a:solidFill>
                  <a:srgbClr val="C00000"/>
                </a:solidFill>
              </a:rPr>
              <a:t>COMUNIDADE DE 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i="1" dirty="0">
                <a:solidFill>
                  <a:srgbClr val="002060"/>
                </a:solidFill>
              </a:rPr>
              <a:t>“Às Igrejas da Galácia, a vós graça e paz da parte de Deus, nosso Pai, e do Senhor Jesus Cristo” </a:t>
            </a:r>
            <a:r>
              <a:rPr lang="pt-BR" b="1" i="1" dirty="0" smtClean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(</a:t>
            </a:r>
            <a:r>
              <a:rPr lang="pt-BR" b="1" dirty="0">
                <a:solidFill>
                  <a:srgbClr val="002060"/>
                </a:solidFill>
              </a:rPr>
              <a:t>Gl 1,2s</a:t>
            </a:r>
            <a:r>
              <a:rPr lang="pt-BR" b="1" dirty="0" smtClean="0">
                <a:solidFill>
                  <a:srgbClr val="002060"/>
                </a:solidFill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discípulo missionário vive a sua fé em comunidade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002060"/>
                </a:solidFill>
              </a:rPr>
              <a:t>A comunidade acolhe, forma e transforma, envia em missão, restaura, celebra, adverte e </a:t>
            </a:r>
            <a:r>
              <a:rPr lang="pt-BR" b="1" dirty="0" smtClean="0">
                <a:solidFill>
                  <a:srgbClr val="002060"/>
                </a:solidFill>
              </a:rPr>
              <a:t>sustenta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Temos comunidades territoriais, ambientais. Afetivas e virtuais</a:t>
            </a:r>
            <a:endParaRPr lang="pt-BR" b="1" dirty="0">
              <a:solidFill>
                <a:srgbClr val="00206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7227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</a:rPr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Estrutura das DGAE 2011-2015</a:t>
            </a:r>
            <a:endParaRPr lang="pt-BR" b="1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Objetivo Geral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Introdução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 – A partir de Jesus Cristo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II – Marcas do nosso tempo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III – Urgências na ação Evangelizadora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IV – Perspectivas de ação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V – Indicações de operacionalização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Conclusão: compromisso de unidade na missão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704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Para muitos, a relação com a Igreja se restringe aos serviços paroquiais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As Paróquias precisam ser comunidades vivas e dinâmicas dos discípulos missionários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Diversas formas de vida comunitária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Implicam convívio, vínculos, afetividades, interesses, estabilidade e solidariedade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Desafios: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Vida urbana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Comunidades virtuais</a:t>
            </a:r>
          </a:p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3723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24744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CEBs, </a:t>
            </a:r>
            <a:r>
              <a:rPr lang="pt-BR" b="1" dirty="0">
                <a:solidFill>
                  <a:srgbClr val="002060"/>
                </a:solidFill>
              </a:rPr>
              <a:t>alimentadas pela Palavra, </a:t>
            </a:r>
            <a:r>
              <a:rPr lang="pt-BR" b="1" dirty="0" smtClean="0">
                <a:solidFill>
                  <a:srgbClr val="002060"/>
                </a:solidFill>
              </a:rPr>
              <a:t>fraternidade</a:t>
            </a:r>
            <a:r>
              <a:rPr lang="pt-BR" b="1" dirty="0">
                <a:solidFill>
                  <a:srgbClr val="002060"/>
                </a:solidFill>
              </a:rPr>
              <a:t>, </a:t>
            </a:r>
            <a:r>
              <a:rPr lang="pt-BR" b="1" dirty="0" smtClean="0">
                <a:solidFill>
                  <a:srgbClr val="002060"/>
                </a:solidFill>
              </a:rPr>
              <a:t>oração e </a:t>
            </a:r>
            <a:r>
              <a:rPr lang="pt-BR" b="1" dirty="0">
                <a:solidFill>
                  <a:srgbClr val="002060"/>
                </a:solidFill>
              </a:rPr>
              <a:t>Eucaristia, são sinal, ainda hoje, de vitalidade da </a:t>
            </a:r>
            <a:r>
              <a:rPr lang="pt-BR" b="1" dirty="0" smtClean="0">
                <a:solidFill>
                  <a:srgbClr val="002060"/>
                </a:solidFill>
              </a:rPr>
              <a:t>Igreja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Presença eclesial junto aos mais simples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Discernimento das CEBs diante de novos desafios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Pluralismo e diversidade de vida comunitária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Características da verdadeira comunidade cristã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Abertura aos novos carismas e ministérios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Devem ser alicerçadas na Palavra de Deus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Celebrar e viver os sacramentos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Compromisso evangelizador e missionário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Solidariedade com os mais pobres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583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Animação e fortalecimento de efetivas comunidades que buscam intensificar a vida cristã por meio de um autêntico compromisso eclesial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setorização da paróquia pode favorecer o nascimento de comunidades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Presença da Igreja na realidade, vai ao encontro dos afastados, promove lideranças e favorece a iniciação cristã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Presença da Igreja nas diversas realidades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Pastoral vocacional: importante para suscitar lideranças e diversificar ministérios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7240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IGREJA A SERVIÇO DA 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i="1" dirty="0">
                <a:solidFill>
                  <a:srgbClr val="002060"/>
                </a:solidFill>
              </a:rPr>
              <a:t>“Eu vim para que todos tenham vida e a tenham em abundância” </a:t>
            </a:r>
            <a:r>
              <a:rPr lang="pt-BR" b="1" i="1" dirty="0" smtClean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(</a:t>
            </a:r>
            <a:r>
              <a:rPr lang="pt-BR" b="1" dirty="0">
                <a:solidFill>
                  <a:srgbClr val="002060"/>
                </a:solidFill>
              </a:rPr>
              <a:t>Jo 10,10).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vida é dom de Deus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missão dos discípulos é o serviço à vida plena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As </a:t>
            </a:r>
            <a:r>
              <a:rPr lang="pt-BR" b="1" dirty="0">
                <a:solidFill>
                  <a:srgbClr val="002060"/>
                </a:solidFill>
              </a:rPr>
              <a:t>condições de vida de muitos abandonados, excluídos e ignorados em sua miséria e dor, contradizem o projeto do Pai e desafiam os discípulos missionários a maior compromisso a favor da cultura da </a:t>
            </a:r>
            <a:r>
              <a:rPr lang="pt-BR" b="1" dirty="0" smtClean="0">
                <a:solidFill>
                  <a:srgbClr val="002060"/>
                </a:solidFill>
              </a:rPr>
              <a:t>vida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omissão será cobrada por Deus e pela história 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2318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Abrir o coração para toda vida ameaçada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Vencer os tentáculos da cultura da morte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Promoção da vida como testemunha de fé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Discípulo de Jesus que dá a vida em resgate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Voltar-se para a ovelha perdida, desgarrada. Fragilizada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Amor-serviço como testemunho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Contemplar os diversos rostos sofredores enxergando o rosto de Cristo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Buscar o Mestre em meio às situações de morte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8729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Envolver-se na preservação da vida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Não se calar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Ratificar e potencializar a opção preferencial pelos pobres atravessando todas as estruturas pastorais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Manifestá-la em gestos concretos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questão da vida no planeta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Promoção humana integral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Lutar por um mundo mais justo. Fraterno e solidário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Amor fraterno em uma Igreja Samaritana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346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276872"/>
            <a:ext cx="6172200" cy="864096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QUARTA PARTE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501008"/>
            <a:ext cx="6172200" cy="2880742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PERSPECTIVAS DE AÇÃO</a:t>
            </a:r>
            <a:endParaRPr lang="pt-BR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963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0872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INTRODUÇÃO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6886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Do confronto das marcas do nosso tempo com as urgências na ação evangelizadora a partir de Jesus Cristo, derivam os desafios pastorais</a:t>
            </a:r>
          </a:p>
          <a:p>
            <a:pPr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Mesmo nas diversidades, precisamos de uma ação orgânica em torno de referenciais comuns</a:t>
            </a:r>
          </a:p>
          <a:p>
            <a:pPr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Contribuições para uma Igreja comunhão e participação, na perspectiva do Vaticano II, uma Igreja de Igrejas</a:t>
            </a:r>
          </a:p>
          <a:p>
            <a:pPr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Proposta que deve ser concretizada nas características de cada Igreja Particular</a:t>
            </a:r>
          </a:p>
          <a:p>
            <a:pPr>
              <a:lnSpc>
                <a:spcPct val="17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Comemoração dos 50 anos do Concílio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057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nasce da missão e existe para a missão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comunidade cristã precisa ser ela mesma anúncio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Irradiar a presença de Jesus e proclamá-lo vivo entre nós na força do Espírito Santo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Necessidade do testemunho acompanhado do anúncio explícito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Priorizar grupos humanos ou categorias sociais que merecem atenção especial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Missão continental e missões populares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694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EM ESTADO PERMANENTE DE 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Anúncio aos povos indígenas e afro-brasileiros na perspectiva da evangelização inculturada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Erro das comunidades fechadas em si mesmas, sem relacionamento com a sociedade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Atenção especial para com os jovens</a:t>
            </a:r>
            <a:endParaRPr lang="pt-BR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desafio do ecumenismo e o escândalo da divisão entre cristãos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desafio do diálogo inter-religioso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Particular e a missão ad gentes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708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dirty="0">
                <a:solidFill>
                  <a:srgbClr val="C00000"/>
                </a:solidFill>
              </a:rPr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5229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2600" b="1" dirty="0" smtClean="0">
                <a:solidFill>
                  <a:srgbClr val="002060"/>
                </a:solidFill>
              </a:rPr>
              <a:t>Estrutura fundamental de reflexão: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Igreja em estado permanente de missão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Igreja: casa da iniciação à vida cristã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Igreja: lugar de animação bíblica da vida e da pastoral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Igreja: comunidade de comunidades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Igreja a serviço da vida plena para todos</a:t>
            </a:r>
            <a:endParaRPr lang="pt-BR" b="1" dirty="0" smtClean="0">
              <a:solidFill>
                <a:srgbClr val="FF0000"/>
              </a:solidFill>
            </a:endParaRPr>
          </a:p>
          <a:p>
            <a:pPr lvl="1"/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6526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052736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CASA DA INICIAÇÃO À VIDA CRISTÃ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25658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Grande importância da permanente catequese catecumenal integral não limitada a crianças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Conduzir ao encontro pessoal com Cristo pela oração, celebração, experiência comunitária e compromisso apostólico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Valorizar, estimular e purificar a piedade popular católica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Atenção às pessoas com atendimento personalizado</a:t>
            </a:r>
          </a:p>
          <a:p>
            <a:pPr>
              <a:lnSpc>
                <a:spcPct val="160000"/>
              </a:lnSpc>
            </a:pPr>
            <a:r>
              <a:rPr lang="pt-BR" b="1" dirty="0">
                <a:solidFill>
                  <a:srgbClr val="002060"/>
                </a:solidFill>
              </a:rPr>
              <a:t>persuasão do interlocutor pelo testemunho de vida e por uma argumentação sincera e rigorosa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714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CASA DA INICIAÇÃO À VIDA CRISTÃ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Espírito Santo, protagonista da missão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Crer em Igreja: valorizar a relação interpessoal na comunidade eclesial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Paróquia, lugar de iniciação cristã dos adultos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Comunidade, lugar de educação na fé para complementar a iniciação cristã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Itinerário: encontro com Cristo, conversão, discipulado, comunhão e missão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Formação dos leigos e leigas deve ser prioridade da Igreja Particular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1080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PASTORAL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Todos os serviços eclesiais precisam estar fundamentados na Palavra de Deus e serem por ela iluminados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Todos precisam possuir uma Bíblia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Ler corretamente a Escritura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Animação bíblica de toda pastoral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Escola de conhecimento da Palavra, de comunhão e oração com a Palavra, de evangelização e proclamação da Palavra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Criar e fortalecer equipes de animação bíblica da pastoral em todos os níveis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7218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LUGAR DE ANIMAÇÃO BÍBLICA DA VIDA E DA </a:t>
            </a:r>
            <a:r>
              <a:rPr lang="pt-BR" b="1" dirty="0" smtClean="0">
                <a:solidFill>
                  <a:srgbClr val="C00000"/>
                </a:solidFill>
              </a:rPr>
              <a:t>PASTORAL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Incentivar grupos de famílias, círculos bíblicos e pequenas comunidades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Investir na educação religiosa em escolas e universidades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Estimular manifestações artísticas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Saber utilizar o espaço dos novos meios de comunicação social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Valorizar o exercício da leitura orante usando métodos apropriados</a:t>
            </a:r>
          </a:p>
          <a:p>
            <a:pPr>
              <a:lnSpc>
                <a:spcPct val="150000"/>
              </a:lnSpc>
            </a:pPr>
            <a:r>
              <a:rPr lang="pt-BR" b="1" dirty="0" err="1" smtClean="0">
                <a:solidFill>
                  <a:srgbClr val="002060"/>
                </a:solidFill>
              </a:rPr>
              <a:t>Lectio</a:t>
            </a:r>
            <a:r>
              <a:rPr lang="pt-BR" b="1" dirty="0" smtClean="0">
                <a:solidFill>
                  <a:srgbClr val="002060"/>
                </a:solidFill>
              </a:rPr>
              <a:t> Divina: leitura, meditação, oração, contemplação/ação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Formação continuada dos ministros da Palavra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461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COMUNIDADES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O diálogo é o caminho permanente para a boa convivência e o aprofundamento da comunhão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A diversidade é uma riqueza e não um motivo para competição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Educação para a vivência da unidade na diversidade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Comunhão e eficácia no testemunho de fé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Paróquia: comunidade de comunidades vivas e dinâmica de discípulos missionários de Jesus Cristo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251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53732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Paróquias: células </a:t>
            </a:r>
            <a:r>
              <a:rPr lang="pt-BR" b="1" dirty="0">
                <a:solidFill>
                  <a:srgbClr val="002060"/>
                </a:solidFill>
              </a:rPr>
              <a:t>vivas da Igreja e lugar privilegiado no qual a maioria dos fiéis tem uma experiência concreta de Cristo e a comunhão </a:t>
            </a:r>
            <a:r>
              <a:rPr lang="pt-BR" b="1" dirty="0" smtClean="0">
                <a:solidFill>
                  <a:srgbClr val="002060"/>
                </a:solidFill>
              </a:rPr>
              <a:t>eclesial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Precisam de renovação e reformulação de suas estruturas  para serem rede de comunidades capazes de propiciar a seus membros uma real experiência de discípulos e missionários de Jesus, em comunhão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Setorização em unidades territoriais menores com equipes próprias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Investir na descentralização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90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CEBs: forma privilegiada de vivência comunitária da fé, inseridas na sociedade em perspectiva profética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Escolas de cristãos comprometidos com a fé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Outras formas válidas de pequenas comunidades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Rede de comunidades, movimentos, grupos de vida, oração e reflexão da Palavra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Nelas podemos ver a multiforme presença e ação santificadora do Espírito</a:t>
            </a:r>
          </a:p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852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IGREJA: COMUNIDADE DE COMUNIDADES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518457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Para uma efetiva participação de todos, é necessário promover: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Diversidade ministerial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O carisma da vida consagrada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Formação e funcionamento de comissões, conselhos e assembleias, tanto pastorais como administrativas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Articulação das forças evangelizadoras, em vista da pastoral orgânica e de conjunto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Experiência de paróquias irmãs dentro e fora da diocese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411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2565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Anunciar o valor da vida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Práticas que ajudem a vida a desabrochar e florescer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Pastoral Social estruturada, orgânica e integral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Começa om o respeito à dignidade da pessoa humana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Defender e promover a dignidade da vida 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Tratar o ser humano como fim, respeitando tudo o que lhe é próprio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Tratar o ser humano sem preconceito nem discriminação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0788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3285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Olhar especial para a família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Um dos eixos transversais de toda ação evangelizadora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Pastoral familiar intensa, vigorosa e frutuosa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Cuidado com crianças, adolescentes e jovens expostos ao abandono e aos perigos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Urgência de uma pastoral infanto-juvenil mais consistente e efetiva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Mundo do trabalho: lutar contra o desemprego e o subemprego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Criar e apoiar alternativas de geração de renda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59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5384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FUNDAMENTAÇÃO DOUTRINAL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Concílio Vaticano II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Constituição Pastoral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Gaudium</a:t>
            </a:r>
            <a:r>
              <a:rPr lang="pt-BR" sz="2400" b="1" i="1" dirty="0" smtClean="0">
                <a:solidFill>
                  <a:srgbClr val="FF0000"/>
                </a:solidFill>
              </a:rPr>
              <a:t> et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Spes</a:t>
            </a:r>
            <a:endParaRPr lang="pt-BR" sz="2400" b="1" i="1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Constituição Dogmática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Lumen</a:t>
            </a:r>
            <a:r>
              <a:rPr lang="pt-BR" sz="2400" b="1" i="1" dirty="0" smtClean="0">
                <a:solidFill>
                  <a:srgbClr val="FF0000"/>
                </a:solidFill>
              </a:rPr>
              <a:t> Gentium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Constituição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Sacrosanctum</a:t>
            </a:r>
            <a:r>
              <a:rPr lang="pt-BR" sz="2400" b="1" i="1" dirty="0" smtClean="0">
                <a:solidFill>
                  <a:srgbClr val="FF0000"/>
                </a:solidFill>
              </a:rPr>
              <a:t>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Concilium</a:t>
            </a:r>
            <a:endParaRPr lang="pt-BR" sz="2400" b="1" i="1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Decreto</a:t>
            </a:r>
            <a:r>
              <a:rPr lang="pt-BR" sz="2400" b="1" i="1" dirty="0" smtClean="0">
                <a:solidFill>
                  <a:srgbClr val="FF0000"/>
                </a:solidFill>
              </a:rPr>
              <a:t>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Unitatis</a:t>
            </a:r>
            <a:r>
              <a:rPr lang="pt-BR" sz="2400" b="1" i="1" dirty="0" smtClean="0">
                <a:solidFill>
                  <a:srgbClr val="FF0000"/>
                </a:solidFill>
              </a:rPr>
              <a:t> </a:t>
            </a:r>
            <a:r>
              <a:rPr lang="pt-BR" sz="2400" b="1" i="1" dirty="0" err="1" smtClean="0">
                <a:solidFill>
                  <a:srgbClr val="FF0000"/>
                </a:solidFill>
              </a:rPr>
              <a:t>Redintegratio</a:t>
            </a:r>
            <a:endParaRPr lang="pt-BR" sz="2400" b="1" i="1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49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Atenção especial aos migrantes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Migrantes brasileiros no exterior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Migrantes sazonais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Vítimas do tráfico humano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Trabalhadores explorados pela terceirização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Novos migrantes estrangeiros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Promover uma sociedade que respeite as diferenças, combatendo o preconceito e a discriminação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Inclusão social e reconhecimento dos direitos das populações indígena e africana</a:t>
            </a:r>
          </a:p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930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Educação para a preservação da natureza e o cuidado com a ecologia humana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Incentivar a participação social e política dos leigos e leigas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Busca e políticas públicas que ofereçam condições necessárias ao bem-estar de pessoas, famílias e povos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Critério: Doutrina Social da Igreja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Maior presença nos subúrbios e favelas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Atenção especial à Pastoral Carcerária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9108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IGREJA A SERVIÇO DA VIDA PLENA PARA 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Formação de pensadores e pessoas que estejam em níveis de decisão e evangelização dos novos areópagos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Mundo universitário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Mundo da comunicação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Presença pastoral junto aos empresários, políticos, formadores de opinião, mundo do trabalho, dirigentes sindicais e comunitários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Incentivar a Pastoral da Cultura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Aproximar a fé da razão pelo diálogo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Educar no conhecimento e aplicação da Doutrina Social da Igreja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7335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1700808"/>
            <a:ext cx="6172200" cy="1008112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QUINTA PARTE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645024"/>
            <a:ext cx="6172200" cy="2736726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INDICADORES DE OPERACIONALIZAÇÃO</a:t>
            </a:r>
            <a:endParaRPr lang="pt-BR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3583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INTRODUÇÃO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Necessidade de ir além das DGAE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Chegar a indicações programáticas concretas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Elaboração do Plano Diocesano de Pastoral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Elaboração de planos específicos em todos os âmbitos e serviços eclesiais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Exigência de um processo de planejamento nas dioceses e nos Regionais da CNBB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955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O PLANO COMO FRUTO DE UM PROCESSO DE PLANEJAMENTO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Planejar: pensar antes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Planejamento participativo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Discernimento e tomada de decisões e da execução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Igreja comunhão e participação, com o protagonismo dos leigos e, em especial, das mulheres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Constituição dos organismos de discernimento e tomada de decisões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Definição conjunta dos passos metodológicos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5073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PASSOS METODOLÓGICOS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Primeiro passo: onde estamos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Colocar os pés no chão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Conhecimento da realidade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Segundo passo: onde precisamos estar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Horizonte do Evangelho</a:t>
            </a:r>
          </a:p>
          <a:p>
            <a:pPr lvl="2">
              <a:lnSpc>
                <a:spcPct val="150000"/>
              </a:lnSpc>
            </a:pPr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Serviço da Palavra</a:t>
            </a:r>
          </a:p>
          <a:p>
            <a:pPr lvl="2">
              <a:lnSpc>
                <a:spcPct val="150000"/>
              </a:lnSpc>
            </a:pPr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Serviço da Liturgia</a:t>
            </a:r>
          </a:p>
          <a:p>
            <a:pPr lvl="2">
              <a:lnSpc>
                <a:spcPct val="150000"/>
              </a:lnSpc>
            </a:pPr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Serviço da Caridade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Vocação, carisma e missão de cada batizado</a:t>
            </a:r>
          </a:p>
          <a:p>
            <a:pPr lvl="2">
              <a:lnSpc>
                <a:spcPct val="150000"/>
              </a:lnSpc>
            </a:pPr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Âmbito da pessoa</a:t>
            </a:r>
          </a:p>
          <a:p>
            <a:pPr lvl="2">
              <a:lnSpc>
                <a:spcPct val="150000"/>
              </a:lnSpc>
            </a:pPr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Âmbito da Comunidade</a:t>
            </a:r>
          </a:p>
          <a:p>
            <a:pPr lvl="2">
              <a:lnSpc>
                <a:spcPct val="150000"/>
              </a:lnSpc>
            </a:pPr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Âmbito da Sociedade</a:t>
            </a:r>
          </a:p>
          <a:p>
            <a:pPr lvl="2"/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72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PASSOS METODOLÓGICOS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Terceiro passo: nossas urgências pastorais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Igreja em estado de missão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Igreja: casa da iniciação à vida cristã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Igreja: lugar de animação bíblica da vida e da pastoral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Igreja: comunidade de comunidades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Igreja a serviço da vida plena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Quarto passo: o que queremos alcançar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DGAE propõem o objetivo geral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Busca dos próprios objetivos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Sem prejuízo da própria autonomia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0872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PASSOS METODOLÓGICOS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Quinto passo: como vamos agir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Seis dimensões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Quatro exigências da ação evangelizadora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Sexto passo: o que vamos fazer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Intervenção na realidade</a:t>
            </a:r>
          </a:p>
          <a:p>
            <a:pPr lvl="2">
              <a:lnSpc>
                <a:spcPct val="150000"/>
              </a:lnSpc>
            </a:pPr>
            <a:r>
              <a:rPr lang="pt-BR" sz="1700" b="1" dirty="0">
                <a:solidFill>
                  <a:schemeClr val="accent3">
                    <a:lumMod val="50000"/>
                  </a:schemeClr>
                </a:solidFill>
              </a:rPr>
              <a:t>Apreendida à luz da fé</a:t>
            </a:r>
          </a:p>
          <a:p>
            <a:pPr lvl="2">
              <a:lnSpc>
                <a:spcPct val="150000"/>
              </a:lnSpc>
            </a:pPr>
            <a:r>
              <a:rPr lang="pt-BR" sz="1700" b="1" dirty="0">
                <a:solidFill>
                  <a:schemeClr val="accent3">
                    <a:lumMod val="50000"/>
                  </a:schemeClr>
                </a:solidFill>
              </a:rPr>
              <a:t>Respondendo as urgências pastorais</a:t>
            </a:r>
          </a:p>
          <a:p>
            <a:pPr lvl="2">
              <a:lnSpc>
                <a:spcPct val="150000"/>
              </a:lnSpc>
            </a:pPr>
            <a:r>
              <a:rPr lang="pt-BR" sz="1700" b="1" dirty="0">
                <a:solidFill>
                  <a:schemeClr val="accent3">
                    <a:lumMod val="50000"/>
                  </a:schemeClr>
                </a:solidFill>
              </a:rPr>
              <a:t>Segundo os objetivos e critérios estabelecidos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Momento de programar e elaborar projetos (o que, por que, como, quando, responsáveis, recursos, destinatários, data, local e avaliação)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9731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PASSOS METODOLÓGICOS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Sétimo passo: a renovação das estruturas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Renovação das estruturas eclesiais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Organismos de articulação da ação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Mecanismos de coordenação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Clareza de funções e responsabilidades</a:t>
            </a:r>
          </a:p>
          <a:p>
            <a:pPr lvl="1"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</a:rPr>
              <a:t>Renovação da Paróquia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69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20188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FUNDAMENTAÇÃO DOUTRINAL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Documentos Pontifícios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Paulo VI</a:t>
            </a:r>
          </a:p>
          <a:p>
            <a:pPr lvl="2">
              <a:lnSpc>
                <a:spcPct val="150000"/>
              </a:lnSpc>
            </a:pPr>
            <a:r>
              <a:rPr lang="pt-BR" b="1" i="1" dirty="0" err="1" smtClean="0">
                <a:solidFill>
                  <a:schemeClr val="accent6">
                    <a:lumMod val="50000"/>
                  </a:schemeClr>
                </a:solidFill>
              </a:rPr>
              <a:t>Evangelii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b="1" i="1" dirty="0" err="1" smtClean="0">
                <a:solidFill>
                  <a:schemeClr val="accent6">
                    <a:lumMod val="50000"/>
                  </a:schemeClr>
                </a:solidFill>
              </a:rPr>
              <a:t>Nuntiandi</a:t>
            </a:r>
            <a:endParaRPr lang="pt-BR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João Paulo II</a:t>
            </a:r>
          </a:p>
          <a:p>
            <a:pPr lvl="2">
              <a:lnSpc>
                <a:spcPct val="150000"/>
              </a:lnSpc>
            </a:pP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Christifideles Laici</a:t>
            </a:r>
          </a:p>
          <a:p>
            <a:pPr lvl="2">
              <a:lnSpc>
                <a:spcPct val="150000"/>
              </a:lnSpc>
            </a:pPr>
            <a:r>
              <a:rPr lang="pt-BR" b="1" i="1" dirty="0" err="1" smtClean="0">
                <a:solidFill>
                  <a:schemeClr val="accent6">
                    <a:lumMod val="50000"/>
                  </a:schemeClr>
                </a:solidFill>
              </a:rPr>
              <a:t>Evangelium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 Vitae</a:t>
            </a:r>
          </a:p>
          <a:p>
            <a:pPr lvl="2">
              <a:lnSpc>
                <a:spcPct val="150000"/>
              </a:lnSpc>
            </a:pP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Novo </a:t>
            </a:r>
            <a:r>
              <a:rPr lang="pt-BR" b="1" i="1" dirty="0" err="1" smtClean="0">
                <a:solidFill>
                  <a:schemeClr val="accent6">
                    <a:lumMod val="50000"/>
                  </a:schemeClr>
                </a:solidFill>
              </a:rPr>
              <a:t>Millennio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 Ineunte</a:t>
            </a:r>
          </a:p>
          <a:p>
            <a:pPr lvl="2">
              <a:lnSpc>
                <a:spcPct val="150000"/>
              </a:lnSpc>
            </a:pPr>
            <a:r>
              <a:rPr lang="pt-BR" b="1" i="1" dirty="0" err="1" smtClean="0">
                <a:solidFill>
                  <a:schemeClr val="accent6">
                    <a:lumMod val="50000"/>
                  </a:schemeClr>
                </a:solidFill>
              </a:rPr>
              <a:t>Redemptoris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 Missio</a:t>
            </a:r>
          </a:p>
          <a:p>
            <a:pPr lvl="1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Bento XVI</a:t>
            </a:r>
          </a:p>
          <a:p>
            <a:pPr lvl="2">
              <a:lnSpc>
                <a:spcPct val="150000"/>
              </a:lnSpc>
            </a:pP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Caritas in </a:t>
            </a:r>
            <a:r>
              <a:rPr lang="pt-BR" b="1" i="1" dirty="0" err="1" smtClean="0">
                <a:solidFill>
                  <a:schemeClr val="accent6">
                    <a:lumMod val="50000"/>
                  </a:schemeClr>
                </a:solidFill>
              </a:rPr>
              <a:t>Veritate</a:t>
            </a:r>
            <a:endParaRPr lang="pt-BR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>
              <a:lnSpc>
                <a:spcPct val="150000"/>
              </a:lnSpc>
            </a:pP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Deus Caritas est</a:t>
            </a:r>
          </a:p>
          <a:p>
            <a:pPr lvl="2">
              <a:lnSpc>
                <a:spcPct val="150000"/>
              </a:lnSpc>
            </a:pP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</a:rPr>
              <a:t>Verbum Dei</a:t>
            </a:r>
            <a:endParaRPr lang="pt-BR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185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564904"/>
            <a:ext cx="6172200" cy="792088"/>
          </a:xfrm>
        </p:spPr>
        <p:txBody>
          <a:bodyPr/>
          <a:lstStyle/>
          <a:p>
            <a:pPr algn="ctr"/>
            <a:r>
              <a:rPr lang="pt-BR" dirty="0">
                <a:solidFill>
                  <a:srgbClr val="FFFF00"/>
                </a:solidFill>
              </a:rPr>
              <a:t>CONCLUSÃO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89040"/>
            <a:ext cx="6172200" cy="2592710"/>
          </a:xfrm>
        </p:spPr>
        <p:txBody>
          <a:bodyPr/>
          <a:lstStyle/>
          <a:p>
            <a:pPr algn="ctr"/>
            <a:r>
              <a:rPr lang="pt-BR" sz="4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COMPROMISSO DE UNIDADE NA MISSÃO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70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2769110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C00000"/>
                </a:solidFill>
              </a:rPr>
              <a:t>COMPROMISSO DE UNIDADE NA </a:t>
            </a:r>
            <a:r>
              <a:rPr lang="pt-BR" sz="3200" b="1" dirty="0" smtClean="0">
                <a:solidFill>
                  <a:srgbClr val="C00000"/>
                </a:solidFill>
              </a:rPr>
              <a:t>MISSÃO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Assumir o espírito do Concílio Vaticano II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O Magistério pós-conciliar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Conferência de Aparecida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Unidade na diversidade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A Igreja deve tornar-se imagem da Trindade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Iluminada pela Palavra, alimentada pela Eucaristia, animada e dinamizada pela caridade de Cristo, interpelada pelo testemunho dos santos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Expressão do Reino de Deus encarnado na história</a:t>
            </a:r>
          </a:p>
          <a:p>
            <a:pPr>
              <a:lnSpc>
                <a:spcPct val="16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Fazer o que ele nos disser</a:t>
            </a:r>
          </a:p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71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82494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FUNDAMENTAÇÃO DOUTRINAL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CELAM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Documento de Puebla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Documento de Santo Domingo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Documento de Aparecida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1425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rgbClr val="C00000"/>
                </a:solidFill>
              </a:rPr>
              <a:t>INTRODUÇÃO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4515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Fidelidade a Jesus Cristo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Acolhida da ação do Espírito Santo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Conhecimento da realidade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À luz da Sagrada Escritura e da Tradição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Processo ininterrupto desde o Plano de Emergência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rgbClr val="002060"/>
                </a:solidFill>
              </a:rPr>
              <a:t>Realidade, volta às fontes e indicação de caminhos</a:t>
            </a:r>
            <a:endParaRPr lang="pt-BR" sz="2800" b="1" dirty="0">
              <a:solidFill>
                <a:srgbClr val="002060"/>
              </a:solidFill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35E733-9908-40B9-BC83-0AD4C7DC7FB5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482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945</TotalTime>
  <Words>3916</Words>
  <Application>Microsoft Office PowerPoint</Application>
  <PresentationFormat>Apresentação na tela (4:3)</PresentationFormat>
  <Paragraphs>543</Paragraphs>
  <Slides>71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71</vt:i4>
      </vt:variant>
    </vt:vector>
  </HeadingPairs>
  <TitlesOfParts>
    <vt:vector size="72" baseType="lpstr">
      <vt:lpstr>Balcão Envidraçado</vt:lpstr>
      <vt:lpstr>DIRETRIZES GERAIS DA AÇÃO  EVANGELIZADORA DA IGREJA NO BRASIL 2011 – 2015</vt:lpstr>
      <vt:lpstr>OBJETIVO GERAL</vt:lpstr>
      <vt:lpstr>Slide 3</vt:lpstr>
      <vt:lpstr>INTRODUÇÃO</vt:lpstr>
      <vt:lpstr>INTRODUÇÃO</vt:lpstr>
      <vt:lpstr>FUNDAMENTAÇÃO DOUTRINAL</vt:lpstr>
      <vt:lpstr>FUNDAMENTAÇÃO DOUTRINAL</vt:lpstr>
      <vt:lpstr>FUNDAMENTAÇÃO DOUTRINAL</vt:lpstr>
      <vt:lpstr>INTRODUÇÃO</vt:lpstr>
      <vt:lpstr>INTRODUÇÃO</vt:lpstr>
      <vt:lpstr>INTRODUÇÃO</vt:lpstr>
      <vt:lpstr>INTRODUÇÃO</vt:lpstr>
      <vt:lpstr>PRIMEIRA PARTE</vt:lpstr>
      <vt:lpstr>A PARTIR DE JESUS CRISTO</vt:lpstr>
      <vt:lpstr>A PARTIR DE JESUS CRISTO</vt:lpstr>
      <vt:lpstr>A PARTIR DE JESUS CRISTO</vt:lpstr>
      <vt:lpstr>A PARTIR DE JESUS CRISTO</vt:lpstr>
      <vt:lpstr>A PARTIR DE JESUS CRISTO</vt:lpstr>
      <vt:lpstr> PARTIR DE JESUS CRISTO</vt:lpstr>
      <vt:lpstr>SEGUNDA PARTE</vt:lpstr>
      <vt:lpstr>MARCAS DO NOSSO TEMPO</vt:lpstr>
      <vt:lpstr>MARCAS DO NOSSO TEMPO</vt:lpstr>
      <vt:lpstr>MARCAS DO NOSSO TEMPO</vt:lpstr>
      <vt:lpstr>MARCAS DO NOSSO TEMPO</vt:lpstr>
      <vt:lpstr>MARCAS DO NOSSO TEMPO</vt:lpstr>
      <vt:lpstr>TERCEIRA PARTE</vt:lpstr>
      <vt:lpstr>INTRODUÇÃO</vt:lpstr>
      <vt:lpstr>INTRODUÇÃO</vt:lpstr>
      <vt:lpstr>IGREJA EM ESTADO PERMANENTE DE MISSÃO</vt:lpstr>
      <vt:lpstr>IGREJA EM ESTADO PERMANENTE DE MISSÃO</vt:lpstr>
      <vt:lpstr>IGREJA EM ESTADO PERMANENTE DE MISSÃO</vt:lpstr>
      <vt:lpstr>IGREJA: CASA DA INICIAÇÃO À VIDA CRISTÃ</vt:lpstr>
      <vt:lpstr>IGREJA: CASA DA INICIAÇÃO À VIDA CRISTÃ</vt:lpstr>
      <vt:lpstr>IGREJA: CASA DA INICIAÇÃO À VIDA CRISTÃ</vt:lpstr>
      <vt:lpstr>IGREJA: LUGAR DE ANIMAÇÃO BÍBLICA DA VIDA E DA PASTORAL</vt:lpstr>
      <vt:lpstr>IGREJA: LUGAR DE ANIMAÇÃO BÍBLICA DA VIDA E DA PASTORAL</vt:lpstr>
      <vt:lpstr>IGREJA: LUGAR DE ANIMAÇÃO BÍBLICA DA VIDA E DA PASTORAL</vt:lpstr>
      <vt:lpstr>IGREJA: LUGAR DE ANIMAÇÃO BÍBLICA DA VIDA E DA PASTORAL</vt:lpstr>
      <vt:lpstr>IGREJA: COMUNIDADE DE COMUNIDADES</vt:lpstr>
      <vt:lpstr>IGREJA: COMUNIDADE DE COMUNIDADES</vt:lpstr>
      <vt:lpstr>IGREJA: COMUNIDADE DE COMUNIDADES</vt:lpstr>
      <vt:lpstr>IGREJA: COMUNIDADE DE COMUNIDADES</vt:lpstr>
      <vt:lpstr>IGREJA A SERVIÇO DA VIDA PLENA PARA TODOS</vt:lpstr>
      <vt:lpstr>IGREJA A SERVIÇO DA VIDA PLENA PARA TODOS</vt:lpstr>
      <vt:lpstr>IGREJA A SERVIÇO DA VIDA PLENA PARA TODOS</vt:lpstr>
      <vt:lpstr>QUARTA PARTE</vt:lpstr>
      <vt:lpstr>INTRODUÇÃO</vt:lpstr>
      <vt:lpstr>IGREJA EM ESTADO PERMANENTE DE MISSÃO</vt:lpstr>
      <vt:lpstr>IGREJA EM ESTADO PERMANENTE DE MISSÃO</vt:lpstr>
      <vt:lpstr>IGREJA: CASA DA INICIAÇÃO À VIDA CRISTÃ</vt:lpstr>
      <vt:lpstr>IGREJA: CASA DA INICIAÇÃO À VIDA CRISTÃ</vt:lpstr>
      <vt:lpstr>IGREJA: LUGAR DE ANIMAÇÃO BÍBLICA DA VIDA E DA PASTORAL</vt:lpstr>
      <vt:lpstr>IGREJA: LUGAR DE ANIMAÇÃO BÍBLICA DA VIDA E DA PASTORAL</vt:lpstr>
      <vt:lpstr>IGREJA: COMUNIDADE DE COMUNIDADES</vt:lpstr>
      <vt:lpstr>IGREJA: COMUNIDADE DE COMUNIDADES</vt:lpstr>
      <vt:lpstr>IGREJA: COMUNIDADE DE COMUNIDADES</vt:lpstr>
      <vt:lpstr>IGREJA: COMUNIDADE DE COMUNIDADES</vt:lpstr>
      <vt:lpstr>IGREJA A SERVIÇO DA VIDA PLENA PARA TODOS</vt:lpstr>
      <vt:lpstr>IGREJA A SERVIÇO DA VIDA PLENA PARA TODOS</vt:lpstr>
      <vt:lpstr>IGREJA A SERVIÇO DA VIDA PLENA PARA TODOS</vt:lpstr>
      <vt:lpstr>IGREJA A SERVIÇO DA VIDA PLENA PARA TODOS</vt:lpstr>
      <vt:lpstr>IGREJA A SERVIÇO DA VIDA PLENA PARA TODOS</vt:lpstr>
      <vt:lpstr>QUINTA PARTE</vt:lpstr>
      <vt:lpstr>INTRODUÇÃO</vt:lpstr>
      <vt:lpstr>O PLANO COMO FRUTO DE UM PROCESSO DE PLANEJAMENTO</vt:lpstr>
      <vt:lpstr>PASSOS METODOLÓGICOS</vt:lpstr>
      <vt:lpstr>PASSOS METODOLÓGICOS</vt:lpstr>
      <vt:lpstr>PASSOS METODOLÓGICOS</vt:lpstr>
      <vt:lpstr>PASSOS METODOLÓGICOS</vt:lpstr>
      <vt:lpstr>CONCLUSÃO</vt:lpstr>
      <vt:lpstr>COMPROMISSO DE UNIDADE NA MISSÃO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DIRETRIZES GERAIS DA AÇÃO  EVANGELIZADORA DA IGREJA NO BRASIL 2011 – 2015</dc:title>
  <dc:creator>ASUS</dc:creator>
  <cp:lastModifiedBy>João</cp:lastModifiedBy>
  <cp:revision>61</cp:revision>
  <dcterms:created xsi:type="dcterms:W3CDTF">2011-05-20T17:26:45Z</dcterms:created>
  <dcterms:modified xsi:type="dcterms:W3CDTF">2011-07-08T18:41:09Z</dcterms:modified>
</cp:coreProperties>
</file>