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6" r:id="rId1"/>
  </p:sldMasterIdLst>
  <p:notesMasterIdLst>
    <p:notesMasterId r:id="rId55"/>
  </p:notesMasterIdLst>
  <p:sldIdLst>
    <p:sldId id="256" r:id="rId2"/>
    <p:sldId id="257" r:id="rId3"/>
    <p:sldId id="258" r:id="rId4"/>
    <p:sldId id="259" r:id="rId5"/>
    <p:sldId id="326" r:id="rId6"/>
    <p:sldId id="260" r:id="rId7"/>
    <p:sldId id="348" r:id="rId8"/>
    <p:sldId id="350" r:id="rId9"/>
    <p:sldId id="261" r:id="rId10"/>
    <p:sldId id="327" r:id="rId11"/>
    <p:sldId id="345" r:id="rId12"/>
    <p:sldId id="262" r:id="rId13"/>
    <p:sldId id="263" r:id="rId14"/>
    <p:sldId id="328" r:id="rId15"/>
    <p:sldId id="264" r:id="rId16"/>
    <p:sldId id="325" r:id="rId17"/>
    <p:sldId id="324" r:id="rId18"/>
    <p:sldId id="347" r:id="rId19"/>
    <p:sldId id="266" r:id="rId20"/>
    <p:sldId id="267" r:id="rId21"/>
    <p:sldId id="268" r:id="rId22"/>
    <p:sldId id="269" r:id="rId23"/>
    <p:sldId id="270" r:id="rId24"/>
    <p:sldId id="271" r:id="rId25"/>
    <p:sldId id="329" r:id="rId26"/>
    <p:sldId id="273" r:id="rId27"/>
    <p:sldId id="274" r:id="rId28"/>
    <p:sldId id="275" r:id="rId29"/>
    <p:sldId id="276" r:id="rId30"/>
    <p:sldId id="330" r:id="rId31"/>
    <p:sldId id="277" r:id="rId32"/>
    <p:sldId id="279" r:id="rId33"/>
    <p:sldId id="280" r:id="rId34"/>
    <p:sldId id="281" r:id="rId35"/>
    <p:sldId id="282" r:id="rId36"/>
    <p:sldId id="283" r:id="rId37"/>
    <p:sldId id="284" r:id="rId38"/>
    <p:sldId id="331" r:id="rId39"/>
    <p:sldId id="285" r:id="rId40"/>
    <p:sldId id="332" r:id="rId41"/>
    <p:sldId id="286" r:id="rId42"/>
    <p:sldId id="333" r:id="rId43"/>
    <p:sldId id="334" r:id="rId44"/>
    <p:sldId id="287" r:id="rId45"/>
    <p:sldId id="288" r:id="rId46"/>
    <p:sldId id="289" r:id="rId47"/>
    <p:sldId id="290" r:id="rId48"/>
    <p:sldId id="335" r:id="rId49"/>
    <p:sldId id="291" r:id="rId50"/>
    <p:sldId id="292" r:id="rId51"/>
    <p:sldId id="336" r:id="rId52"/>
    <p:sldId id="293" r:id="rId53"/>
    <p:sldId id="294" r:id="rId5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>
        <p:scale>
          <a:sx n="75" d="100"/>
          <a:sy n="75" d="100"/>
        </p:scale>
        <p:origin x="-182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CA04050-FCA9-4936-B8E6-D46600ED4A89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F3E1FA7-7A0D-447F-8782-88BB720439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686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09D1C8-3BDE-4A1B-B63C-AB447D0EF728}" type="slidenum">
              <a:rPr lang="pt-BR" smtClean="0"/>
              <a:pPr/>
              <a:t>23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696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A59CAA-0D9E-4A90-A5A7-CEA7809E30DD}" type="slidenum">
              <a:rPr lang="pt-BR" smtClean="0"/>
              <a:pPr/>
              <a:t>36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ipse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5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181D4-6FAD-46C0-A266-F882513036FC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16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753CBA2-9AE9-4B28-A25E-7A55C0AB06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95870-6D37-4363-B99D-2079484E28B2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A42DA-12E1-4A50-BD38-1600AB8127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Elipse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3" name="Espaço Reservado para Número de Slide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39DBF-EB52-4ED7-B107-ED65E71973D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7CA19-B39E-4C04-8789-75082A9A0B56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1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E2FE6-B522-4308-97D7-ADAA501AB426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78A1B-3715-4896-A6DA-8B694B4139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ipse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Espaço Reservado par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A7B3-12CB-41CD-92BC-290D71113D50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1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01C350C-AF48-49A5-B8BE-924F3D65A6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4CC79-B60C-4A42-91F1-3E63BC44B6AC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C7BE0-6828-4FE2-AA45-C5DFBA0573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Elipse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8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29729-18BD-40F5-B725-5B8695FF1926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19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9DBF14F-C0B1-4B31-ACEC-53978A6CD5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DCB38-848E-4913-988F-F8776A23C302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277BD-107B-4D81-BFB1-C07F4801BA4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" name="Retângulo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" name="Retângulo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tângulo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8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13E56-3474-4338-87B1-85DEDCD748C7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9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AB8DCCE-C4C0-47EF-B5C6-BC95E55734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ipse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6" name="Espaço Reservado para Número de Slid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1A0FA67-7CCE-430B-B705-67D1E7592F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21EC8-6510-4AD2-82D8-2886BE0C2EA5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18" name="Espaço Reservado para Rodapé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ipse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6" name="Espaço Reservado para Número de Slid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2FFA2-B2E9-4736-82FB-156B3CE0A3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Data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8629C-2764-4635-9F58-C57FE1330A18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18" name="Espaço Reservado para Rodapé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82E3885-DE82-4D20-88D3-3A6E365EB542}" type="datetimeFigureOut">
              <a:rPr lang="pt-BR"/>
              <a:pPr>
                <a:defRPr/>
              </a:pPr>
              <a:t>21/06/2011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Elipse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4C80062-6BFA-4C58-91CE-2A6156BD93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8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39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0" y="1052513"/>
            <a:ext cx="1439863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Picture 6" descr="C:\Users\Ari Antonio dos Reis\Downloads\Cartaz_CF2011_DEFINITIVO_46x64cm_EM_BAIXA.JPG"/>
          <p:cNvSpPr>
            <a:spLocks noChangeAspect="1" noChangeArrowheads="1"/>
          </p:cNvSpPr>
          <p:nvPr/>
        </p:nvSpPr>
        <p:spPr bwMode="auto">
          <a:xfrm>
            <a:off x="0" y="0"/>
            <a:ext cx="49307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214313" y="5589588"/>
            <a:ext cx="8712200" cy="935037"/>
          </a:xfrm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cap="small" dirty="0" smtClean="0"/>
              <a:t/>
            </a:r>
            <a:br>
              <a:rPr lang="pt-BR" cap="small" dirty="0" smtClean="0"/>
            </a:br>
            <a:r>
              <a:rPr lang="pt-BR" cap="small" dirty="0" smtClean="0"/>
              <a:t> </a:t>
            </a:r>
            <a:br>
              <a:rPr lang="pt-BR" cap="small" dirty="0" smtClean="0"/>
            </a:br>
            <a:r>
              <a:rPr lang="pt-BR" sz="4400" cap="small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Conferência Nacional</a:t>
            </a:r>
            <a:br>
              <a:rPr lang="pt-BR" sz="4400" cap="small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</a:br>
            <a:r>
              <a:rPr lang="pt-BR" sz="4400" cap="small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 dos Bispos do Brasil</a:t>
            </a:r>
            <a:r>
              <a:rPr lang="pt-BR" sz="3300" cap="small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t-BR" sz="3300" cap="small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pt-BR" sz="3700" dirty="0" smtClean="0">
                <a:solidFill>
                  <a:schemeClr val="tx1"/>
                </a:solidFill>
              </a:rPr>
              <a:t/>
            </a:r>
            <a:br>
              <a:rPr lang="pt-BR" sz="3700" dirty="0" smtClean="0">
                <a:solidFill>
                  <a:schemeClr val="tx1"/>
                </a:solidFill>
              </a:rPr>
            </a:br>
            <a:r>
              <a:rPr lang="pt-BR" sz="3700" dirty="0" smtClean="0">
                <a:solidFill>
                  <a:schemeClr val="tx1"/>
                </a:solidFill>
              </a:rPr>
              <a:t> </a:t>
            </a:r>
            <a:br>
              <a:rPr lang="pt-BR" sz="3700" dirty="0" smtClean="0">
                <a:solidFill>
                  <a:schemeClr val="tx1"/>
                </a:solidFill>
              </a:rPr>
            </a:br>
            <a:r>
              <a:rPr lang="pt-BR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DIRETRIZES GERAIS DA AÇÃO </a:t>
            </a:r>
            <a:br>
              <a:rPr lang="pt-BR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pt-BR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EVANGELIZADORA DA </a:t>
            </a:r>
            <a:br>
              <a:rPr lang="pt-BR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pt-BR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IGREJA NO BRASIL</a:t>
            </a:r>
            <a:br>
              <a:rPr lang="pt-BR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pt-BR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2011 – 2015</a:t>
            </a:r>
            <a:r>
              <a:rPr lang="pt-BR" sz="3700" i="1" dirty="0" smtClean="0">
                <a:solidFill>
                  <a:schemeClr val="tx1"/>
                </a:solidFill>
              </a:rPr>
              <a:t> </a:t>
            </a:r>
            <a:r>
              <a:rPr lang="pt-BR" sz="3700" dirty="0" smtClean="0">
                <a:solidFill>
                  <a:schemeClr val="tx1"/>
                </a:solidFill>
              </a:rPr>
              <a:t/>
            </a:r>
            <a:br>
              <a:rPr lang="pt-BR" sz="3700" dirty="0" smtClean="0">
                <a:solidFill>
                  <a:schemeClr val="tx1"/>
                </a:solidFill>
              </a:rPr>
            </a:br>
            <a:r>
              <a:rPr lang="pt-BR" sz="3100" b="1" dirty="0" smtClean="0">
                <a:solidFill>
                  <a:schemeClr val="tx1"/>
                </a:solidFill>
              </a:rPr>
              <a:t>Jesus Cristo, “Caminho, Verdade e Vida” </a:t>
            </a:r>
            <a:br>
              <a:rPr lang="pt-BR" sz="3100" b="1" dirty="0" smtClean="0">
                <a:solidFill>
                  <a:schemeClr val="tx1"/>
                </a:solidFill>
              </a:rPr>
            </a:br>
            <a:r>
              <a:rPr lang="pt-BR" sz="3100" b="1" dirty="0" smtClean="0">
                <a:solidFill>
                  <a:schemeClr val="tx1"/>
                </a:solidFill>
              </a:rPr>
              <a:t>(</a:t>
            </a:r>
            <a:r>
              <a:rPr lang="pt-BR" sz="3100" b="1" dirty="0" err="1" smtClean="0">
                <a:solidFill>
                  <a:schemeClr val="tx1"/>
                </a:solidFill>
              </a:rPr>
              <a:t>Jo</a:t>
            </a:r>
            <a:r>
              <a:rPr lang="pt-BR" sz="3100" b="1" dirty="0" smtClean="0">
                <a:solidFill>
                  <a:schemeClr val="tx1"/>
                </a:solidFill>
              </a:rPr>
              <a:t> </a:t>
            </a:r>
            <a:r>
              <a:rPr lang="pt-BR" sz="3700" b="1" dirty="0" smtClean="0">
                <a:solidFill>
                  <a:schemeClr val="tx1"/>
                </a:solidFill>
              </a:rPr>
              <a:t>14, 6)</a:t>
            </a:r>
            <a:endParaRPr lang="pt-BR" sz="37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18487" cy="863600"/>
          </a:xfrm>
        </p:spPr>
        <p:txBody>
          <a:bodyPr/>
          <a:lstStyle/>
          <a:p>
            <a:pPr marL="273050" indent="-273050" eaLnBrk="1" hangingPunct="1">
              <a:spcBef>
                <a:spcPct val="20000"/>
              </a:spcBef>
            </a:pPr>
            <a:r>
              <a:rPr lang="pt-BR" sz="3600" b="1" smtClean="0">
                <a:solidFill>
                  <a:srgbClr val="C00000"/>
                </a:solidFill>
                <a:latin typeface="Arial Black" pitchFamily="34" charset="0"/>
              </a:rPr>
              <a:t>DEUS SE COMUNICA CONOSCO</a:t>
            </a:r>
          </a:p>
        </p:txBody>
      </p:sp>
      <p:sp>
        <p:nvSpPr>
          <p:cNvPr id="1024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850" y="1700213"/>
            <a:ext cx="8534400" cy="4624387"/>
          </a:xfrm>
          <a:blipFill>
            <a:blip r:embed="rId2" cstate="print"/>
            <a:tile tx="0" ty="0" sx="100000" sy="100000" flip="none" algn="tl"/>
          </a:blipFill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rmAutofit fontScale="92500" lnSpcReduction="200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Deus se comunica conosco por meio de sua Palavra: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indent="-6350" algn="just" eaLnBrk="1" fontAlgn="ctr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Como nos mostra claramente o Prólogo de João, o </a:t>
            </a:r>
            <a:r>
              <a:rPr lang="pt-BR" sz="2600" i="1" dirty="0" smtClean="0">
                <a:latin typeface="Arial" pitchFamily="34" charset="0"/>
                <a:cs typeface="Arial" pitchFamily="34" charset="0"/>
              </a:rPr>
              <a:t>Logos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indica originariamente o Verbo eterno, ou seja, o filho unigênito, gerado pelo Pai antes de todos os séculos e consubstancial a Ele: </a:t>
            </a:r>
            <a:r>
              <a:rPr lang="pt-BR" sz="2600" i="1" dirty="0" smtClean="0">
                <a:latin typeface="Arial" pitchFamily="34" charset="0"/>
                <a:cs typeface="Arial" pitchFamily="34" charset="0"/>
              </a:rPr>
              <a:t>o Verbo estava junto de Deus, o Verbo era Deus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. Mas este mesmo Verbo – afirma São João – ‘fez-se carne’ (</a:t>
            </a:r>
            <a:r>
              <a:rPr lang="pt-BR" sz="2600" dirty="0" err="1" smtClean="0">
                <a:latin typeface="Arial" pitchFamily="34" charset="0"/>
                <a:cs typeface="Arial" pitchFamily="34" charset="0"/>
              </a:rPr>
              <a:t>Jo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 1,14); por isso Jesus Cristo, nascido da Virgem Maria, é realmente o Verbo de Deus que Se fez consubstancial a nós. Assim a expressão ‘Palavra de Deus’ acaba por indicar aqui a pessoa de Jesus Cristo, Filho eterno do Pai feito homem</a:t>
            </a:r>
            <a:r>
              <a:rPr lang="pt-BR" sz="2600" b="1" dirty="0" smtClean="0">
                <a:latin typeface="Arial" pitchFamily="34" charset="0"/>
                <a:cs typeface="Arial" pitchFamily="34" charset="0"/>
              </a:rPr>
              <a:t>”.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-6350" algn="just" eaLnBrk="1" fontAlgn="ctr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t-BR" sz="2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Exortação apostólica </a:t>
            </a:r>
            <a:r>
              <a:rPr lang="pt-BR" sz="26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pós-sinodal</a:t>
            </a:r>
            <a:r>
              <a:rPr lang="pt-BR" sz="2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6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Verbum</a:t>
            </a:r>
            <a:r>
              <a:rPr lang="pt-BR" sz="2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6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Domini</a:t>
            </a:r>
            <a:r>
              <a:rPr lang="pt-BR" sz="2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928688" y="357188"/>
            <a:ext cx="7643812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b="1" dirty="0" smtClean="0">
                <a:solidFill>
                  <a:srgbClr val="C00000"/>
                </a:solidFill>
                <a:latin typeface="Arial Black" pitchFamily="34" charset="0"/>
              </a:rPr>
              <a:t>JESUS CRISTO </a:t>
            </a:r>
            <a:br>
              <a:rPr lang="pt-BR" sz="3600" b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pt-BR" sz="3600" b="1" dirty="0" smtClean="0">
                <a:solidFill>
                  <a:srgbClr val="C00000"/>
                </a:solidFill>
                <a:latin typeface="Arial Black" pitchFamily="34" charset="0"/>
              </a:rPr>
              <a:t>– </a:t>
            </a:r>
            <a:r>
              <a:rPr lang="pt-BR" sz="3200" b="1" dirty="0" smtClean="0">
                <a:solidFill>
                  <a:srgbClr val="C00000"/>
                </a:solidFill>
                <a:latin typeface="Arial Black" pitchFamily="34" charset="0"/>
              </a:rPr>
              <a:t>alteridade e gratuidade – 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57313"/>
            <a:ext cx="8858250" cy="5240337"/>
          </a:xfrm>
        </p:spPr>
        <p:txBody>
          <a:bodyPr/>
          <a:lstStyle/>
          <a:p>
            <a:pPr algn="just" eaLnBrk="1" fontAlgn="ctr" hangingPunct="1"/>
            <a:endParaRPr lang="pt-BR" sz="2800" smtClean="0">
              <a:latin typeface="Arial" charset="0"/>
              <a:cs typeface="Arial" charset="0"/>
            </a:endParaRPr>
          </a:p>
          <a:p>
            <a:pPr algn="just" eaLnBrk="1" fontAlgn="ctr" hangingPunct="1"/>
            <a:r>
              <a:rPr lang="pt-BR" sz="2800" smtClean="0">
                <a:latin typeface="Arial" charset="0"/>
                <a:cs typeface="Arial" charset="0"/>
              </a:rPr>
              <a:t>Jesus Cristo é entrega, dom de si para o outro. </a:t>
            </a:r>
          </a:p>
          <a:p>
            <a:pPr algn="just" eaLnBrk="1" fontAlgn="ctr" hangingPunct="1"/>
            <a:r>
              <a:rPr lang="pt-BR" sz="2800" smtClean="0">
                <a:latin typeface="Arial" charset="0"/>
                <a:cs typeface="Arial" charset="0"/>
              </a:rPr>
              <a:t>É contínuo convite aos discípulos missionários e, por meio deles, a toda a humanidade para segui-lo, em meio às diferenças e desencontros. </a:t>
            </a:r>
          </a:p>
          <a:p>
            <a:pPr algn="just" eaLnBrk="1" fontAlgn="ctr" hangingPunct="1"/>
            <a:r>
              <a:rPr lang="pt-BR" sz="2800" smtClean="0">
                <a:latin typeface="Arial" charset="0"/>
                <a:cs typeface="Arial" charset="0"/>
              </a:rPr>
              <a:t>O encontro com Jesus Cristo é acolhimento da graça do Pai que revela o Salvador e atua no coração de cada pessoa, possibilitando-lhe esta resposta.</a:t>
            </a:r>
          </a:p>
          <a:p>
            <a:pPr algn="just" eaLnBrk="1" hangingPunct="1"/>
            <a:r>
              <a:rPr lang="pt-BR" sz="2800" smtClean="0">
                <a:latin typeface="Arial" charset="0"/>
                <a:cs typeface="Arial" charset="0"/>
              </a:rPr>
              <a:t>As atitudes de</a:t>
            </a:r>
            <a:r>
              <a:rPr lang="pt-BR" sz="2800" i="1" smtClean="0">
                <a:latin typeface="Arial" charset="0"/>
                <a:cs typeface="Arial" charset="0"/>
              </a:rPr>
              <a:t> </a:t>
            </a:r>
            <a:r>
              <a:rPr lang="pt-BR" sz="2800" i="1" smtClean="0">
                <a:solidFill>
                  <a:srgbClr val="C00000"/>
                </a:solidFill>
                <a:latin typeface="Arial" charset="0"/>
                <a:cs typeface="Arial" charset="0"/>
              </a:rPr>
              <a:t>alteridade</a:t>
            </a:r>
            <a:r>
              <a:rPr lang="pt-BR" sz="2800" smtClean="0">
                <a:solidFill>
                  <a:srgbClr val="C00000"/>
                </a:solidFill>
                <a:latin typeface="Arial" charset="0"/>
                <a:cs typeface="Arial" charset="0"/>
              </a:rPr>
              <a:t> e </a:t>
            </a:r>
            <a:r>
              <a:rPr lang="pt-BR" sz="2800" i="1" smtClean="0">
                <a:solidFill>
                  <a:srgbClr val="C00000"/>
                </a:solidFill>
                <a:latin typeface="Arial" charset="0"/>
                <a:cs typeface="Arial" charset="0"/>
              </a:rPr>
              <a:t>gratuidade</a:t>
            </a:r>
            <a:r>
              <a:rPr lang="pt-BR" sz="280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pt-BR" sz="2800" smtClean="0">
                <a:latin typeface="Arial" charset="0"/>
                <a:cs typeface="Arial" charset="0"/>
              </a:rPr>
              <a:t>marcam a vida do discípulo missionário de todos os tempos</a:t>
            </a:r>
            <a:r>
              <a:rPr lang="pt-BR" sz="2400" smtClean="0"/>
              <a:t>. </a:t>
            </a:r>
            <a:endParaRPr lang="pt-BR" sz="2400" b="1" i="1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57313"/>
            <a:ext cx="8858250" cy="5072062"/>
          </a:xfrm>
        </p:spPr>
        <p:txBody>
          <a:bodyPr/>
          <a:lstStyle/>
          <a:p>
            <a:pPr algn="just" eaLnBrk="1" hangingPunct="1"/>
            <a:r>
              <a:rPr lang="pt-BR" sz="2500" smtClean="0">
                <a:latin typeface="Arial" charset="0"/>
                <a:cs typeface="Arial" charset="0"/>
              </a:rPr>
              <a:t>Nestes tempos de apelo ao individualismo hedonista e ao consumismo, deparamo-nos com propostas religiosas que oferecem o encontro com Deus sem o efetivo compromisso cristão e a formação de comunidade. </a:t>
            </a:r>
          </a:p>
          <a:p>
            <a:pPr algn="just" eaLnBrk="1" hangingPunct="1"/>
            <a:r>
              <a:rPr lang="pt-BR" sz="2500" smtClean="0">
                <a:latin typeface="Arial" charset="0"/>
                <a:cs typeface="Arial" charset="0"/>
              </a:rPr>
              <a:t>Desaparece a imagem do Deus Pai de Jesus Cristo, atento às aves do céu, aos lírios do campo ou a um fio de cabelo. Surge a imagem do Deus da troca, do negócio, dando a impressão de que Ele se preocupa mais por lucrar através dos pedidos, notadamente dos que sofrem. </a:t>
            </a:r>
          </a:p>
          <a:p>
            <a:pPr algn="just" eaLnBrk="1" hangingPunct="1"/>
            <a:r>
              <a:rPr lang="pt-BR" sz="2500" smtClean="0">
                <a:latin typeface="Arial" charset="0"/>
                <a:cs typeface="Arial" charset="0"/>
              </a:rPr>
              <a:t>Em tudo isso, o discípulo missionário reconhece o amor como o caminho para o Deus revelado, em e por Jesus Cristo, e sempre desconfiará das propostas que não brotem do amor nem levem a ele. </a:t>
            </a:r>
          </a:p>
          <a:p>
            <a:pPr algn="just" eaLnBrk="1" hangingPunct="1"/>
            <a:endParaRPr lang="pt-BR" sz="2500" smtClean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549275"/>
            <a:ext cx="9144000" cy="6477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24580" name="Picture 2"/>
          <p:cNvSpPr>
            <a:spLocks noChangeAspect="1" noChangeArrowheads="1"/>
          </p:cNvSpPr>
          <p:nvPr/>
        </p:nvSpPr>
        <p:spPr bwMode="auto">
          <a:xfrm>
            <a:off x="0" y="6237288"/>
            <a:ext cx="6175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4581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4582" name="CaixaDeTexto 5"/>
          <p:cNvSpPr txBox="1">
            <a:spLocks noChangeArrowheads="1"/>
          </p:cNvSpPr>
          <p:nvPr/>
        </p:nvSpPr>
        <p:spPr bwMode="auto">
          <a:xfrm>
            <a:off x="1571625" y="357188"/>
            <a:ext cx="62865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1">
                <a:solidFill>
                  <a:srgbClr val="C00000"/>
                </a:solidFill>
                <a:latin typeface="Arial Black" pitchFamily="34" charset="0"/>
              </a:rPr>
              <a:t>O DEUS DE JESUS CRISTO</a:t>
            </a:r>
          </a:p>
          <a:p>
            <a:endParaRPr lang="pt-BR" sz="320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79388" y="765175"/>
            <a:ext cx="9144000" cy="5762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25603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5604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560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388" y="1928813"/>
            <a:ext cx="8785225" cy="4929187"/>
          </a:xfrm>
        </p:spPr>
        <p:txBody>
          <a:bodyPr/>
          <a:lstStyle/>
          <a:p>
            <a:pPr algn="just" eaLnBrk="1" hangingPunct="1"/>
            <a:r>
              <a:rPr lang="pt-BR" smtClean="0">
                <a:latin typeface="Arial" charset="0"/>
                <a:cs typeface="Arial" charset="0"/>
              </a:rPr>
              <a:t>O discípulo missionário sabe: para anunciar o Evangelho ele deve </a:t>
            </a:r>
            <a:r>
              <a:rPr lang="pt-BR" smtClean="0">
                <a:solidFill>
                  <a:srgbClr val="C00000"/>
                </a:solidFill>
                <a:latin typeface="Arial" charset="0"/>
                <a:cs typeface="Arial" charset="0"/>
              </a:rPr>
              <a:t>conhecer a realidade </a:t>
            </a:r>
            <a:r>
              <a:rPr lang="pt-BR" smtClean="0">
                <a:latin typeface="Arial" charset="0"/>
                <a:cs typeface="Arial" charset="0"/>
              </a:rPr>
              <a:t>à sua volta e nela mergulhar com o olhar da fé, em atitude de discernimento. </a:t>
            </a:r>
          </a:p>
          <a:p>
            <a:pPr algn="just" eaLnBrk="1" hangingPunct="1"/>
            <a:r>
              <a:rPr lang="pt-BR" smtClean="0">
                <a:latin typeface="Arial" charset="0"/>
                <a:cs typeface="Arial" charset="0"/>
              </a:rPr>
              <a:t>Como o Filho de Deus assumiu a condição humana, exceto o pecado, nascendo e vivendo em determinado povo e realidade histórica, nós, como discípulos missionários, anunciamos os valores do Evangelho do Reino na realidade que nos cerca, à luz da Pessoa, da Vida e Palavra de Jesus Cristo, Senhor e Salvador.</a:t>
            </a:r>
            <a:endParaRPr lang="pt-BR" smtClean="0"/>
          </a:p>
        </p:txBody>
      </p:sp>
      <p:sp>
        <p:nvSpPr>
          <p:cNvPr id="6" name="Retângulo 5"/>
          <p:cNvSpPr/>
          <p:nvPr/>
        </p:nvSpPr>
        <p:spPr>
          <a:xfrm>
            <a:off x="179512" y="188640"/>
            <a:ext cx="8784976" cy="1754326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54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MARCAS DO</a:t>
            </a:r>
          </a:p>
          <a:p>
            <a:pPr algn="ctr">
              <a:defRPr/>
            </a:pPr>
            <a:r>
              <a:rPr lang="pt-BR" sz="54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NOSSO TEMPO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936625"/>
          </a:xfrm>
        </p:spPr>
        <p:txBody>
          <a:bodyPr/>
          <a:lstStyle/>
          <a:p>
            <a:pPr marL="273050" indent="-273050" eaLnBrk="1" hangingPunct="1">
              <a:spcBef>
                <a:spcPct val="20000"/>
              </a:spcBef>
            </a:pPr>
            <a:r>
              <a:rPr lang="pt-BR" sz="4000" b="1" smtClean="0">
                <a:solidFill>
                  <a:srgbClr val="C00000"/>
                </a:solidFill>
                <a:latin typeface="Arial Black" pitchFamily="34" charset="0"/>
              </a:rPr>
              <a:t>CONSIDERAR A REALIDADE</a:t>
            </a:r>
          </a:p>
        </p:txBody>
      </p:sp>
      <p:sp>
        <p:nvSpPr>
          <p:cNvPr id="1433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484313"/>
            <a:ext cx="8858250" cy="4840287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O Concílio Vaticano II nos conclama a considerar atentamente a realidade, para nela viver e testemunhar nossa fé, solidários a todos, especialmente aos mais pobres.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Sabemos não ser fácil compreender a realidade. Ela é sempre mais complexa do que podemos imaginar. Nela existem luzes e sombras, alegrias e preocupações.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Daí a atitude de diálogo, de evangélica visão crítica, na busca de elementos que permitam, em meio à diversidade de compreensões, estabelecer fundamentos para a ação.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1052513"/>
            <a:ext cx="9144000" cy="9366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27651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7652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6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0"/>
            <a:ext cx="8858250" cy="6858000"/>
          </a:xfrm>
        </p:spPr>
        <p:txBody>
          <a:bodyPr>
            <a:normAutofit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  <a:p>
            <a:pPr marL="274320" indent="-274320" algn="ctr" eaLnBrk="1" fontAlgn="ctr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VIVEMOS UMA MUDANÇA DE ÉPOCA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 Conferência de Aparecida recorda: vivemos um tempo de transformações profundas que afetam a realidade como um todo, chegando aos critérios de compreensão e julgamento da vida.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Estamos diante de uma globalização não apenas geográfica. As transformações atingem os setores da vida humana;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Não vivemos uma “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época de mudanças, mas uma mudança de época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”.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O que era certeza, se mostra insuficiente para responder  a situações novas.</a:t>
            </a:r>
            <a:endParaRPr lang="pt-BR" dirty="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xfrm>
            <a:off x="142875" y="214313"/>
            <a:ext cx="9001125" cy="7699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RELATIVISMO E FUNDAMENTALISMO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500188"/>
            <a:ext cx="8858250" cy="5024437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Duas mudanças se destacam: </a:t>
            </a:r>
          </a:p>
          <a:p>
            <a:pPr indent="-635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* O </a:t>
            </a:r>
            <a:r>
              <a:rPr lang="pt-B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relativismo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próprio de quem, não enraizado, oscila entre as inúmeras possibilidades oferecidas.</a:t>
            </a:r>
          </a:p>
          <a:p>
            <a:pPr indent="-635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* Os </a:t>
            </a:r>
            <a:r>
              <a:rPr lang="pt-B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fundamentalismos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fechados em determinados aspectos, não considerando a pluralidade e o caráter histórico da realidade como um todo.</a:t>
            </a:r>
          </a:p>
          <a:p>
            <a:pPr indent="-635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Estas duas atitudes se desdobram em outras: o laicismo militante, com posturas contra a Igreja e a Verdade do Evangelho, a irracionalidade da  cultura midiática, o amoralismo,  e um projeto de nação sem considerar os anseios do povo.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7207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A CIDADANIA ESTÁ COMPROMETIDA</a:t>
            </a:r>
          </a:p>
        </p:txBody>
      </p:sp>
      <p:sp>
        <p:nvSpPr>
          <p:cNvPr id="2969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41438"/>
            <a:ext cx="8858250" cy="5516562"/>
          </a:xfrm>
        </p:spPr>
        <p:txBody>
          <a:bodyPr/>
          <a:lstStyle/>
          <a:p>
            <a:pPr algn="just" eaLnBrk="1" fontAlgn="ctr" hangingPunct="1"/>
            <a:r>
              <a:rPr lang="pt-BR" sz="2500" smtClean="0">
                <a:latin typeface="Arial" charset="0"/>
                <a:cs typeface="Arial" charset="0"/>
              </a:rPr>
              <a:t>As leis do mercado, do lucro e dos bens materiais regulam também as relações humanas, familiares e sociais, incluindo certas atitudes religiosas. Crescem as propostas de felicidade, realização e sucesso pessoal, em detrimento do bem comum e da solidariedade. </a:t>
            </a:r>
          </a:p>
          <a:p>
            <a:pPr algn="just" eaLnBrk="1" fontAlgn="ctr" hangingPunct="1"/>
            <a:r>
              <a:rPr lang="pt-BR" sz="2500" smtClean="0">
                <a:latin typeface="Arial" charset="0"/>
                <a:cs typeface="Arial" charset="0"/>
              </a:rPr>
              <a:t>Os pobres são considerados supérfluos e descartáveis. </a:t>
            </a:r>
          </a:p>
          <a:p>
            <a:pPr algn="just" eaLnBrk="1" fontAlgn="ctr" hangingPunct="1"/>
            <a:r>
              <a:rPr lang="pt-BR" sz="2500" smtClean="0">
                <a:latin typeface="Arial" charset="0"/>
                <a:cs typeface="Arial" charset="0"/>
              </a:rPr>
              <a:t>Isto compromete o equilíbrio entre os povos, a preservação da natureza, o acesso à terra para trabalho e renda. </a:t>
            </a:r>
          </a:p>
          <a:p>
            <a:pPr algn="just" eaLnBrk="1" fontAlgn="ctr" hangingPunct="1"/>
            <a:r>
              <a:rPr lang="pt-BR" sz="2500" smtClean="0">
                <a:latin typeface="Arial" charset="0"/>
                <a:cs typeface="Arial" charset="0"/>
              </a:rPr>
              <a:t>É preciso pensar na função do Estado, na redescoberta de valores éticos, para a superação da corrupção, da violência, do narcotráfico, que envolve pessoas e armamentos. A  cidadania está comprometida.</a:t>
            </a:r>
            <a:endParaRPr lang="pt-BR" sz="250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39552" y="1416260"/>
            <a:ext cx="7848872" cy="2585323"/>
          </a:xfrm>
          <a:prstGeom prst="rect">
            <a:avLst/>
          </a:prstGeom>
          <a:noFill/>
        </p:spPr>
        <p:txBody>
          <a:bodyPr anchor="ctr" anchorCtr="1">
            <a:spAutoFit/>
          </a:bodyPr>
          <a:lstStyle/>
          <a:p>
            <a:pPr algn="ctr">
              <a:defRPr/>
            </a:pPr>
            <a:r>
              <a:rPr lang="pt-BR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URGÊNCIAS </a:t>
            </a:r>
          </a:p>
          <a:p>
            <a:pPr algn="ctr">
              <a:defRPr/>
            </a:pPr>
            <a:r>
              <a:rPr lang="pt-BR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NA AÇÃO EVANGELIZADORA</a:t>
            </a:r>
          </a:p>
        </p:txBody>
      </p:sp>
      <p:pic>
        <p:nvPicPr>
          <p:cNvPr id="30723" name="imgPreview" descr="cooperação,global,grupos,homens,internacional,iStockphoto,juntos,mapas,mulheres,mundial,silhuetas,Terra,unida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3860800"/>
            <a:ext cx="33845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250825" y="549275"/>
            <a:ext cx="8893175" cy="1295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31747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1748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174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388" y="1357313"/>
            <a:ext cx="8640762" cy="5500687"/>
          </a:xfrm>
        </p:spPr>
        <p:txBody>
          <a:bodyPr/>
          <a:lstStyle/>
          <a:p>
            <a:pPr marL="177800" indent="-177800" algn="just" eaLnBrk="1" fontAlgn="ctr" hangingPunct="1">
              <a:tabLst>
                <a:tab pos="444500" algn="l"/>
              </a:tabLst>
            </a:pPr>
            <a:r>
              <a:rPr lang="pt-BR" smtClean="0"/>
              <a:t>	</a:t>
            </a:r>
            <a:r>
              <a:rPr lang="pt-BR" smtClean="0">
                <a:latin typeface="Arial" charset="0"/>
                <a:cs typeface="Arial" charset="0"/>
              </a:rPr>
              <a:t>Quando a realidade se transforma, devem se transformar os caminhos da ação evangelizadora. Instrumentos e métodos assumidos em outros momentos históricos, podem não apresentar, em nossos dias, condições de transmitir e sustentar a fé. </a:t>
            </a:r>
          </a:p>
          <a:p>
            <a:pPr marL="177800" indent="-177800" algn="just" eaLnBrk="1" fontAlgn="ctr" hangingPunct="1">
              <a:tabLst>
                <a:tab pos="444500" algn="l"/>
              </a:tabLst>
            </a:pPr>
            <a:r>
              <a:rPr lang="pt-BR" smtClean="0">
                <a:latin typeface="Arial" charset="0"/>
                <a:cs typeface="Arial" charset="0"/>
              </a:rPr>
              <a:t>   As mudanças de época atingem os próprios critérios de compreender a vida, tudo o que a ela diz respeito, inclusive a própria maneira de entender Deus. </a:t>
            </a:r>
          </a:p>
          <a:p>
            <a:pPr marL="177800" indent="-177800" algn="just" eaLnBrk="1" fontAlgn="ctr" hangingPunct="1">
              <a:tabLst>
                <a:tab pos="444500" algn="l"/>
              </a:tabLst>
            </a:pPr>
            <a:r>
              <a:rPr lang="pt-BR" smtClean="0">
                <a:latin typeface="Arial" charset="0"/>
                <a:cs typeface="Arial" charset="0"/>
              </a:rPr>
              <a:t>  O nome de Jesus Cristo é utilizado para expressar atitudes até mesmo opostas ao Reino de Deus, deixando confusos os que querem efetivamente viver o discipulado-missionário. </a:t>
            </a:r>
          </a:p>
        </p:txBody>
      </p:sp>
      <p:sp>
        <p:nvSpPr>
          <p:cNvPr id="31750" name="CaixaDeTexto 5"/>
          <p:cNvSpPr txBox="1">
            <a:spLocks noChangeArrowheads="1"/>
          </p:cNvSpPr>
          <p:nvPr/>
        </p:nvSpPr>
        <p:spPr bwMode="auto">
          <a:xfrm>
            <a:off x="827088" y="71438"/>
            <a:ext cx="78486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C00000"/>
                </a:solidFill>
                <a:latin typeface="Arial Black" pitchFamily="34" charset="0"/>
              </a:rPr>
              <a:t>URGÊNCIAS NA AÇÃO EVANGELIZADORA</a:t>
            </a:r>
            <a:endParaRPr lang="pt-BR" sz="32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008063"/>
            <a:ext cx="8786813" cy="5445125"/>
          </a:xfrm>
        </p:spPr>
        <p:txBody>
          <a:bodyPr>
            <a:normAutofit lnSpcReduction="10000"/>
          </a:bodyPr>
          <a:lstStyle/>
          <a:p>
            <a:pPr marL="274320" indent="-274320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3600" dirty="0" smtClean="0"/>
          </a:p>
          <a:p>
            <a:pPr marL="274320" indent="-274320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Evangelizar, a partir de Jesus Cristo e na força do Espírito Santo,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Como Igreja discípula, missionária e profética, alimentada pela Palavra de Deus e pela Eucaristia,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À luz da evangélica opção preferencial pelos pobres, para que todos tenham vida (cf.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Jo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10,10),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Rumo ao Reino definitivo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 </a:t>
            </a:r>
            <a:endParaRPr lang="pt-BR" sz="2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796805" y="188640"/>
            <a:ext cx="7632847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5400" b="1" cap="all" dirty="0">
                <a:ln/>
                <a:solidFill>
                  <a:schemeClr val="accent6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OBJETIVO GERAL</a:t>
            </a:r>
          </a:p>
        </p:txBody>
      </p:sp>
      <p:pic>
        <p:nvPicPr>
          <p:cNvPr id="14340" name="imgPreview" descr="ambientes,brotos,conservação,crescendo,cultivação,Dia da Terra,folhas,iStockphoto,luz do sol,mudas,natureza,plant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1557338"/>
            <a:ext cx="208756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620713"/>
            <a:ext cx="9144000" cy="7207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32771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2772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277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484313"/>
            <a:ext cx="8750300" cy="4945062"/>
          </a:xfrm>
        </p:spPr>
        <p:txBody>
          <a:bodyPr/>
          <a:lstStyle/>
          <a:p>
            <a:pPr algn="just" eaLnBrk="1" fontAlgn="ctr" hangingPunct="1"/>
            <a:r>
              <a:rPr lang="pt-BR" sz="2300" smtClean="0">
                <a:latin typeface="Arial" charset="0"/>
                <a:cs typeface="Arial" charset="0"/>
              </a:rPr>
              <a:t>A Conferência de Aparecida nos convoca a ultrapassar uma pastoral de conservação ou manutenção para assumir uma pastoral missionária,  que chamou de </a:t>
            </a:r>
            <a:r>
              <a:rPr lang="pt-BR" sz="2300" b="1" i="1" smtClean="0">
                <a:solidFill>
                  <a:srgbClr val="C00000"/>
                </a:solidFill>
                <a:latin typeface="Arial" charset="0"/>
                <a:cs typeface="Arial" charset="0"/>
              </a:rPr>
              <a:t>conversão pastoral</a:t>
            </a:r>
            <a:r>
              <a:rPr lang="pt-BR" sz="2300" b="1" smtClean="0">
                <a:latin typeface="Arial" charset="0"/>
                <a:cs typeface="Arial" charset="0"/>
              </a:rPr>
              <a:t>. A</a:t>
            </a:r>
            <a:r>
              <a:rPr lang="pt-BR" sz="2300" smtClean="0">
                <a:latin typeface="Arial" charset="0"/>
                <a:cs typeface="Arial" charset="0"/>
              </a:rPr>
              <a:t>ponta a conversão pastoral como caminho para a ação evangelizadora: </a:t>
            </a:r>
          </a:p>
          <a:p>
            <a:pPr algn="just" eaLnBrk="1" fontAlgn="ctr" hangingPunct="1">
              <a:buFont typeface="Wingdings 2" pitchFamily="18" charset="2"/>
              <a:buNone/>
            </a:pPr>
            <a:r>
              <a:rPr lang="pt-BR" sz="2300" smtClean="0">
                <a:latin typeface="Arial" charset="0"/>
                <a:cs typeface="Arial" charset="0"/>
              </a:rPr>
              <a:t>   </a:t>
            </a:r>
            <a:r>
              <a:rPr lang="pt-BR" sz="2300" i="1" smtClean="0">
                <a:latin typeface="Arial" charset="0"/>
                <a:cs typeface="Arial" charset="0"/>
              </a:rPr>
              <a:t> </a:t>
            </a:r>
          </a:p>
          <a:p>
            <a:pPr algn="just" eaLnBrk="1" fontAlgn="ctr" hangingPunct="1">
              <a:buFont typeface="Wingdings 2" pitchFamily="18" charset="2"/>
              <a:buNone/>
            </a:pPr>
            <a:r>
              <a:rPr lang="pt-BR" sz="2300" i="1" smtClean="0">
                <a:latin typeface="Arial" charset="0"/>
                <a:cs typeface="Arial" charset="0"/>
              </a:rPr>
              <a:t>    “Uma verdadeira conversão pastoral deve estimular-nos e inspirar-nos atitudes e iniciativas de auto-avaliação e coragem de mudar estruturas pastorais em todos os níveis, serviços, organismos, movimentos e associações.Temos necessidade urgente de viver na Igreja a paixão que norteia a vida de Jesus Cristo: o Reino de Deus, fonte de graça, justiça, paz e amor. Por esse Reino, o Senhor deu a vida”</a:t>
            </a:r>
            <a:r>
              <a:rPr lang="pt-BR" sz="2300" i="1" baseline="30000" smtClean="0">
                <a:latin typeface="Arial" charset="0"/>
                <a:cs typeface="Arial" charset="0"/>
              </a:rPr>
              <a:t> </a:t>
            </a:r>
            <a:r>
              <a:rPr lang="pt-BR" sz="2300" i="1" smtClean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32774" name="CaixaDeTexto 5"/>
          <p:cNvSpPr txBox="1">
            <a:spLocks noChangeArrowheads="1"/>
          </p:cNvSpPr>
          <p:nvPr/>
        </p:nvSpPr>
        <p:spPr bwMode="auto">
          <a:xfrm>
            <a:off x="395288" y="71438"/>
            <a:ext cx="83534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>
                <a:solidFill>
                  <a:srgbClr val="C00000"/>
                </a:solidFill>
                <a:latin typeface="Arial Black" pitchFamily="34" charset="0"/>
              </a:rPr>
              <a:t>URGÊNCIA DE UMA CONVERSÃO PASTORAL</a:t>
            </a:r>
            <a:endParaRPr lang="pt-BR" sz="32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7651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33795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3796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379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268413"/>
            <a:ext cx="8821738" cy="5589587"/>
          </a:xfrm>
        </p:spPr>
        <p:txBody>
          <a:bodyPr/>
          <a:lstStyle/>
          <a:p>
            <a:pPr algn="just" eaLnBrk="1" hangingPunct="1"/>
            <a:r>
              <a:rPr lang="pt-BR" sz="2400" smtClean="0">
                <a:latin typeface="Arial" charset="0"/>
                <a:cs typeface="Arial" charset="0"/>
              </a:rPr>
              <a:t>Neste sentido emergem </a:t>
            </a:r>
            <a:r>
              <a:rPr lang="pt-BR" sz="2400" b="1" i="1" smtClean="0">
                <a:solidFill>
                  <a:srgbClr val="C00000"/>
                </a:solidFill>
                <a:latin typeface="Arial" charset="0"/>
                <a:cs typeface="Arial" charset="0"/>
              </a:rPr>
              <a:t>urgências na evangelização,</a:t>
            </a:r>
            <a:r>
              <a:rPr lang="pt-BR" sz="24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  </a:t>
            </a:r>
            <a:r>
              <a:rPr lang="pt-BR" sz="2400" smtClean="0">
                <a:latin typeface="Arial" charset="0"/>
                <a:cs typeface="Arial" charset="0"/>
              </a:rPr>
              <a:t>presentes em todos os processos de planejamento e planos. </a:t>
            </a:r>
          </a:p>
          <a:p>
            <a:pPr algn="just" eaLnBrk="1" hangingPunct="1"/>
            <a:r>
              <a:rPr lang="pt-BR" sz="2400" smtClean="0">
                <a:latin typeface="Arial" charset="0"/>
                <a:cs typeface="Arial" charset="0"/>
              </a:rPr>
              <a:t>São o elo em termos de evangelização em todo o Brasil. Mostram uma Igreja em comunhão com sua história, com as conclusões de Aparecida, com as demais Igrejas, com a realidade  sofrida do povo no Continente. São elas: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pt-BR" b="1" smtClean="0">
                <a:solidFill>
                  <a:srgbClr val="002060"/>
                </a:solidFill>
                <a:latin typeface="Arial Black" pitchFamily="34" charset="0"/>
              </a:rPr>
              <a:t>- Igreja em estado permanente de missão;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pt-BR" b="1" smtClean="0">
                <a:solidFill>
                  <a:srgbClr val="002060"/>
                </a:solidFill>
                <a:latin typeface="Arial Black" pitchFamily="34" charset="0"/>
              </a:rPr>
              <a:t>- Igreja: casa da iniciação à vida cristã;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pt-BR" b="1" smtClean="0">
                <a:solidFill>
                  <a:srgbClr val="002060"/>
                </a:solidFill>
                <a:latin typeface="Arial Black" pitchFamily="34" charset="0"/>
              </a:rPr>
              <a:t>- Igreja: </a:t>
            </a:r>
            <a:r>
              <a:rPr lang="pt-BR" sz="2800" b="1" smtClean="0">
                <a:solidFill>
                  <a:srgbClr val="002060"/>
                </a:solidFill>
                <a:latin typeface="Arial Black" pitchFamily="34" charset="0"/>
              </a:rPr>
              <a:t>lugar de animação bíblica da vida e da pastoral;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pt-BR" b="1" smtClean="0">
                <a:solidFill>
                  <a:srgbClr val="002060"/>
                </a:solidFill>
                <a:latin typeface="Arial Black" pitchFamily="34" charset="0"/>
              </a:rPr>
              <a:t>- Igreja: comunidade de comunidades;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pt-BR" b="1" smtClean="0">
                <a:solidFill>
                  <a:srgbClr val="002060"/>
                </a:solidFill>
                <a:latin typeface="Arial Black" pitchFamily="34" charset="0"/>
              </a:rPr>
              <a:t>- Igreja a serviço da vida plena para todos</a:t>
            </a:r>
            <a:r>
              <a:rPr lang="pt-BR" smtClean="0">
                <a:latin typeface="Arial Black" pitchFamily="34" charset="0"/>
              </a:rPr>
              <a:t>. </a:t>
            </a:r>
          </a:p>
        </p:txBody>
      </p:sp>
      <p:sp>
        <p:nvSpPr>
          <p:cNvPr id="33798" name="CaixaDeTexto 5"/>
          <p:cNvSpPr txBox="1">
            <a:spLocks noChangeArrowheads="1"/>
          </p:cNvSpPr>
          <p:nvPr/>
        </p:nvSpPr>
        <p:spPr bwMode="auto">
          <a:xfrm>
            <a:off x="900113" y="476250"/>
            <a:ext cx="741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600" b="1">
                <a:solidFill>
                  <a:srgbClr val="C00000"/>
                </a:solidFill>
                <a:latin typeface="Arial Black" pitchFamily="34" charset="0"/>
              </a:rPr>
              <a:t>Urgências na evangelização</a:t>
            </a:r>
            <a:endParaRPr lang="pt-BR" sz="36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8366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34819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4820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482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5088" y="1412875"/>
            <a:ext cx="8878887" cy="5400675"/>
          </a:xfrm>
        </p:spPr>
        <p:txBody>
          <a:bodyPr/>
          <a:lstStyle/>
          <a:p>
            <a:pPr algn="just" eaLnBrk="1" hangingPunct="1"/>
            <a:r>
              <a:rPr lang="pt-BR" smtClean="0">
                <a:latin typeface="Arial" charset="0"/>
                <a:cs typeface="Arial" charset="0"/>
              </a:rPr>
              <a:t>Jesus Cristo, o grande missionário do Pai, envia seus discípulos em constante atitude de missão. Quem se apaixona por Jesus Cristo deve transbordá-lo no testemunho e no anúncio de sua pessoa e mensagem. </a:t>
            </a:r>
          </a:p>
          <a:p>
            <a:pPr algn="just" eaLnBrk="1" hangingPunct="1"/>
            <a:r>
              <a:rPr lang="pt-BR" smtClean="0">
                <a:latin typeface="Arial" charset="0"/>
                <a:cs typeface="Arial" charset="0"/>
              </a:rPr>
              <a:t>A Igreja existe para anunciar, por gestos e palavras, a pessoa e a mensagem de Jesus Cristo.</a:t>
            </a:r>
          </a:p>
          <a:p>
            <a:pPr algn="just" eaLnBrk="1" hangingPunct="1"/>
            <a:r>
              <a:rPr lang="pt-BR" smtClean="0">
                <a:latin typeface="Arial" charset="0"/>
                <a:cs typeface="Arial" charset="0"/>
              </a:rPr>
              <a:t>Fechar-se à dimensão missionária implica fechar-se ao Espírito Santo atuante, impulsionador e defensor . Em toda a sua história, a Igreja nunca deixou de ser missionária. Em cada tempo e lugar, esta missão assume perspectivas distintas. </a:t>
            </a:r>
            <a:r>
              <a:rPr lang="nl-NL" b="1" smtClean="0">
                <a:latin typeface="Arial" charset="0"/>
                <a:cs typeface="Arial" charset="0"/>
              </a:rPr>
              <a:t> </a:t>
            </a:r>
            <a:endParaRPr lang="pt-BR" b="1" smtClean="0">
              <a:latin typeface="Arial" charset="0"/>
              <a:cs typeface="Arial" charset="0"/>
            </a:endParaRPr>
          </a:p>
        </p:txBody>
      </p:sp>
      <p:sp>
        <p:nvSpPr>
          <p:cNvPr id="34822" name="CaixaDeTexto 6"/>
          <p:cNvSpPr txBox="1">
            <a:spLocks noChangeArrowheads="1"/>
          </p:cNvSpPr>
          <p:nvPr/>
        </p:nvSpPr>
        <p:spPr bwMode="auto">
          <a:xfrm>
            <a:off x="539750" y="188913"/>
            <a:ext cx="76327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>
                <a:solidFill>
                  <a:srgbClr val="002060"/>
                </a:solidFill>
                <a:latin typeface="Arial Black" pitchFamily="34" charset="0"/>
              </a:rPr>
              <a:t>IGREJA EM ESTADO PERMANENTE DE MISSÃO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476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35843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5844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500188"/>
            <a:ext cx="8858250" cy="4857750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50" dirty="0" smtClean="0">
                <a:latin typeface="Arial" pitchFamily="34" charset="0"/>
                <a:cs typeface="Arial" pitchFamily="34" charset="0"/>
              </a:rPr>
              <a:t>No atual período da história, a missão assume um rosto próprio, com pelo menos três características: urgência, amplitude e inclusão.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50" dirty="0" smtClean="0">
                <a:latin typeface="Arial" pitchFamily="34" charset="0"/>
                <a:cs typeface="Arial" pitchFamily="34" charset="0"/>
              </a:rPr>
              <a:t>A missão é </a:t>
            </a:r>
            <a:r>
              <a:rPr lang="pt-BR" sz="24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urgente</a:t>
            </a:r>
            <a:r>
              <a:rPr lang="pt-BR" sz="24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50" dirty="0" smtClean="0">
                <a:latin typeface="Arial" pitchFamily="34" charset="0"/>
                <a:cs typeface="Arial" pitchFamily="34" charset="0"/>
              </a:rPr>
              <a:t>em decorrência da oscilação de critérios. É </a:t>
            </a:r>
            <a:r>
              <a:rPr lang="pt-BR" sz="24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ampla e </a:t>
            </a:r>
            <a:r>
              <a:rPr lang="pt-BR" sz="245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includente</a:t>
            </a:r>
            <a:r>
              <a:rPr lang="pt-BR" sz="24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50" dirty="0" smtClean="0">
                <a:latin typeface="Arial" pitchFamily="34" charset="0"/>
                <a:cs typeface="Arial" pitchFamily="34" charset="0"/>
              </a:rPr>
              <a:t>porque reconhece que todas as situações, tempos e locais, são seus interlocutores.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50" dirty="0" smtClean="0">
                <a:latin typeface="Arial" pitchFamily="34" charset="0"/>
                <a:cs typeface="Arial" pitchFamily="34" charset="0"/>
              </a:rPr>
              <a:t>Até mesmo o discípulo missionário é, para si, um destinatário da missão, na medida em que está inserido nesta mudança de época, com referências e valores nem sempre sedimentados.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50" dirty="0" smtClean="0">
                <a:latin typeface="Arial" pitchFamily="34" charset="0"/>
                <a:cs typeface="Arial" pitchFamily="34" charset="0"/>
              </a:rPr>
              <a:t>Trata-se de suscitar em cada batizado e em cada forma de organização eclesial uma forte consciência missionária.</a:t>
            </a:r>
          </a:p>
        </p:txBody>
      </p:sp>
      <p:sp>
        <p:nvSpPr>
          <p:cNvPr id="35846" name="CaixaDeTexto 5"/>
          <p:cNvSpPr txBox="1">
            <a:spLocks noChangeArrowheads="1"/>
          </p:cNvSpPr>
          <p:nvPr/>
        </p:nvSpPr>
        <p:spPr bwMode="auto">
          <a:xfrm>
            <a:off x="250825" y="4763"/>
            <a:ext cx="8713788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>
                <a:solidFill>
                  <a:srgbClr val="C00000"/>
                </a:solidFill>
                <a:latin typeface="Arial Black" pitchFamily="34" charset="0"/>
              </a:rPr>
              <a:t>MISSÃO</a:t>
            </a:r>
            <a:r>
              <a:rPr lang="pt-BR" sz="3600">
                <a:solidFill>
                  <a:srgbClr val="C00000"/>
                </a:solidFill>
                <a:latin typeface="Arial Black" pitchFamily="34" charset="0"/>
              </a:rPr>
              <a:t>: </a:t>
            </a:r>
          </a:p>
          <a:p>
            <a:pPr algn="ctr"/>
            <a:r>
              <a:rPr lang="pt-BR" sz="3200">
                <a:solidFill>
                  <a:srgbClr val="C00000"/>
                </a:solidFill>
                <a:latin typeface="Arial Black" pitchFamily="34" charset="0"/>
              </a:rPr>
              <a:t>URGÊNCIA, AMPLITUDE E INCLUSÃO</a:t>
            </a:r>
            <a:endParaRPr lang="pt-BR" sz="36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6867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686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500188"/>
            <a:ext cx="8858250" cy="5241925"/>
          </a:xfrm>
        </p:spPr>
        <p:txBody>
          <a:bodyPr/>
          <a:lstStyle/>
          <a:p>
            <a:pPr algn="just" eaLnBrk="1" fontAlgn="ctr" hangingPunct="1"/>
            <a:r>
              <a:rPr lang="pt-BR" sz="2600" smtClean="0">
                <a:latin typeface="Arial" charset="0"/>
                <a:cs typeface="Arial" charset="0"/>
              </a:rPr>
              <a:t>Neste redescobrir missionário, emerge o papel de cada pessoa batizada em todos os lugares e situações pelo testemunho pessoal, base para o explícito anúncio.</a:t>
            </a:r>
          </a:p>
          <a:p>
            <a:pPr algn="just" eaLnBrk="1" fontAlgn="ctr" hangingPunct="1"/>
            <a:r>
              <a:rPr lang="pt-BR" sz="2600" smtClean="0">
                <a:latin typeface="Arial" charset="0"/>
                <a:cs typeface="Arial" charset="0"/>
              </a:rPr>
              <a:t>Depois surge a urgência de se pensar </a:t>
            </a:r>
            <a:r>
              <a:rPr lang="pt-BR" sz="2600" smtClean="0">
                <a:solidFill>
                  <a:srgbClr val="C00000"/>
                </a:solidFill>
                <a:latin typeface="Arial" charset="0"/>
                <a:cs typeface="Arial" charset="0"/>
              </a:rPr>
              <a:t>estruturas pastorais </a:t>
            </a:r>
            <a:r>
              <a:rPr lang="pt-BR" sz="2600" smtClean="0">
                <a:latin typeface="Arial" charset="0"/>
                <a:cs typeface="Arial" charset="0"/>
              </a:rPr>
              <a:t>que favoreçam a realização da atual consciência missionária. </a:t>
            </a:r>
          </a:p>
          <a:p>
            <a:pPr algn="just" eaLnBrk="1" fontAlgn="ctr" hangingPunct="1"/>
            <a:r>
              <a:rPr lang="pt-BR" sz="2600" smtClean="0">
                <a:latin typeface="Arial" charset="0"/>
                <a:cs typeface="Arial" charset="0"/>
              </a:rPr>
              <a:t>Esta “deve impregnar todas as estruturas eclesiais e todos os planos pastorais”, a ponto de deixar para trás práticas, costumes e estruturas que já não favoreçam a transmissão da fé. </a:t>
            </a:r>
          </a:p>
          <a:p>
            <a:pPr algn="just" eaLnBrk="1" fontAlgn="ctr" hangingPunct="1"/>
            <a:r>
              <a:rPr lang="pt-BR" sz="2600" smtClean="0">
                <a:latin typeface="Arial" charset="0"/>
                <a:cs typeface="Arial" charset="0"/>
              </a:rPr>
              <a:t>Nesta mudança de época é preciso agir com rapidez. </a:t>
            </a:r>
          </a:p>
        </p:txBody>
      </p:sp>
      <p:sp>
        <p:nvSpPr>
          <p:cNvPr id="36869" name="CaixaDeTexto 6"/>
          <p:cNvSpPr txBox="1">
            <a:spLocks noChangeArrowheads="1"/>
          </p:cNvSpPr>
          <p:nvPr/>
        </p:nvSpPr>
        <p:spPr bwMode="auto">
          <a:xfrm>
            <a:off x="755650" y="188913"/>
            <a:ext cx="7704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b="1">
                <a:solidFill>
                  <a:srgbClr val="C00000"/>
                </a:solidFill>
                <a:latin typeface="Arial Black" pitchFamily="34" charset="0"/>
              </a:rPr>
              <a:t>Urgências de novas estruturas pastorais</a:t>
            </a:r>
            <a:endParaRPr lang="pt-BR" b="1">
              <a:latin typeface="Arial Black" pitchFamily="34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>
          <a:xfrm>
            <a:off x="827088" y="188913"/>
            <a:ext cx="7859712" cy="936625"/>
          </a:xfrm>
        </p:spPr>
        <p:txBody>
          <a:bodyPr>
            <a:normAutofit fontScale="90000"/>
          </a:bodyPr>
          <a:lstStyle/>
          <a:p>
            <a:pPr marL="273050" indent="-27305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3600" b="1" dirty="0" smtClean="0">
                <a:solidFill>
                  <a:srgbClr val="002060"/>
                </a:solidFill>
                <a:latin typeface="Arial Black" pitchFamily="34" charset="0"/>
              </a:rPr>
              <a:t>IGREJA: CASA DA INICIAÇÃO </a:t>
            </a:r>
            <a:br>
              <a:rPr lang="pt-BR" sz="3600" b="1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pt-BR" sz="3600" b="1" dirty="0" smtClean="0">
                <a:solidFill>
                  <a:srgbClr val="002060"/>
                </a:solidFill>
                <a:latin typeface="Arial Black" pitchFamily="34" charset="0"/>
              </a:rPr>
              <a:t>À </a:t>
            </a:r>
            <a:r>
              <a:rPr lang="pt-BR" sz="3200" b="1" dirty="0" smtClean="0">
                <a:solidFill>
                  <a:srgbClr val="002060"/>
                </a:solidFill>
                <a:latin typeface="Arial Black" pitchFamily="34" charset="0"/>
              </a:rPr>
              <a:t>VIDA CRISTÃ</a:t>
            </a:r>
          </a:p>
        </p:txBody>
      </p:sp>
      <p:sp>
        <p:nvSpPr>
          <p:cNvPr id="3789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388" y="1357313"/>
            <a:ext cx="8821737" cy="5500687"/>
          </a:xfrm>
        </p:spPr>
        <p:txBody>
          <a:bodyPr/>
          <a:lstStyle/>
          <a:p>
            <a:pPr algn="just" eaLnBrk="1" fontAlgn="ctr" hangingPunct="1"/>
            <a:r>
              <a:rPr lang="pt-BR" sz="2500" smtClean="0">
                <a:latin typeface="Arial" charset="0"/>
                <a:cs typeface="Arial" charset="0"/>
              </a:rPr>
              <a:t>Cada tempo e cada lugar têm um modo característico para apresentar Jesus Cristo e suscitar nos corações o seguimento. </a:t>
            </a:r>
          </a:p>
          <a:p>
            <a:pPr algn="just" eaLnBrk="1" fontAlgn="ctr" hangingPunct="1"/>
            <a:r>
              <a:rPr lang="pt-BR" sz="2500" smtClean="0">
                <a:latin typeface="Arial" charset="0"/>
                <a:cs typeface="Arial" charset="0"/>
              </a:rPr>
              <a:t>“A admiração pela pessoa de Jesus, seu chamado e seu olhar de amor despertam uma resposta consciente e livre desde o mais íntimo do coração do discípulo” . </a:t>
            </a:r>
          </a:p>
          <a:p>
            <a:pPr algn="just" eaLnBrk="1" fontAlgn="ctr" hangingPunct="1"/>
            <a:r>
              <a:rPr lang="pt-BR" sz="2500" smtClean="0">
                <a:latin typeface="Arial" charset="0"/>
                <a:cs typeface="Arial" charset="0"/>
              </a:rPr>
              <a:t>A adesão a Jesus Cristo implica anúncio, apresentação, proclamação. Em outras épocas, a apresentação de Jesus Cristo se dava através de um mundo que se concebia cristão. Família, escola e sociedade ajudavam a se inserir na cultura, apresentavando também a pessoa e a mensagem de Jesus Cristo.</a:t>
            </a:r>
            <a:endParaRPr lang="pt-BR" sz="2500" smtClean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476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38915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8916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662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484313"/>
            <a:ext cx="8750300" cy="5373687"/>
          </a:xfrm>
        </p:spPr>
        <p:txBody>
          <a:bodyPr>
            <a:normAutofit fontScale="925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Esta é a razão pela qual cresce o incentivo à Iniciação à vida cristã, “grande desafio que questiona a fundo a maneira como estamos educando na fé e como estamos alimentando a experiência cristã”.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Trata-se de “desenvolver, em nossas comunidades, um </a:t>
            </a:r>
            <a:r>
              <a:rPr lang="pt-BR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processo de iniciação à vida cristã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que conduza a um encontro pessoal com Jesus Cristo”, atitude que deve ser assumida em todo o continente latino-americano.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Um dos mais urgentes sentidos do termo </a:t>
            </a:r>
            <a:r>
              <a:rPr lang="pt-BR" sz="2800" i="1" dirty="0" smtClean="0">
                <a:latin typeface="Arial" pitchFamily="34" charset="0"/>
                <a:cs typeface="Arial" pitchFamily="34" charset="0"/>
              </a:rPr>
              <a:t>missão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em nossos dias: anunciar Jesus Cristo, recomeçando a partir dele. É preciso ajudar as pessoas a conhecer Jesus Cristo, fascinar-se por Ele e optar por segui-lo</a:t>
            </a:r>
            <a:r>
              <a:rPr lang="pt-BR" sz="2800" dirty="0" smtClean="0"/>
              <a:t>.</a:t>
            </a:r>
          </a:p>
        </p:txBody>
      </p:sp>
      <p:sp>
        <p:nvSpPr>
          <p:cNvPr id="38918" name="CaixaDeTexto 5"/>
          <p:cNvSpPr txBox="1">
            <a:spLocks noChangeArrowheads="1"/>
          </p:cNvSpPr>
          <p:nvPr/>
        </p:nvSpPr>
        <p:spPr bwMode="auto">
          <a:xfrm>
            <a:off x="1473200" y="333375"/>
            <a:ext cx="61706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>
                <a:solidFill>
                  <a:srgbClr val="C00000"/>
                </a:solidFill>
                <a:latin typeface="Arial Black" pitchFamily="34" charset="0"/>
              </a:rPr>
              <a:t>ANUNCIAR JESUS CRISTO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476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39939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9940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41438"/>
            <a:ext cx="8858250" cy="5516562"/>
          </a:xfrm>
        </p:spPr>
        <p:txBody>
          <a:bodyPr>
            <a:normAutofit fontScale="77500" lnSpcReduction="200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3200" dirty="0" smtClean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O discípulo missionário de Jesus Cristo faz parte do Povo de Deus  e vive sua fé em comunidade. Sem vida em comunidade, não há como viver a proposta cristã - o Reino de Deus. A comunidade acolhe, forma e transforma, envia em missão, restaura, celebra, adverte e sustenta.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Percebe-se a busca por vida comunitária recordando  a importância da vida em fraternidade e a sede por união e solidariedade.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Em nossos dias, além das comunidades estabelecidas, deparamo-nos com comunidades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transterritoriais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, ambientais e afetivas e o rápido crescimento das comunidades virtuais, tão presentes na cultura juvenil.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Estes fatos abrem o coração do discípulo missionário a novos horizontes de concretização comunitária.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800" dirty="0" smtClean="0"/>
          </a:p>
          <a:p>
            <a:pPr marL="274320" indent="-274320" algn="just" eaLnBrk="1" fontAlgn="auto" hangingPunct="1"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sz="2800" dirty="0"/>
          </a:p>
        </p:txBody>
      </p:sp>
      <p:sp>
        <p:nvSpPr>
          <p:cNvPr id="39942" name="CaixaDeTexto 5"/>
          <p:cNvSpPr txBox="1">
            <a:spLocks noChangeArrowheads="1"/>
          </p:cNvSpPr>
          <p:nvPr/>
        </p:nvSpPr>
        <p:spPr bwMode="auto">
          <a:xfrm>
            <a:off x="1331913" y="188913"/>
            <a:ext cx="7056437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>
                <a:solidFill>
                  <a:srgbClr val="002060"/>
                </a:solidFill>
                <a:latin typeface="Arial Black" pitchFamily="34" charset="0"/>
              </a:rPr>
              <a:t>IGREJA: COMUNIDADE DE COMUNIDADES</a:t>
            </a:r>
            <a:endParaRPr lang="pt-BR" sz="320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476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40963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0964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867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268413"/>
            <a:ext cx="8858250" cy="5589587"/>
          </a:xfrm>
        </p:spPr>
        <p:txBody>
          <a:bodyPr>
            <a:normAutofit/>
          </a:bodyPr>
          <a:lstStyle/>
          <a:p>
            <a:pPr marL="177800" lvl="1" indent="-177800" algn="just" eaLnBrk="1" fontAlgn="ctr" hangingPunct="1">
              <a:spcAft>
                <a:spcPts val="0"/>
              </a:spcAft>
              <a:buClr>
                <a:schemeClr val="accent6"/>
              </a:buClr>
              <a:buSzPct val="110000"/>
              <a:buFont typeface="Arial" pitchFamily="34" charset="0"/>
              <a:buChar char="•"/>
              <a:defRPr/>
            </a:pPr>
            <a:r>
              <a:rPr lang="pt-BR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Na busca de vida comunitária, a presença das comunidades eclesiais de base - as </a:t>
            </a:r>
            <a:r>
              <a:rPr lang="pt-BR" sz="23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CEBs</a:t>
            </a:r>
            <a:r>
              <a:rPr lang="pt-BR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alimentadas pela Palavra, pela fraternidade, pela oração e pela Eucaristia, são sinal de vitalidade da Igreja e presença eclesial junto aos mais simples, partilhando a vida e com ela se comprometendo em vista de uma sociedade justa e solidária. </a:t>
            </a:r>
          </a:p>
          <a:p>
            <a:pPr marL="177800" lvl="1" indent="-177800" algn="just" eaLnBrk="1" fontAlgn="ctr" hangingPunct="1">
              <a:spcAft>
                <a:spcPts val="0"/>
              </a:spcAft>
              <a:buClr>
                <a:schemeClr val="accent6"/>
              </a:buClr>
              <a:buSzPct val="110000"/>
              <a:buFont typeface="Arial" pitchFamily="34" charset="0"/>
              <a:buChar char="•"/>
              <a:defRPr/>
            </a:pPr>
            <a:r>
              <a:rPr lang="pt-BR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Num mundo plural, não há um único modo de ser comunidade. O Espírito sopra onde quer; nenhuma concretização comunitária possui o monopólio da ação do Espírito. Nenhuma deve chamar para si a primazia sobre as demais, pois todos são membros do corpo e possuem igual valor. </a:t>
            </a:r>
          </a:p>
          <a:p>
            <a:pPr marL="177800" lvl="1" indent="-177800" algn="just" eaLnBrk="1" fontAlgn="ctr" hangingPunct="1">
              <a:spcAft>
                <a:spcPts val="0"/>
              </a:spcAft>
              <a:buClr>
                <a:schemeClr val="accent6"/>
              </a:buClr>
              <a:buSzPct val="110000"/>
              <a:buFont typeface="Arial" pitchFamily="34" charset="0"/>
              <a:buChar char="•"/>
              <a:defRPr/>
            </a:pPr>
            <a:r>
              <a:rPr lang="pt-BR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 comunidade eclesial deve abrir-se para acolher dinamicamente os vários carismas, serviços e ministérios</a:t>
            </a:r>
            <a:r>
              <a:rPr lang="pt-BR" sz="23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pt-BR" sz="2300" baseline="30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23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0966" name="Retângulo 5"/>
          <p:cNvSpPr>
            <a:spLocks noChangeArrowheads="1"/>
          </p:cNvSpPr>
          <p:nvPr/>
        </p:nvSpPr>
        <p:spPr bwMode="auto">
          <a:xfrm>
            <a:off x="2143125" y="188913"/>
            <a:ext cx="492918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/>
            <a:r>
              <a:rPr lang="pt-BR" sz="2800" b="1">
                <a:solidFill>
                  <a:srgbClr val="C00000"/>
                </a:solidFill>
                <a:latin typeface="Arial Black" pitchFamily="34" charset="0"/>
              </a:rPr>
              <a:t>PLURALIDADE NA VIDA COMUNITÁRIA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476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41987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1988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198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268413"/>
            <a:ext cx="8858250" cy="5589587"/>
          </a:xfrm>
        </p:spPr>
        <p:txBody>
          <a:bodyPr/>
          <a:lstStyle/>
          <a:p>
            <a:pPr algn="just" eaLnBrk="1" fontAlgn="ctr" hangingPunct="1"/>
            <a:endParaRPr lang="pt-BR" sz="2600" smtClean="0">
              <a:latin typeface="Arial" charset="0"/>
              <a:cs typeface="Arial" charset="0"/>
            </a:endParaRPr>
          </a:p>
          <a:p>
            <a:pPr algn="just" eaLnBrk="1" fontAlgn="ctr" hangingPunct="1"/>
            <a:r>
              <a:rPr lang="pt-BR" sz="2600" smtClean="0">
                <a:latin typeface="Arial" charset="0"/>
                <a:cs typeface="Arial" charset="0"/>
              </a:rPr>
              <a:t>O caminho para que a paróquia se torne uma comunidade de comunidades é inevitável, desafiando a criatividade, o respeito mútuo, a sensibilidade para o momento histórico. </a:t>
            </a:r>
          </a:p>
          <a:p>
            <a:pPr algn="just" eaLnBrk="1" fontAlgn="ctr" hangingPunct="1"/>
            <a:r>
              <a:rPr lang="pt-BR" sz="2600" smtClean="0">
                <a:latin typeface="Arial" charset="0"/>
                <a:cs typeface="Arial" charset="0"/>
              </a:rPr>
              <a:t>Mesmo consciente de que processos humanos e transformações de mentalidade são lentos, a Igreja no Brasil se compromete em acelerar o processo de animação e fortalecimento de efetivas comunidades. </a:t>
            </a:r>
          </a:p>
          <a:p>
            <a:pPr algn="just" eaLnBrk="1" fontAlgn="ctr" hangingPunct="1"/>
            <a:r>
              <a:rPr lang="pt-BR" sz="2600" smtClean="0">
                <a:latin typeface="Arial" charset="0"/>
                <a:cs typeface="Arial" charset="0"/>
              </a:rPr>
              <a:t>A setorização da paróquia pode favorecer o nascimento de comunidades, pois valorizam os vínculos humanos e sociais. </a:t>
            </a:r>
            <a:endParaRPr lang="pt-BR" sz="2600" smtClean="0"/>
          </a:p>
        </p:txBody>
      </p:sp>
      <p:sp>
        <p:nvSpPr>
          <p:cNvPr id="41990" name="CaixaDeTexto 5"/>
          <p:cNvSpPr txBox="1">
            <a:spLocks noChangeArrowheads="1"/>
          </p:cNvSpPr>
          <p:nvPr/>
        </p:nvSpPr>
        <p:spPr bwMode="auto">
          <a:xfrm>
            <a:off x="684213" y="188913"/>
            <a:ext cx="793908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C00000"/>
                </a:solidFill>
                <a:latin typeface="Arial Black" pitchFamily="34" charset="0"/>
              </a:rPr>
              <a:t>A PARÓQUIA – COMUNIDADE DE COMUNIDADES</a:t>
            </a:r>
            <a:endParaRPr lang="pt-BR" sz="280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388" y="1989138"/>
            <a:ext cx="8713787" cy="45513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cap="small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INTRODUÇÃO</a:t>
            </a:r>
            <a:r>
              <a:rPr lang="pt-BR" cap="sm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endParaRPr lang="pt-BR" b="1" cap="small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cap="sm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b="1" cap="small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 - PARTIR DE JESUS CRISTO </a:t>
            </a:r>
            <a:r>
              <a:rPr lang="pt-BR" cap="sm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endParaRPr lang="pt-BR" b="1" cap="small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cap="sm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b="1" cap="small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II - MARCAS DE NOSSO TEMPO</a:t>
            </a:r>
            <a:r>
              <a:rPr lang="pt-BR" cap="sm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cap="sm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b="1" cap="small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III - URGÊNCIAS NA AÇÃO EVANGELIZADORA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Igreja em estado permanente de missão	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Igreja: casa da iniciação à vida cristã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Igreja: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lugar de animação bíblica da vida e da  pastoral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Igreja: comunidade de comunidades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Igreja a serviço da vida plena para todos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	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0" y="0"/>
            <a:ext cx="9144000" cy="476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15364" name="Picture 2"/>
          <p:cNvSpPr>
            <a:spLocks noChangeAspect="1" noChangeArrowheads="1"/>
          </p:cNvSpPr>
          <p:nvPr/>
        </p:nvSpPr>
        <p:spPr bwMode="auto">
          <a:xfrm>
            <a:off x="0" y="6165850"/>
            <a:ext cx="6889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65" name="Picture 5"/>
          <p:cNvSpPr>
            <a:spLocks noChangeAspect="1" noChangeArrowheads="1"/>
          </p:cNvSpPr>
          <p:nvPr/>
        </p:nvSpPr>
        <p:spPr bwMode="auto">
          <a:xfrm>
            <a:off x="8451850" y="6165850"/>
            <a:ext cx="6921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79512" y="188640"/>
            <a:ext cx="8712968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4800" b="1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Esquema das  diretrizes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41438"/>
            <a:ext cx="8858250" cy="5327650"/>
          </a:xfrm>
        </p:spPr>
        <p:txBody>
          <a:bodyPr/>
          <a:lstStyle/>
          <a:p>
            <a:pPr algn="just" eaLnBrk="1" fontAlgn="ctr" hangingPunct="1"/>
            <a:r>
              <a:rPr lang="pt-BR" smtClean="0">
                <a:latin typeface="Arial" charset="0"/>
                <a:cs typeface="Arial" charset="0"/>
              </a:rPr>
              <a:t>A missão dos discípulos é o serviço à vida plena.</a:t>
            </a:r>
          </a:p>
          <a:p>
            <a:pPr algn="just" eaLnBrk="1" hangingPunct="1"/>
            <a:r>
              <a:rPr lang="pt-BR" smtClean="0">
                <a:latin typeface="Arial" charset="0"/>
                <a:cs typeface="Arial" charset="0"/>
              </a:rPr>
              <a:t>A Igreja no Brasil sabe que “nossos povos não querem andar pelas sombras da morte. Têm sede de vida e felicidade em Cristo”. Ela proclama: “as condições de vida de muitos abandonados, excluídos e ignorados em sua miséria e dor, contradizem o projeto do Pai e desafiam os  missionários ao compromisso com a cultura da vida”. Ao longo de uma história de solidariedade e compromisso com as vítimas das  formas de destruição da vida, a Igreja se reconhece servidora do Deus da Vida. </a:t>
            </a:r>
            <a:r>
              <a:rPr lang="nl-NL" smtClean="0">
                <a:latin typeface="Arial" charset="0"/>
                <a:cs typeface="Arial" charset="0"/>
              </a:rPr>
              <a:t> </a:t>
            </a:r>
            <a:endParaRPr lang="pt-BR" smtClean="0">
              <a:latin typeface="Arial" charset="0"/>
              <a:cs typeface="Arial" charset="0"/>
            </a:endParaRPr>
          </a:p>
        </p:txBody>
      </p:sp>
      <p:sp>
        <p:nvSpPr>
          <p:cNvPr id="43011" name="CaixaDeTexto 3"/>
          <p:cNvSpPr txBox="1">
            <a:spLocks noChangeArrowheads="1"/>
          </p:cNvSpPr>
          <p:nvPr/>
        </p:nvSpPr>
        <p:spPr bwMode="auto">
          <a:xfrm>
            <a:off x="395288" y="71438"/>
            <a:ext cx="82089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pt-BR" sz="3200" b="1">
                <a:solidFill>
                  <a:srgbClr val="002060"/>
                </a:solidFill>
                <a:latin typeface="Arial Black" pitchFamily="34" charset="0"/>
              </a:rPr>
              <a:t>A IGREJA A SERVIÇO DA VIDA PLENA PARA TODOS</a:t>
            </a:r>
            <a:endParaRPr lang="pt-BR" sz="320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476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44035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4036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174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428750"/>
            <a:ext cx="8858250" cy="5357813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Contemplando os diversos rostos de sofredores, o discípulo missionário enxerga nele o rosto de seu Senhor: chagado, destroçado, flagelado.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O discípulo missionário não se cala diante da vida impedida de nascer seja por decisão individual, seja pela legalização e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despenalização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do aborto. Não se cala igualmente diante da vida sem alimentação, casa, terra, trabalho, educação, saúde, lazer, liberdade, esperança e fé.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Ele se compromete com um mundo onde seja reconhecido o direito a nascer, crescer, constituir família, num mundo onde o perdão seja a regra; a reconciliação, meta de todos.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Daí o “ratificar e potencializar a opção preferencial pelos pobres”, “implícita na fé cristológica”, e que deverá “atravessar todas as suas estruturas e prioridades pastorais”.</a:t>
            </a:r>
          </a:p>
        </p:txBody>
      </p:sp>
      <p:sp>
        <p:nvSpPr>
          <p:cNvPr id="44038" name="CaixaDeTexto 5"/>
          <p:cNvSpPr txBox="1">
            <a:spLocks noChangeArrowheads="1"/>
          </p:cNvSpPr>
          <p:nvPr/>
        </p:nvSpPr>
        <p:spPr bwMode="auto">
          <a:xfrm>
            <a:off x="0" y="4762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C00000"/>
                </a:solidFill>
                <a:latin typeface="Arial Black" pitchFamily="34" charset="0"/>
              </a:rPr>
              <a:t>CONTEMPLAR OS ROSTOS SOFREDORES</a:t>
            </a:r>
            <a:endParaRPr lang="pt-BR" sz="28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476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45059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5060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277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57313"/>
            <a:ext cx="8858250" cy="5072062"/>
          </a:xfrm>
        </p:spPr>
        <p:txBody>
          <a:bodyPr>
            <a:noAutofit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550" dirty="0" smtClean="0">
                <a:latin typeface="Arial" pitchFamily="34" charset="0"/>
                <a:cs typeface="Arial" pitchFamily="34" charset="0"/>
              </a:rPr>
              <a:t>Consciente das urgências da miséria e da exclusão, o discípulo missionário não restringe sua solidariedade ao gesto da doação caritativa. A doação para a sobrevivência não abrange a totalidade da opção pelos pobres. Esta implica convívio, relacionamento fraterno, atenção, escuta, acompanhamento nas dificuldades, buscando, a partir dos próprios pobres, a mudança de sua situação. Os pobres e excluídos são sujeitos da evangelização e da promoção humana integral.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550" dirty="0" smtClean="0">
                <a:latin typeface="Arial" pitchFamily="34" charset="0"/>
                <a:cs typeface="Arial" pitchFamily="34" charset="0"/>
              </a:rPr>
              <a:t>A Igreja reconhece a importância da atuação no mundo da política e incentiva os leigos/as à participação efetiva na construção de um mundo justo, fraterno e solidário</a:t>
            </a:r>
            <a:r>
              <a:rPr lang="pt-BR" sz="2550" dirty="0" smtClean="0"/>
              <a:t>.</a:t>
            </a:r>
          </a:p>
        </p:txBody>
      </p:sp>
      <p:sp>
        <p:nvSpPr>
          <p:cNvPr id="45062" name="CaixaDeTexto 5"/>
          <p:cNvSpPr txBox="1">
            <a:spLocks noChangeArrowheads="1"/>
          </p:cNvSpPr>
          <p:nvPr/>
        </p:nvSpPr>
        <p:spPr bwMode="auto">
          <a:xfrm>
            <a:off x="468313" y="428625"/>
            <a:ext cx="828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C00000"/>
                </a:solidFill>
                <a:latin typeface="Arial Black" pitchFamily="34" charset="0"/>
              </a:rPr>
              <a:t>PARA ALÉM DA DOAÇÃO CARITATIVA</a:t>
            </a:r>
            <a:endParaRPr lang="pt-BR" sz="28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6083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251520" y="1844824"/>
            <a:ext cx="8712968" cy="193899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60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PERSPECTIVAS </a:t>
            </a:r>
          </a:p>
          <a:p>
            <a:pPr algn="ctr">
              <a:defRPr/>
            </a:pPr>
            <a:r>
              <a:rPr lang="pt-BR" sz="60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 AÇÃO</a:t>
            </a:r>
          </a:p>
        </p:txBody>
      </p:sp>
      <p:pic>
        <p:nvPicPr>
          <p:cNvPr id="46085" name="imgPreview" descr="britânico,colinas,controles de tráfego,direções,escocês,Escócia,estradas,Europa,europeu,Fotografias,Grã-Bretanha,montanhas,Reino Unido,setas,sinais,sinais de estrada,transporte,viagens,volt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4188" y="3789363"/>
            <a:ext cx="30956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420688"/>
            <a:ext cx="8964613" cy="6508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3200" b="1" dirty="0">
                <a:latin typeface="+mn-lt"/>
              </a:rPr>
              <a:t>	</a:t>
            </a:r>
            <a:r>
              <a:rPr lang="pt-BR" sz="2800" b="1" dirty="0">
                <a:solidFill>
                  <a:srgbClr val="C00000"/>
                </a:solidFill>
                <a:latin typeface="+mn-lt"/>
              </a:rPr>
              <a:t>RESPOSTAS DAS IGREJAS PARTICULARES</a:t>
            </a:r>
          </a:p>
        </p:txBody>
      </p:sp>
      <p:sp>
        <p:nvSpPr>
          <p:cNvPr id="47107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7108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482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428750"/>
            <a:ext cx="8858250" cy="5143500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Derivam numerosos e complexos desafios pastorais de nosso olhar sobre as </a:t>
            </a:r>
            <a:r>
              <a:rPr lang="pt-BR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marcas de nosso tempo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(Cap. II), confrontado com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pt-BR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urgências na ação evangelizadora</a:t>
            </a:r>
            <a:r>
              <a:rPr lang="pt-B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(Cap. III), </a:t>
            </a:r>
            <a:r>
              <a:rPr lang="pt-BR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partir de Jesus Cristo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(Cap. I).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Em nosso imenso Brasil, as particularidades de cada contexto exigem que cada Igreja Particular responda a eles, a seu modo.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 proposta de algumas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perspectivas de ação</a:t>
            </a:r>
            <a:r>
              <a:rPr lang="pt-B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quer contribuir com uma Igreja “comunhão e participação”, despertando a criatividade nas diversas iniciativas de ação. Quer promover também nas Igrejas Particulares e entre elas uma pastoral orgânica mais eficaz na perspectiva do Vaticano II - “Igreja de Igrejas”.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566738"/>
            <a:ext cx="9144000" cy="6477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3200" b="1" dirty="0">
                <a:solidFill>
                  <a:srgbClr val="C00000"/>
                </a:solidFill>
                <a:latin typeface="+mn-lt"/>
              </a:rPr>
              <a:t>IGREJA EM PERMANENTE ESTADO DE MISSÃO</a:t>
            </a:r>
          </a:p>
        </p:txBody>
      </p:sp>
      <p:sp>
        <p:nvSpPr>
          <p:cNvPr id="48131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8132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584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428750"/>
            <a:ext cx="8750300" cy="5240338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 Igreja nasce da missão e existe para a missão.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Ela existe para os outros e precisa ir a todos. O testemunho é condição para o anúncio.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A própria comunidade cristã precisa ser, ela mesma, anúncio,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pois o mensageiro é Mensagem.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Os mensageiros de Jesus Cristo são testemunhas daquilo que viram, encontraram e experimentaram.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Vendo a comunidade cristã reunida no amor e em oração, as pessoas exclamarão, como fala Paulo aos Coríntios: “Verdadeiramente, Deus está entre vós!”.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 experiência de fé faz transbordar o anúncio para além da comunidade cristã - para cada um dos ambientes onde os mensageiros são enviados.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476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49155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9156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686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268413"/>
            <a:ext cx="8858250" cy="5232400"/>
          </a:xfrm>
        </p:spPr>
        <p:txBody>
          <a:bodyPr>
            <a:noAutofit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350" dirty="0" smtClean="0">
                <a:latin typeface="Arial" pitchFamily="34" charset="0"/>
                <a:cs typeface="Arial" pitchFamily="34" charset="0"/>
              </a:rPr>
              <a:t>Cabe a cada comunidade eclesial buscar os grupos humanos ou as categorias sociais que merecem atenção especial.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350" dirty="0" smtClean="0">
                <a:latin typeface="Arial" pitchFamily="34" charset="0"/>
                <a:cs typeface="Arial" pitchFamily="34" charset="0"/>
              </a:rPr>
              <a:t>Entre esses grupos destacamos: os jovens; as pessoas da periferia das cidades, os intelectuais, artistas, políticos, formadores de opinião, trabalhadores com mobilidade, nômades, os povos indígenas e os afro-brasileiros...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35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35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missão ad gentes</a:t>
            </a:r>
            <a:r>
              <a:rPr lang="pt-BR" sz="2350" dirty="0" smtClean="0">
                <a:latin typeface="Arial" pitchFamily="34" charset="0"/>
                <a:cs typeface="Arial" pitchFamily="34" charset="0"/>
              </a:rPr>
              <a:t>, dando “de nossa pobreza” mostra a maturidade eclesial - conseqüência e não apenas condição de abertura missionária.</a:t>
            </a:r>
            <a:r>
              <a:rPr lang="pt-BR" sz="235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pt-BR" sz="2350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pt-BR" sz="235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missões populares </a:t>
            </a:r>
            <a:r>
              <a:rPr lang="pt-BR" sz="2350" dirty="0" smtClean="0">
                <a:latin typeface="Arial" pitchFamily="34" charset="0"/>
                <a:cs typeface="Arial" pitchFamily="34" charset="0"/>
              </a:rPr>
              <a:t>têm se mostrado um caminho eficaz, como também as visitas residenciais.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350" dirty="0" smtClean="0">
                <a:latin typeface="Arial" pitchFamily="34" charset="0"/>
                <a:cs typeface="Arial" pitchFamily="34" charset="0"/>
              </a:rPr>
              <a:t>Eventos esportivos, como a Copa do Mundo e as Olimpíadas no Brasil podem ser momentos de evangelização, especialmente da juventude. </a:t>
            </a:r>
            <a:endParaRPr lang="pt-BR" sz="2350" dirty="0" smtClean="0"/>
          </a:p>
        </p:txBody>
      </p:sp>
      <p:sp>
        <p:nvSpPr>
          <p:cNvPr id="49158" name="CaixaDeTexto 5"/>
          <p:cNvSpPr txBox="1">
            <a:spLocks noChangeArrowheads="1"/>
          </p:cNvSpPr>
          <p:nvPr/>
        </p:nvSpPr>
        <p:spPr bwMode="auto">
          <a:xfrm>
            <a:off x="539750" y="404813"/>
            <a:ext cx="8353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>
                <a:solidFill>
                  <a:srgbClr val="C00000"/>
                </a:solidFill>
                <a:latin typeface="Arial Black" pitchFamily="34" charset="0"/>
              </a:rPr>
              <a:t>Grupos humanos merecem maior atenção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423863"/>
            <a:ext cx="9144000" cy="6477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3200" b="1" dirty="0">
                <a:solidFill>
                  <a:srgbClr val="C00000"/>
                </a:solidFill>
                <a:latin typeface="Arial Black" pitchFamily="34" charset="0"/>
              </a:rPr>
              <a:t>Igreja: casa da iniciação à vida cristã</a:t>
            </a:r>
            <a:endParaRPr lang="pt-BR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0179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0180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018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268413"/>
            <a:ext cx="8858250" cy="5589587"/>
          </a:xfrm>
        </p:spPr>
        <p:txBody>
          <a:bodyPr/>
          <a:lstStyle/>
          <a:p>
            <a:pPr algn="just" eaLnBrk="1" fontAlgn="ctr" hangingPunct="1"/>
            <a:r>
              <a:rPr lang="pt-BR" sz="2200" smtClean="0">
                <a:latin typeface="Arial" charset="0"/>
                <a:cs typeface="Arial" charset="0"/>
              </a:rPr>
              <a:t>A catequese de inspiração catecumenal equivale ao processo de iniciação cristã - uma catequese permanente. A inspiração bíblica, catequética e litúrgica é condição para a iniciação cristã de crianças, de adolescentes, jovens e adultos.</a:t>
            </a:r>
          </a:p>
          <a:p>
            <a:pPr algn="just" eaLnBrk="1" fontAlgn="ctr" hangingPunct="1"/>
            <a:r>
              <a:rPr lang="pt-BR" sz="2200" smtClean="0">
                <a:latin typeface="Arial" charset="0"/>
                <a:cs typeface="Arial" charset="0"/>
              </a:rPr>
              <a:t>É necessário um </a:t>
            </a:r>
            <a:r>
              <a:rPr lang="pt-BR" sz="2200" i="1" smtClean="0">
                <a:latin typeface="Arial" charset="0"/>
                <a:cs typeface="Arial" charset="0"/>
              </a:rPr>
              <a:t>processo de iniciação na vida cristã</a:t>
            </a:r>
            <a:r>
              <a:rPr lang="pt-BR" sz="2200" smtClean="0">
                <a:latin typeface="Arial" charset="0"/>
                <a:cs typeface="Arial" charset="0"/>
              </a:rPr>
              <a:t> que conduza ao “encontro pessoal com Jesus Cristo”, no cultivo da amizade com Ele pela oração.</a:t>
            </a:r>
          </a:p>
          <a:p>
            <a:pPr algn="just" eaLnBrk="1" fontAlgn="ctr" hangingPunct="1"/>
            <a:r>
              <a:rPr lang="pt-BR" sz="2200" smtClean="0">
                <a:latin typeface="Arial" charset="0"/>
                <a:cs typeface="Arial" charset="0"/>
              </a:rPr>
              <a:t> As manifestações da piedade popular católica precisam ser estimuladas e purificadas porque têm grande significado para a preservação e a transmissão da fé. </a:t>
            </a:r>
          </a:p>
          <a:p>
            <a:pPr algn="just" eaLnBrk="1" hangingPunct="1"/>
            <a:r>
              <a:rPr lang="pt-BR" sz="2200" smtClean="0">
                <a:latin typeface="Arial" charset="0"/>
                <a:cs typeface="Arial" charset="0"/>
              </a:rPr>
              <a:t>A qualidade e os frutos do catecumenato são proporcionais à sua duração. O Rito de Iniciação Cristã de Adultos (RICA) frisa que “deve prolongar-se mesmo por vários anos para que a conversão e a fé possam amadurecer”.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ítulo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936625"/>
          </a:xfrm>
        </p:spPr>
        <p:txBody>
          <a:bodyPr/>
          <a:lstStyle/>
          <a:p>
            <a:pPr eaLnBrk="1" hangingPunct="1"/>
            <a:r>
              <a:rPr lang="pt-BR" sz="3600" b="1" smtClean="0">
                <a:solidFill>
                  <a:srgbClr val="C00000"/>
                </a:solidFill>
                <a:latin typeface="Arial Black" pitchFamily="34" charset="0"/>
              </a:rPr>
              <a:t>Iniciação cristã personalizada</a:t>
            </a:r>
            <a:endParaRPr lang="pt-BR" smtClean="0">
              <a:solidFill>
                <a:srgbClr val="C00000"/>
              </a:solidFill>
            </a:endParaRPr>
          </a:p>
        </p:txBody>
      </p:sp>
      <p:sp>
        <p:nvSpPr>
          <p:cNvPr id="5120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557338"/>
            <a:ext cx="8858250" cy="5300662"/>
          </a:xfrm>
        </p:spPr>
        <p:txBody>
          <a:bodyPr/>
          <a:lstStyle/>
          <a:p>
            <a:pPr algn="just" eaLnBrk="1" fontAlgn="ctr" hangingPunct="1"/>
            <a:r>
              <a:rPr lang="pt-BR" sz="2600" smtClean="0">
                <a:latin typeface="Arial" charset="0"/>
                <a:cs typeface="Arial" charset="0"/>
              </a:rPr>
              <a:t>No contexto marcado pelo </a:t>
            </a:r>
            <a:r>
              <a:rPr lang="pt-BR" sz="2600" b="1" smtClean="0">
                <a:latin typeface="Arial" charset="0"/>
                <a:cs typeface="Arial" charset="0"/>
              </a:rPr>
              <a:t>pluralismo e o subjetivismo</a:t>
            </a:r>
            <a:r>
              <a:rPr lang="pt-BR" sz="2600" smtClean="0">
                <a:latin typeface="Arial" charset="0"/>
                <a:cs typeface="Arial" charset="0"/>
              </a:rPr>
              <a:t>, implica em </a:t>
            </a:r>
            <a:r>
              <a:rPr lang="pt-BR" sz="2600" i="1" smtClean="0">
                <a:latin typeface="Arial" charset="0"/>
                <a:cs typeface="Arial" charset="0"/>
              </a:rPr>
              <a:t>grande atenção às pessoas o </a:t>
            </a:r>
            <a:r>
              <a:rPr lang="pt-BR" sz="2600" smtClean="0">
                <a:latin typeface="Arial" charset="0"/>
                <a:cs typeface="Arial" charset="0"/>
              </a:rPr>
              <a:t>desencadear o do processo de iniciação à vida cristã</a:t>
            </a:r>
            <a:r>
              <a:rPr lang="pt-BR" sz="2600" i="1" smtClean="0">
                <a:latin typeface="Arial" charset="0"/>
                <a:cs typeface="Arial" charset="0"/>
              </a:rPr>
              <a:t>. </a:t>
            </a:r>
          </a:p>
          <a:p>
            <a:pPr algn="just" eaLnBrk="1" fontAlgn="ctr" hangingPunct="1"/>
            <a:r>
              <a:rPr lang="pt-BR" sz="2600" smtClean="0">
                <a:latin typeface="Arial" charset="0"/>
                <a:cs typeface="Arial" charset="0"/>
              </a:rPr>
              <a:t>As pessoas, ciosas de sua </a:t>
            </a:r>
            <a:r>
              <a:rPr lang="pt-BR" sz="2600" b="1" smtClean="0">
                <a:latin typeface="Arial" charset="0"/>
                <a:cs typeface="Arial" charset="0"/>
              </a:rPr>
              <a:t>liberdade e autonomia</a:t>
            </a:r>
            <a:r>
              <a:rPr lang="pt-BR" sz="2600" smtClean="0">
                <a:latin typeface="Arial" charset="0"/>
                <a:cs typeface="Arial" charset="0"/>
              </a:rPr>
              <a:t>, querem se convencer pessoalmente. </a:t>
            </a:r>
          </a:p>
          <a:p>
            <a:pPr algn="just" eaLnBrk="1" fontAlgn="ctr" hangingPunct="1"/>
            <a:r>
              <a:rPr lang="pt-BR" sz="2600" smtClean="0">
                <a:latin typeface="Arial" charset="0"/>
                <a:cs typeface="Arial" charset="0"/>
              </a:rPr>
              <a:t>A pedagogia evangélica consiste na </a:t>
            </a:r>
            <a:r>
              <a:rPr lang="pt-BR" sz="2600" b="1" i="1" smtClean="0">
                <a:solidFill>
                  <a:srgbClr val="C00000"/>
                </a:solidFill>
                <a:latin typeface="Arial" charset="0"/>
                <a:cs typeface="Arial" charset="0"/>
              </a:rPr>
              <a:t>persuasão do interlocutor pelo testemunho de vida e por uma argumentação sincera e rigorosa</a:t>
            </a:r>
            <a:r>
              <a:rPr lang="pt-BR" sz="2600" smtClean="0">
                <a:latin typeface="Arial" charset="0"/>
                <a:cs typeface="Arial" charset="0"/>
              </a:rPr>
              <a:t>.  </a:t>
            </a:r>
          </a:p>
          <a:p>
            <a:pPr algn="just" eaLnBrk="1" fontAlgn="ctr" hangingPunct="1"/>
            <a:r>
              <a:rPr lang="pt-BR" sz="2600" smtClean="0">
                <a:latin typeface="Arial" charset="0"/>
                <a:cs typeface="Arial" charset="0"/>
              </a:rPr>
              <a:t>A comunidade eclesial é o lugar de educação na fé para as crianças, adolescentes e jovens batizados,  articulando fé e vida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63500"/>
            <a:ext cx="9144000" cy="1008063"/>
          </a:xfrm>
          <a:prstGeom prst="rect">
            <a:avLst/>
          </a:prstGeom>
        </p:spPr>
        <p:txBody>
          <a:bodyPr/>
          <a:lstStyle/>
          <a:p>
            <a:pPr marL="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3000" b="1" dirty="0">
                <a:solidFill>
                  <a:srgbClr val="C00000"/>
                </a:solidFill>
                <a:latin typeface="Arial Black" pitchFamily="34" charset="0"/>
                <a:ea typeface="+mj-ea"/>
                <a:cs typeface="+mj-cs"/>
              </a:rPr>
              <a:t>Igreja: lugar de animação bíblica </a:t>
            </a:r>
          </a:p>
          <a:p>
            <a:pPr marL="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3000" b="1" dirty="0">
                <a:solidFill>
                  <a:srgbClr val="C00000"/>
                </a:solidFill>
                <a:latin typeface="Arial Black" pitchFamily="34" charset="0"/>
                <a:ea typeface="+mj-ea"/>
                <a:cs typeface="+mj-cs"/>
              </a:rPr>
              <a:t>da vida e da pastoral </a:t>
            </a:r>
          </a:p>
        </p:txBody>
      </p:sp>
      <p:sp>
        <p:nvSpPr>
          <p:cNvPr id="52227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2228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994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57313"/>
            <a:ext cx="8858250" cy="5329237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 Igreja no Brasil quer investir na formação dos católicos nas mais diversas formas de um seguimento  comprometido com a Palavra de Deus.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Todos os serviços eclesiais precisam estar fundamentados e iluminados pela Palavra de Deus.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Algumas atitudes e vivências se tornam indispensáveis. Deparamo-nos com a necessidade de possuir a Bíblia. Através dela “chegar à interpretação adequada dos textos bíblicos e empregá-los como mediação de diálogo com Jesus Cristo”.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O encontro com a Palavra viva exige a experiência de fé, incrementando a animação bíblica de toda a pastoral.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628775"/>
            <a:ext cx="9001125" cy="52292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cap="small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IV - PERSPECTIVAS DE AÇÃO</a:t>
            </a:r>
            <a:r>
              <a:rPr lang="pt-BR" cap="small" dirty="0" smtClean="0">
                <a:latin typeface="Arial" pitchFamily="34" charset="0"/>
                <a:cs typeface="Arial" pitchFamily="34" charset="0"/>
              </a:rPr>
              <a:t>	</a:t>
            </a:r>
            <a:endParaRPr lang="pt-BR" b="1" cap="small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Igreja em permanente estado de missão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Igreja: casa da iniciação à vida cristã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Igreja: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lugar de animação bíblica da vida e da pastoral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Igreja: comunidade de comunidades	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Igreja a serviço da vida plena para todos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cap="small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 - INDICAÇÕES DE OPERACIONALIZAÇÃO</a:t>
            </a:r>
            <a:r>
              <a:rPr lang="pt-BR" cap="small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O plano como fruto de um processo de planejamento      Passos metodológicos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	</a:t>
            </a: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b="1" cap="small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CONCLUSÃO: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COMPROMISSO DE </a:t>
            </a:r>
            <a:r>
              <a:rPr lang="pt-B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UNIDADE NA MISSÃO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0" y="333375"/>
            <a:ext cx="9144000" cy="13668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16388" name="Picture 2"/>
          <p:cNvSpPr>
            <a:spLocks noChangeAspect="1" noChangeArrowheads="1"/>
          </p:cNvSpPr>
          <p:nvPr/>
        </p:nvSpPr>
        <p:spPr bwMode="auto">
          <a:xfrm>
            <a:off x="0" y="6345238"/>
            <a:ext cx="5095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6389" name="Picture 5"/>
          <p:cNvSpPr>
            <a:spLocks noChangeAspect="1" noChangeArrowheads="1"/>
          </p:cNvSpPr>
          <p:nvPr/>
        </p:nvSpPr>
        <p:spPr bwMode="auto">
          <a:xfrm>
            <a:off x="8451850" y="6165850"/>
            <a:ext cx="6921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79512" y="188640"/>
            <a:ext cx="8712968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4800" b="1" cap="all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Esquema das  diretrizes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ítulo 1"/>
          <p:cNvSpPr>
            <a:spLocks noGrp="1"/>
          </p:cNvSpPr>
          <p:nvPr>
            <p:ph type="title"/>
          </p:nvPr>
        </p:nvSpPr>
        <p:spPr>
          <a:xfrm>
            <a:off x="142875" y="214313"/>
            <a:ext cx="8858250" cy="714375"/>
          </a:xfrm>
        </p:spPr>
        <p:txBody>
          <a:bodyPr/>
          <a:lstStyle/>
          <a:p>
            <a:pPr marL="273050" indent="-273050" eaLnBrk="1" hangingPunct="1">
              <a:spcBef>
                <a:spcPct val="20000"/>
              </a:spcBef>
            </a:pPr>
            <a:r>
              <a:rPr lang="pt-BR" sz="3200" b="1" smtClean="0">
                <a:solidFill>
                  <a:srgbClr val="C00000"/>
                </a:solidFill>
                <a:latin typeface="Arial Black" pitchFamily="34" charset="0"/>
              </a:rPr>
              <a:t>Diferentes formas de animação bíblica</a:t>
            </a:r>
          </a:p>
        </p:txBody>
      </p:sp>
      <p:sp>
        <p:nvSpPr>
          <p:cNvPr id="4096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41438"/>
            <a:ext cx="8858250" cy="4983162"/>
          </a:xfrm>
        </p:spPr>
        <p:txBody>
          <a:bodyPr>
            <a:normAutofit fontScale="85000" lnSpcReduction="100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3100" dirty="0" smtClean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3100" dirty="0" smtClean="0">
                <a:latin typeface="Arial" pitchFamily="34" charset="0"/>
                <a:cs typeface="Arial" pitchFamily="34" charset="0"/>
              </a:rPr>
              <a:t>Dentre as diferentes formas de animação bíblica da pastoral, sobressaem: </a:t>
            </a:r>
            <a:r>
              <a:rPr lang="pt-BR" sz="3100" i="1" dirty="0" smtClean="0">
                <a:latin typeface="Arial" pitchFamily="34" charset="0"/>
                <a:cs typeface="Arial" pitchFamily="34" charset="0"/>
              </a:rPr>
              <a:t>grupos de famílias, círculos bíblicos e pequenas comunidades</a:t>
            </a:r>
            <a:r>
              <a:rPr lang="pt-BR" sz="3100" dirty="0" smtClean="0">
                <a:latin typeface="Arial" pitchFamily="34" charset="0"/>
                <a:cs typeface="Arial" pitchFamily="34" charset="0"/>
              </a:rPr>
              <a:t> em estreita relação com seu contexto social.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3100" dirty="0" smtClean="0">
                <a:latin typeface="Arial" pitchFamily="34" charset="0"/>
                <a:cs typeface="Arial" pitchFamily="34" charset="0"/>
              </a:rPr>
              <a:t>Merece destaque a contribuição dos cursos e escolas bíblicas, voltadas aos leigos e leigas.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3100" dirty="0" smtClean="0">
                <a:latin typeface="Arial" pitchFamily="34" charset="0"/>
                <a:cs typeface="Arial" pitchFamily="34" charset="0"/>
              </a:rPr>
              <a:t>Devemos estimular manifestações artísticas inspiradas na Sagrada Escritura, nas artes figurativas e na arquitetura, na literatura e na música.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3100" dirty="0" smtClean="0">
                <a:latin typeface="Arial" pitchFamily="34" charset="0"/>
                <a:cs typeface="Arial" pitchFamily="34" charset="0"/>
              </a:rPr>
              <a:t>Importa saber utilizar o espaço dos novos meios de comunicação social, especialmente a internet.</a:t>
            </a:r>
            <a:endParaRPr lang="pt-BR" sz="29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143000" y="357188"/>
            <a:ext cx="6572250" cy="642937"/>
          </a:xfrm>
          <a:prstGeom prst="rect">
            <a:avLst/>
          </a:prstGeom>
        </p:spPr>
        <p:txBody>
          <a:bodyPr/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3200" b="1" dirty="0">
                <a:solidFill>
                  <a:srgbClr val="C00000"/>
                </a:solidFill>
                <a:latin typeface="Arial Black" pitchFamily="34" charset="0"/>
              </a:rPr>
              <a:t>Leitura </a:t>
            </a:r>
            <a:r>
              <a:rPr lang="pt-BR" sz="3200" b="1" dirty="0" err="1">
                <a:solidFill>
                  <a:srgbClr val="C00000"/>
                </a:solidFill>
                <a:latin typeface="Arial Black" pitchFamily="34" charset="0"/>
              </a:rPr>
              <a:t>orante</a:t>
            </a:r>
            <a:r>
              <a:rPr lang="pt-BR" sz="3200" b="1" dirty="0">
                <a:solidFill>
                  <a:srgbClr val="C00000"/>
                </a:solidFill>
                <a:latin typeface="Arial Black" pitchFamily="34" charset="0"/>
              </a:rPr>
              <a:t> da Escritura</a:t>
            </a:r>
          </a:p>
        </p:txBody>
      </p:sp>
      <p:sp>
        <p:nvSpPr>
          <p:cNvPr id="54275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4276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427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14450"/>
            <a:ext cx="8858250" cy="5400675"/>
          </a:xfrm>
        </p:spPr>
        <p:txBody>
          <a:bodyPr/>
          <a:lstStyle/>
          <a:p>
            <a:pPr algn="just" eaLnBrk="1" fontAlgn="ctr" hangingPunct="1"/>
            <a:endParaRPr lang="pt-BR" sz="2500" smtClean="0">
              <a:latin typeface="Arial" charset="0"/>
              <a:cs typeface="Arial" charset="0"/>
            </a:endParaRPr>
          </a:p>
          <a:p>
            <a:pPr algn="just" eaLnBrk="1" fontAlgn="ctr" hangingPunct="1"/>
            <a:r>
              <a:rPr lang="pt-BR" sz="2500" smtClean="0">
                <a:latin typeface="Arial" charset="0"/>
                <a:cs typeface="Arial" charset="0"/>
              </a:rPr>
              <a:t>Dentre as formas de se aproximar da Sagrada Escritura, existe uma privilegiada: a </a:t>
            </a:r>
            <a:r>
              <a:rPr lang="pt-BR" sz="2500" i="1" smtClean="0">
                <a:latin typeface="Arial" charset="0"/>
                <a:cs typeface="Arial" charset="0"/>
              </a:rPr>
              <a:t>leitura orante da Sagrada Escritura </a:t>
            </a:r>
            <a:r>
              <a:rPr lang="pt-BR" sz="2500" b="1" i="1" smtClean="0">
                <a:solidFill>
                  <a:srgbClr val="C00000"/>
                </a:solidFill>
                <a:latin typeface="Arial" charset="0"/>
                <a:cs typeface="Arial" charset="0"/>
              </a:rPr>
              <a:t>– a Lectio Divina</a:t>
            </a:r>
            <a:r>
              <a:rPr lang="pt-BR" sz="25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 - </a:t>
            </a:r>
            <a:r>
              <a:rPr lang="pt-BR" sz="2500" smtClean="0">
                <a:latin typeface="Arial" charset="0"/>
                <a:cs typeface="Arial" charset="0"/>
              </a:rPr>
              <a:t>com seus quatro momentos: - leitura, meditação, oração e contemplação/ação. </a:t>
            </a:r>
          </a:p>
          <a:p>
            <a:pPr algn="just" eaLnBrk="1" fontAlgn="ctr" hangingPunct="1"/>
            <a:r>
              <a:rPr lang="pt-BR" sz="2500" smtClean="0">
                <a:latin typeface="Arial" charset="0"/>
                <a:cs typeface="Arial" charset="0"/>
              </a:rPr>
              <a:t>Investir, com afinco, na animação bíblica da pastoral e em agentes e equipes leva à  </a:t>
            </a:r>
            <a:r>
              <a:rPr lang="pt-BR" sz="2500" i="1" smtClean="0">
                <a:latin typeface="Arial" charset="0"/>
                <a:cs typeface="Arial" charset="0"/>
              </a:rPr>
              <a:t>formação continuada dos ministros e ministras da Palavra </a:t>
            </a:r>
            <a:r>
              <a:rPr lang="pt-BR" sz="2500" smtClean="0">
                <a:latin typeface="Arial" charset="0"/>
                <a:cs typeface="Arial" charset="0"/>
              </a:rPr>
              <a:t>. </a:t>
            </a:r>
          </a:p>
          <a:p>
            <a:pPr algn="just" eaLnBrk="1" fontAlgn="ctr" hangingPunct="1"/>
            <a:r>
              <a:rPr lang="pt-BR" sz="2500" smtClean="0">
                <a:latin typeface="Arial" charset="0"/>
                <a:cs typeface="Arial" charset="0"/>
              </a:rPr>
              <a:t>Especial atenção merece a </a:t>
            </a:r>
            <a:r>
              <a:rPr lang="pt-BR" sz="2500" smtClean="0">
                <a:solidFill>
                  <a:srgbClr val="C00000"/>
                </a:solidFill>
                <a:latin typeface="Arial" charset="0"/>
                <a:cs typeface="Arial" charset="0"/>
              </a:rPr>
              <a:t>homilia</a:t>
            </a:r>
            <a:r>
              <a:rPr lang="pt-BR" sz="2500" smtClean="0">
                <a:latin typeface="Arial" charset="0"/>
                <a:cs typeface="Arial" charset="0"/>
              </a:rPr>
              <a:t> para atualizar a mensagem da Bíblia de tal modo que os fiéis sejam levados a descobrir a presença e a eficácia da Palavra de Deus no momento atual da sua vida.</a:t>
            </a:r>
            <a:endParaRPr lang="pt-BR" sz="25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ítulo 1"/>
          <p:cNvSpPr>
            <a:spLocks noGrp="1"/>
          </p:cNvSpPr>
          <p:nvPr>
            <p:ph type="title"/>
          </p:nvPr>
        </p:nvSpPr>
        <p:spPr>
          <a:xfrm>
            <a:off x="900113" y="188913"/>
            <a:ext cx="7786687" cy="11525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4400" dirty="0" smtClean="0">
                <a:solidFill>
                  <a:srgbClr val="C00000"/>
                </a:solidFill>
              </a:rPr>
              <a:t> 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endParaRPr lang="pt-BR" sz="3600" dirty="0" smtClean="0">
              <a:solidFill>
                <a:srgbClr val="C00000"/>
              </a:solidFill>
            </a:endParaRPr>
          </a:p>
        </p:txBody>
      </p:sp>
      <p:sp>
        <p:nvSpPr>
          <p:cNvPr id="4301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444625"/>
            <a:ext cx="8858250" cy="5056188"/>
          </a:xfrm>
        </p:spPr>
        <p:txBody>
          <a:bodyPr>
            <a:noAutofit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340" dirty="0" smtClean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340" dirty="0" smtClean="0">
                <a:latin typeface="Arial" pitchFamily="34" charset="0"/>
                <a:cs typeface="Arial" pitchFamily="34" charset="0"/>
              </a:rPr>
              <a:t>Na renovação da paróquia há a urgência de “</a:t>
            </a:r>
            <a:r>
              <a:rPr lang="pt-BR" sz="234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setorização</a:t>
            </a:r>
            <a:r>
              <a:rPr lang="pt-BR" sz="234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em unidades territoriais menores</a:t>
            </a:r>
            <a:r>
              <a:rPr lang="pt-BR" sz="234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pt-BR" sz="2340" dirty="0" smtClean="0">
                <a:latin typeface="Arial" pitchFamily="34" charset="0"/>
                <a:cs typeface="Arial" pitchFamily="34" charset="0"/>
              </a:rPr>
              <a:t> com equipes de animação e de coordenação.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340" dirty="0" smtClean="0">
                <a:latin typeface="Arial" pitchFamily="34" charset="0"/>
                <a:cs typeface="Arial" pitchFamily="34" charset="0"/>
              </a:rPr>
              <a:t>A experiência comunitária conduz ao empenho para que a fraternidade e a união sejam assumidas em todas as instâncias da vida. Grande é o desafio da </a:t>
            </a:r>
            <a:r>
              <a:rPr lang="pt-BR" sz="2340" i="1" dirty="0" smtClean="0">
                <a:latin typeface="Arial" pitchFamily="34" charset="0"/>
                <a:cs typeface="Arial" pitchFamily="34" charset="0"/>
              </a:rPr>
              <a:t>educação para a vivência da unidade na diversidade</a:t>
            </a:r>
            <a:r>
              <a:rPr lang="pt-BR" sz="2340" dirty="0" smtClean="0">
                <a:latin typeface="Arial" pitchFamily="34" charset="0"/>
                <a:cs typeface="Arial" pitchFamily="34" charset="0"/>
              </a:rPr>
              <a:t>, fundada no princípio de que todos são irmãos e iguais em dignidade. 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340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pt-BR" sz="2340" i="1" dirty="0" smtClean="0">
                <a:latin typeface="Arial" pitchFamily="34" charset="0"/>
                <a:cs typeface="Arial" pitchFamily="34" charset="0"/>
              </a:rPr>
              <a:t>paróquias, p</a:t>
            </a:r>
            <a:r>
              <a:rPr lang="pt-BR" sz="2340" dirty="0" smtClean="0">
                <a:latin typeface="Arial" pitchFamily="34" charset="0"/>
                <a:cs typeface="Arial" pitchFamily="34" charset="0"/>
              </a:rPr>
              <a:t>ara a maioria de nossos fiéis, é o único espaço de inserção na Igreja. É urgente que a paróquia se torne, cada vez mais, </a:t>
            </a:r>
            <a:r>
              <a:rPr lang="pt-BR" sz="2340" i="1" dirty="0" smtClean="0">
                <a:latin typeface="Arial" pitchFamily="34" charset="0"/>
                <a:cs typeface="Arial" pitchFamily="34" charset="0"/>
              </a:rPr>
              <a:t>comunidade de comunidades vivas e dinâmicas </a:t>
            </a:r>
            <a:r>
              <a:rPr lang="pt-BR" sz="2340" dirty="0" smtClean="0">
                <a:latin typeface="Arial" pitchFamily="34" charset="0"/>
                <a:cs typeface="Arial" pitchFamily="34" charset="0"/>
              </a:rPr>
              <a:t>de discípulos missionários de Jesus Cristo. </a:t>
            </a:r>
          </a:p>
        </p:txBody>
      </p:sp>
      <p:sp>
        <p:nvSpPr>
          <p:cNvPr id="55300" name="Retângulo 3"/>
          <p:cNvSpPr>
            <a:spLocks noChangeArrowheads="1"/>
          </p:cNvSpPr>
          <p:nvPr/>
        </p:nvSpPr>
        <p:spPr bwMode="auto">
          <a:xfrm>
            <a:off x="1876425" y="357188"/>
            <a:ext cx="5553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>
                <a:latin typeface="Arial Black" pitchFamily="34" charset="0"/>
                <a:cs typeface="Arial" charset="0"/>
              </a:rPr>
              <a:t> </a:t>
            </a:r>
            <a:r>
              <a:rPr lang="pt-BR" sz="3200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Renovação da paróquia</a:t>
            </a:r>
            <a:endParaRPr lang="pt-BR" sz="320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ítulo 1"/>
          <p:cNvSpPr>
            <a:spLocks noGrp="1"/>
          </p:cNvSpPr>
          <p:nvPr>
            <p:ph type="title"/>
          </p:nvPr>
        </p:nvSpPr>
        <p:spPr>
          <a:xfrm>
            <a:off x="971550" y="428625"/>
            <a:ext cx="7715250" cy="552450"/>
          </a:xfrm>
        </p:spPr>
        <p:txBody>
          <a:bodyPr/>
          <a:lstStyle/>
          <a:p>
            <a:pPr eaLnBrk="1" hangingPunct="1"/>
            <a:r>
              <a:rPr lang="pt-BR" sz="3200" smtClean="0">
                <a:solidFill>
                  <a:srgbClr val="C00000"/>
                </a:solidFill>
                <a:latin typeface="Arial Black" pitchFamily="34" charset="0"/>
              </a:rPr>
              <a:t>CEBs, foco de fé e evangelização</a:t>
            </a:r>
          </a:p>
        </p:txBody>
      </p:sp>
      <p:sp>
        <p:nvSpPr>
          <p:cNvPr id="4403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0825" y="1428750"/>
            <a:ext cx="8642350" cy="5000625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Em muitas regiões do Brasil destacam-se </a:t>
            </a:r>
            <a:r>
              <a:rPr lang="pt-BR" sz="2400" i="1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pt-BR" sz="24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CEBs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forma privilegiada de vivência comunitária da fé. Para Aparecida, elas têm sido  escolas que formam cristãos comprometidos, resgatando a experiência das primeiras comunidades dos Atos dos Apóstolos.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 Conferência de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i="1" dirty="0" smtClean="0">
                <a:latin typeface="Arial" pitchFamily="34" charset="0"/>
                <a:cs typeface="Arial" pitchFamily="34" charset="0"/>
              </a:rPr>
              <a:t>Medellín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reconheceu nelas a “célula inicial de estruturação eclesial e foco de fé e evangelização”.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Elas permitem o povo chegar a um  vivência da Palavra de Deus, ao compromisso social em nome do Evangelho, ao surgimento de novos serviços de leigos/as, e são expressão visível da opção preferencial pelos pobres.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Junto com as CEBs, existem </a:t>
            </a:r>
            <a:r>
              <a:rPr lang="pt-BR" sz="2400" i="1" dirty="0" smtClean="0">
                <a:latin typeface="Arial" pitchFamily="34" charset="0"/>
                <a:cs typeface="Arial" pitchFamily="34" charset="0"/>
              </a:rPr>
              <a:t>outras formas válidas de pequenas comunidades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e inclusive redes de comunidades, de movimentos, de grupos de vida, de oração e de reflexão. </a:t>
            </a: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ubtítulo 2"/>
          <p:cNvSpPr txBox="1">
            <a:spLocks/>
          </p:cNvSpPr>
          <p:nvPr/>
        </p:nvSpPr>
        <p:spPr bwMode="auto">
          <a:xfrm>
            <a:off x="0" y="404813"/>
            <a:ext cx="91440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ctr"/>
            <a:r>
              <a:rPr lang="pt-BR" sz="3200">
                <a:solidFill>
                  <a:srgbClr val="C00000"/>
                </a:solidFill>
                <a:latin typeface="Arial Black" pitchFamily="34" charset="0"/>
              </a:rPr>
              <a:t>Pastoral orgânica e de conjunto</a:t>
            </a:r>
            <a:endParaRPr lang="pt-BR" sz="3200" b="1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57347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7348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506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57313"/>
            <a:ext cx="8858250" cy="5329237"/>
          </a:xfrm>
        </p:spPr>
        <p:txBody>
          <a:bodyPr>
            <a:normAutofit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 articulação das ações evangelizadoras, através da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pastoral orgânica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evita a competição entre grupos. Instrumento privilegiado de uma pastoral orgânica é o planejamento, com a participação dos membros da comunidade eclesial na projeção da ação: no processo de discernimento e na tomada de decisão.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 efetivação de uma Igreja com espírito missionário manifesta-se nas </a:t>
            </a: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paróquias-irmãs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dentro e fora da diocese, análoga ao projeto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Igrejas-irmãs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levando em conta a necessidade de pessoal e de recursos financeiros nas regiões mais carentes do país.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 região amazônica merece uma atenção  especial.</a:t>
            </a:r>
          </a:p>
          <a:p>
            <a:pPr marL="274320" indent="-274320" algn="just" eaLnBrk="1" fontAlgn="auto" hangingPunct="1">
              <a:spcAft>
                <a:spcPts val="0"/>
              </a:spcAft>
              <a:buFontTx/>
              <a:buChar char="-"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71438"/>
            <a:ext cx="9144000" cy="1052512"/>
          </a:xfrm>
          <a:prstGeom prst="rect">
            <a:avLst/>
          </a:prstGeom>
        </p:spPr>
        <p:txBody>
          <a:bodyPr/>
          <a:lstStyle/>
          <a:p>
            <a:pPr marL="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3200" dirty="0">
                <a:solidFill>
                  <a:srgbClr val="C00000"/>
                </a:solidFill>
                <a:latin typeface="Arial Black" pitchFamily="34" charset="0"/>
              </a:rPr>
              <a:t>Igreja a serviço da vida plena </a:t>
            </a:r>
          </a:p>
          <a:p>
            <a:pPr marL="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3200" dirty="0">
                <a:solidFill>
                  <a:srgbClr val="C00000"/>
                </a:solidFill>
                <a:latin typeface="Arial Black" pitchFamily="34" charset="0"/>
              </a:rPr>
              <a:t>para todos</a:t>
            </a:r>
          </a:p>
        </p:txBody>
      </p:sp>
      <p:sp>
        <p:nvSpPr>
          <p:cNvPr id="58371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8372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608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412875"/>
            <a:ext cx="8820150" cy="5202238"/>
          </a:xfrm>
        </p:spPr>
        <p:txBody>
          <a:bodyPr>
            <a:normAutofit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pt-BR" sz="2600" i="1" dirty="0" smtClean="0">
                <a:latin typeface="Arial" pitchFamily="34" charset="0"/>
                <a:cs typeface="Arial" pitchFamily="34" charset="0"/>
              </a:rPr>
              <a:t>Eu vim para que todos tenham vida e a tenham em abundância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” resume a missão de Jesus e da Igreja.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 Em meio a um mundo marcado por sinais de morte e formas de exclusão, “a Igreja, animada por uma </a:t>
            </a:r>
            <a:r>
              <a:rPr lang="pt-BR" sz="2600" i="1" dirty="0" smtClean="0">
                <a:latin typeface="Arial" pitchFamily="34" charset="0"/>
                <a:cs typeface="Arial" pitchFamily="34" charset="0"/>
              </a:rPr>
              <a:t>Pastoral Social estruturada, orgânica e integral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”, tem a missão de defender, cuidar e promover a vida: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-  a) defender e promover a dignidade da vida humana desde a fecundação até a morte natural;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-   b) tratar o ser humano como fim e não como meio; </a:t>
            </a:r>
          </a:p>
          <a:p>
            <a:pPr marL="177800" indent="-177800" algn="just" eaLnBrk="1" fontAlgn="ctr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- c) tratar todo ser humano sem preconceito nem discriminação</a:t>
            </a:r>
            <a:r>
              <a:rPr lang="pt-BR" sz="26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 acolhendo, perdoando, recuperando a vida e a liberdade de cada pessoa.</a:t>
            </a:r>
            <a:endParaRPr lang="pt-BR" sz="2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352425"/>
            <a:ext cx="9144000" cy="6477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3200" b="1" dirty="0">
                <a:solidFill>
                  <a:srgbClr val="C00000"/>
                </a:solidFill>
                <a:latin typeface="Arial Black" pitchFamily="34" charset="0"/>
              </a:rPr>
              <a:t>A Família, patrimônio da humanidade</a:t>
            </a:r>
          </a:p>
        </p:txBody>
      </p:sp>
      <p:sp>
        <p:nvSpPr>
          <p:cNvPr id="59395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9396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710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268413"/>
            <a:ext cx="8858250" cy="5418137"/>
          </a:xfrm>
        </p:spPr>
        <p:txBody>
          <a:bodyPr>
            <a:normAutofit fontScale="925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Devemos ter um olhar especial para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a família,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patrimônio da humanidade, lugar e escola de comunhão, no seio da qual, os pais são os primeiros catequistas.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Ela precisa ser considerada “um dos eixos transversais de toda a ação evangelizadora” e respaldada por uma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pastoral familiar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vigorosa e frutuosa.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As crianças, adolescentes e jovens precisam de maior atenção por parte de nossas comunidades eclesiais porque são os mais expostos ao drama do abandono e ao perigo das drogas, da violência, da venda de armas, ao abuso sexual,  à falta de oportunidades e perspectivas de futuro.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Além da pastoral da juventude, é urgente uma pastoral infanto-juvenil  consistente e efetiva em nossas Igrejas.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476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60419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0420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042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57313"/>
            <a:ext cx="8786813" cy="5072062"/>
          </a:xfrm>
        </p:spPr>
        <p:txBody>
          <a:bodyPr/>
          <a:lstStyle/>
          <a:p>
            <a:pPr algn="just" eaLnBrk="1" fontAlgn="ctr" hangingPunct="1"/>
            <a:r>
              <a:rPr lang="pt-BR" sz="2400" smtClean="0">
                <a:latin typeface="Arial" charset="0"/>
                <a:cs typeface="Arial" charset="0"/>
              </a:rPr>
              <a:t>No serviço à vida, devemos acompanhar as alegrias e preocupações:  </a:t>
            </a:r>
            <a:r>
              <a:rPr lang="pt-BR" sz="2400" i="1" smtClean="0">
                <a:latin typeface="Arial" charset="0"/>
                <a:cs typeface="Arial" charset="0"/>
              </a:rPr>
              <a:t>dos trabalhadores/as na luta contra o desemprego e o subemprego, criando ou apoiando alternativas de geração de renda, a economia solidária, a agricultura familiar, a agroecologia, o consumo solidário, a segurança alimentar, as redes de trocas, o acesso a crédito popular, o trabalho coletivo e a busca do desenvolvimento local sustentável e soli</a:t>
            </a:r>
            <a:r>
              <a:rPr lang="pt-BR" sz="2400" smtClean="0">
                <a:latin typeface="Arial" charset="0"/>
                <a:cs typeface="Arial" charset="0"/>
              </a:rPr>
              <a:t>dário. Atenção especial aos </a:t>
            </a:r>
            <a:r>
              <a:rPr lang="pt-BR" sz="2400" i="1" smtClean="0">
                <a:latin typeface="Arial" charset="0"/>
                <a:cs typeface="Arial" charset="0"/>
              </a:rPr>
              <a:t>migrantes.</a:t>
            </a:r>
            <a:r>
              <a:rPr lang="pt-BR" sz="2400" smtClean="0">
                <a:latin typeface="Arial" charset="0"/>
                <a:cs typeface="Arial" charset="0"/>
              </a:rPr>
              <a:t> </a:t>
            </a:r>
          </a:p>
          <a:p>
            <a:pPr algn="just" eaLnBrk="1" fontAlgn="ctr" hangingPunct="1"/>
            <a:r>
              <a:rPr lang="pt-BR" sz="2400" smtClean="0">
                <a:latin typeface="Arial" charset="0"/>
                <a:cs typeface="Arial" charset="0"/>
              </a:rPr>
              <a:t>A Igreja, como mãe, deve ser a primeira a se interessar pela defesa dos Direitos Humanos; cabe aos cristãos apoiar as iniciativas em prol da inclusão social e o reconhecimento dos direitos das </a:t>
            </a:r>
            <a:r>
              <a:rPr lang="pt-BR" i="1" smtClean="0">
                <a:latin typeface="Arial" charset="0"/>
                <a:cs typeface="Arial" charset="0"/>
              </a:rPr>
              <a:t>populações indígena e africana</a:t>
            </a:r>
            <a:r>
              <a:rPr lang="pt-BR" smtClean="0">
                <a:latin typeface="Arial" charset="0"/>
                <a:cs typeface="Arial" charset="0"/>
              </a:rPr>
              <a:t>. </a:t>
            </a:r>
            <a:endParaRPr lang="pt-BR" b="1" smtClean="0"/>
          </a:p>
        </p:txBody>
      </p:sp>
      <p:sp>
        <p:nvSpPr>
          <p:cNvPr id="60422" name="CaixaDeTexto 5"/>
          <p:cNvSpPr txBox="1">
            <a:spLocks noChangeArrowheads="1"/>
          </p:cNvSpPr>
          <p:nvPr/>
        </p:nvSpPr>
        <p:spPr bwMode="auto">
          <a:xfrm>
            <a:off x="285750" y="446088"/>
            <a:ext cx="87153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000">
                <a:solidFill>
                  <a:srgbClr val="C00000"/>
                </a:solidFill>
                <a:latin typeface="Arial Black" pitchFamily="34" charset="0"/>
              </a:rPr>
              <a:t>Igreja em defesa dos  Direitos Humanos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ítulo 1"/>
          <p:cNvSpPr>
            <a:spLocks noGrp="1"/>
          </p:cNvSpPr>
          <p:nvPr>
            <p:ph type="title"/>
          </p:nvPr>
        </p:nvSpPr>
        <p:spPr>
          <a:xfrm>
            <a:off x="142875" y="280988"/>
            <a:ext cx="8786813" cy="576262"/>
          </a:xfrm>
        </p:spPr>
        <p:txBody>
          <a:bodyPr/>
          <a:lstStyle/>
          <a:p>
            <a:pPr eaLnBrk="1" hangingPunct="1"/>
            <a:r>
              <a:rPr lang="pt-BR" sz="3000" smtClean="0">
                <a:solidFill>
                  <a:srgbClr val="C00000"/>
                </a:solidFill>
                <a:latin typeface="Arial Black" pitchFamily="34" charset="0"/>
              </a:rPr>
              <a:t>Educar para a ecologia e para a política</a:t>
            </a:r>
          </a:p>
        </p:txBody>
      </p:sp>
      <p:sp>
        <p:nvSpPr>
          <p:cNvPr id="4915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57313"/>
            <a:ext cx="8858250" cy="4967287"/>
          </a:xfrm>
        </p:spPr>
        <p:txBody>
          <a:bodyPr>
            <a:noAutofit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550" dirty="0" smtClean="0">
                <a:latin typeface="Arial" pitchFamily="34" charset="0"/>
                <a:cs typeface="Arial" pitchFamily="34" charset="0"/>
              </a:rPr>
              <a:t>Importante campo de ação: educar para a </a:t>
            </a:r>
            <a:r>
              <a:rPr lang="pt-BR" sz="255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preservação da natureza e o cuidado com a ecologia humana</a:t>
            </a:r>
            <a:r>
              <a:rPr lang="pt-BR" sz="2550" dirty="0" smtClean="0">
                <a:latin typeface="Arial" pitchFamily="34" charset="0"/>
                <a:cs typeface="Arial" pitchFamily="34" charset="0"/>
              </a:rPr>
              <a:t>, através de atitudes que respeitem a biodiversidade. Entre essas ações, destaca-se a preservação da água - evitando sua privatização - do solo e do ar.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550" dirty="0" smtClean="0">
                <a:latin typeface="Arial" pitchFamily="34" charset="0"/>
                <a:cs typeface="Arial" pitchFamily="34" charset="0"/>
              </a:rPr>
              <a:t>O esforço por maior crescimento econômico deve ser orientado para o desenvolvimento sustentável.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550" dirty="0" smtClean="0">
                <a:latin typeface="Arial" pitchFamily="34" charset="0"/>
                <a:cs typeface="Arial" pitchFamily="34" charset="0"/>
              </a:rPr>
              <a:t>Incentive-se cada vez mais </a:t>
            </a:r>
            <a:r>
              <a:rPr lang="pt-BR" sz="25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pt-BR" sz="255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participação social e política dos cristãos leigos/as</a:t>
            </a:r>
            <a:r>
              <a:rPr lang="pt-BR" sz="255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550" dirty="0" smtClean="0">
                <a:latin typeface="Arial" pitchFamily="34" charset="0"/>
                <a:cs typeface="Arial" pitchFamily="34" charset="0"/>
              </a:rPr>
              <a:t>nos seus níveis e instituições, promovendo a formação permanente.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550" dirty="0" smtClean="0">
                <a:latin typeface="Arial" pitchFamily="34" charset="0"/>
                <a:cs typeface="Arial" pitchFamily="34" charset="0"/>
              </a:rPr>
              <a:t>Incentive-se também a participação, ativa e consciente, nos Conselhos de Direitos</a:t>
            </a:r>
            <a:r>
              <a:rPr lang="pt-BR" sz="2550" dirty="0" smtClean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350838"/>
            <a:ext cx="9144000" cy="7207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3200" b="1" dirty="0">
                <a:solidFill>
                  <a:srgbClr val="C00000"/>
                </a:solidFill>
                <a:latin typeface="Arial Black" pitchFamily="34" charset="0"/>
              </a:rPr>
              <a:t>Evangelizar os novos areópagos</a:t>
            </a:r>
          </a:p>
        </p:txBody>
      </p:sp>
      <p:sp>
        <p:nvSpPr>
          <p:cNvPr id="62467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2468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222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500188"/>
            <a:ext cx="8821738" cy="5072062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Tarefa de grande importância: a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formação de pensadores e pessoas que estejam em níveis de decisão, 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vangelizar os “novos areópagos”: o mundo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universitário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o mundo da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comunicação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uma presença pastoral junto aos empresários, aos políticos, aos formadores de opinião no mundo do trabalho, dirigentes sindicais e comunitários, incentivando uma Pastoral da Cultura, através de Centros Culturais católicos e de projetos de difusão cultural.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Num contexto cultural marcado pelo ceticismo e impregnado por sinais de irracionalidade, também midiática, a evangelização assume o desafio de aproximar a fé e a razão, com a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 aplicação da Doutrina Social da Igreja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como decorrência imprescindível da própria fé cristã.</a:t>
            </a:r>
            <a:endParaRPr lang="pt-B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0080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PLANEJAMENTO PASTORAL</a:t>
            </a:r>
          </a:p>
        </p:txBody>
      </p:sp>
      <p:sp>
        <p:nvSpPr>
          <p:cNvPr id="717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57313"/>
            <a:ext cx="8858250" cy="5072062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800" b="1" dirty="0" smtClean="0"/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Desde o Plano de Emergência(1962), a Igreja no Brasil não interrompeu o processo de planejamento pastoral, elaborando diretrizes e planos, para corresponder melhor à ação do Espírito numa realidade em transformação.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None/>
              <a:defRPr/>
            </a:pPr>
            <a:endParaRPr lang="pt-BR" sz="3200" dirty="0" smtClean="0"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Deseja, mais uma vez, contemplar o cotidiano do povo brasileiro, notadamente dos mais sofridos, voltar às fontes desta mesma fé e indicar caminhos a serem trilhados.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476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63491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3492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39490" y="1844824"/>
            <a:ext cx="8065028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54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INDICAÇÕES DE </a:t>
            </a:r>
          </a:p>
          <a:p>
            <a:pPr algn="ctr">
              <a:defRPr/>
            </a:pPr>
            <a:r>
              <a:rPr lang="pt-BR" sz="5400" b="1" spc="50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OPERACIONALIZAÇÃO</a:t>
            </a:r>
          </a:p>
        </p:txBody>
      </p:sp>
      <p:pic>
        <p:nvPicPr>
          <p:cNvPr id="63494" name="imgHvThumb" descr="Pomba globo ramo de oliveira pa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4076700"/>
            <a:ext cx="19431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ítulo 6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008062"/>
          </a:xfrm>
        </p:spPr>
        <p:txBody>
          <a:bodyPr/>
          <a:lstStyle/>
          <a:p>
            <a:pPr eaLnBrk="1" hangingPunct="1"/>
            <a:r>
              <a:rPr lang="pt-BR" sz="2800" smtClean="0">
                <a:solidFill>
                  <a:srgbClr val="C00000"/>
                </a:solidFill>
                <a:latin typeface="Arial Black" pitchFamily="34" charset="0"/>
              </a:rPr>
              <a:t>DIRETRIZES GERAIS E</a:t>
            </a:r>
            <a:br>
              <a:rPr lang="pt-BR" sz="280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pt-BR" sz="2800" smtClean="0">
                <a:solidFill>
                  <a:srgbClr val="C00000"/>
                </a:solidFill>
                <a:latin typeface="Arial Black" pitchFamily="34" charset="0"/>
              </a:rPr>
              <a:t> PLANOS DE PASTORAL</a:t>
            </a:r>
          </a:p>
        </p:txBody>
      </p:sp>
      <p:sp>
        <p:nvSpPr>
          <p:cNvPr id="52227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142875" y="1557338"/>
            <a:ext cx="8858250" cy="4767262"/>
          </a:xfrm>
        </p:spPr>
        <p:txBody>
          <a:bodyPr>
            <a:noAutofit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50" dirty="0" smtClean="0">
                <a:latin typeface="Arial" pitchFamily="34" charset="0"/>
                <a:cs typeface="Arial" pitchFamily="34" charset="0"/>
              </a:rPr>
              <a:t>Para uma ação evangelizadora eficaz, é preciso ir além da definição de diretrizes.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50" dirty="0" smtClean="0">
                <a:latin typeface="Arial" pitchFamily="34" charset="0"/>
                <a:cs typeface="Arial" pitchFamily="34" charset="0"/>
              </a:rPr>
              <a:t>É necessário a elaboração de um plano diocesano de pastoral, de planos específicos em todos os âmbitos e serviços eclesiais.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50" dirty="0" smtClean="0">
                <a:latin typeface="Arial" pitchFamily="34" charset="0"/>
                <a:cs typeface="Arial" pitchFamily="34" charset="0"/>
              </a:rPr>
              <a:t>Do contrário, as Diretrizes Gerais da Ação Evangelizadora correm o risco de inoperância.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850" dirty="0" smtClean="0">
                <a:latin typeface="Arial" pitchFamily="34" charset="0"/>
                <a:cs typeface="Arial" pitchFamily="34" charset="0"/>
              </a:rPr>
              <a:t>A operacionalização das Diretrizes Gerais exige um processo de planejamento nas dioceses e nos Regionais da CNBB</a:t>
            </a:r>
            <a:r>
              <a:rPr lang="pt-BR" sz="2850" b="1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285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234950"/>
            <a:ext cx="9144000" cy="908050"/>
          </a:xfrm>
          <a:prstGeom prst="rect">
            <a:avLst/>
          </a:prstGeom>
        </p:spPr>
        <p:txBody>
          <a:bodyPr/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4800" b="1" dirty="0">
                <a:solidFill>
                  <a:srgbClr val="C00000"/>
                </a:solidFill>
                <a:latin typeface="Arial Black" pitchFamily="34" charset="0"/>
              </a:rPr>
              <a:t>Passos metodológicos</a:t>
            </a:r>
            <a:endParaRPr lang="pt-BR" sz="4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65539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40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325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428750"/>
            <a:ext cx="8858250" cy="5072063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Para se realizar um efetivo processo de planejamento, são necessários pelo menos sete passos. Se assumidos em espírito de comunhão e participação, podem causar um impacto sobre a realidade: </a:t>
            </a:r>
          </a:p>
          <a:p>
            <a:pPr marL="274320" indent="-274320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i="1" dirty="0" smtClean="0">
                <a:latin typeface="Arial" pitchFamily="34" charset="0"/>
                <a:cs typeface="Arial" pitchFamily="34" charset="0"/>
              </a:rPr>
              <a:t>Primeiro passo: onde estamos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i="1" dirty="0" smtClean="0">
                <a:latin typeface="Arial" pitchFamily="34" charset="0"/>
                <a:cs typeface="Arial" pitchFamily="34" charset="0"/>
              </a:rPr>
              <a:t>Segundo passo: onde precisamos estar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i="1" dirty="0" smtClean="0">
                <a:latin typeface="Arial" pitchFamily="34" charset="0"/>
                <a:cs typeface="Arial" pitchFamily="34" charset="0"/>
              </a:rPr>
              <a:t>Terceiro passo: nossas urgências pastorais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i="1" dirty="0" smtClean="0">
                <a:latin typeface="Arial" pitchFamily="34" charset="0"/>
                <a:cs typeface="Arial" pitchFamily="34" charset="0"/>
              </a:rPr>
              <a:t>Quarto passo: o que queremos alcançar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i="1" dirty="0" smtClean="0">
                <a:latin typeface="Arial" pitchFamily="34" charset="0"/>
                <a:cs typeface="Arial" pitchFamily="34" charset="0"/>
              </a:rPr>
              <a:t>Quinto passo: como vamos agir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i="1" dirty="0" smtClean="0">
                <a:latin typeface="Arial" pitchFamily="34" charset="0"/>
                <a:cs typeface="Arial" pitchFamily="34" charset="0"/>
              </a:rPr>
              <a:t>Sexto passo: o que vamos fazer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i="1" dirty="0" smtClean="0">
                <a:latin typeface="Arial" pitchFamily="34" charset="0"/>
                <a:cs typeface="Arial" pitchFamily="34" charset="0"/>
              </a:rPr>
              <a:t>Sétimo passo: a renovação das estruturas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0" y="71438"/>
            <a:ext cx="9144000" cy="1079500"/>
          </a:xfrm>
          <a:prstGeom prst="rect">
            <a:avLst/>
          </a:prstGeom>
        </p:spPr>
        <p:txBody>
          <a:bodyPr/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3200" b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COMPROMISSO DE </a:t>
            </a: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pt-BR" sz="3200" b="1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UNIDADE NA MISSÃO</a:t>
            </a:r>
          </a:p>
        </p:txBody>
      </p:sp>
      <p:sp>
        <p:nvSpPr>
          <p:cNvPr id="66563" name="Picture 2"/>
          <p:cNvSpPr>
            <a:spLocks noChangeAspect="1" noChangeArrowheads="1"/>
          </p:cNvSpPr>
          <p:nvPr/>
        </p:nvSpPr>
        <p:spPr bwMode="auto">
          <a:xfrm>
            <a:off x="0" y="6308725"/>
            <a:ext cx="544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64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427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339850"/>
            <a:ext cx="8821738" cy="5375275"/>
          </a:xfrm>
        </p:spPr>
        <p:txBody>
          <a:bodyPr>
            <a:normAutofit/>
          </a:bodyPr>
          <a:lstStyle/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Estas Diretrizes apontam para o compromisso evangelizador da Igreja no Brasil no início da segunda década do século XXI. Manifestam, através das cinco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urgências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uma resposta a este tempo de profundas transformações.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Em continuidade com as orientações de toda a Igreja, elas assumem o mais profundo espírito do Concílio Vaticano II, da Conferência de Aparecida. </a:t>
            </a:r>
          </a:p>
          <a:p>
            <a:pPr marL="274320" indent="-274320" algn="just" eaLnBrk="1" fontAlgn="ctr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Elas representam um forte apelo à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efetiva unidade na </a:t>
            </a:r>
            <a:r>
              <a:rPr lang="pt-BR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diversidade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pt-BR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Só assim, a Igreja no Brasil tornar-se-á imagem do Deus-Trindade, quando Cristo será tudo em todos no amor (1 Cor 15,28).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42875" y="1484313"/>
            <a:ext cx="8858250" cy="5329237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sz="2800" dirty="0" smtClean="0">
                <a:latin typeface="Arial" charset="0"/>
                <a:cs typeface="Arial" charset="0"/>
              </a:rPr>
              <a:t>As Diretrizes indicam o caminho a seguir, abordando aspectos prioritários da ação evangelizadora, princípios norteadores e urgências irrenunciáveis. </a:t>
            </a:r>
          </a:p>
          <a:p>
            <a:pPr algn="just" eaLnBrk="1" hangingPunct="1">
              <a:defRPr/>
            </a:pPr>
            <a:r>
              <a:rPr lang="pt-BR" sz="2800" dirty="0" smtClean="0">
                <a:latin typeface="Arial" charset="0"/>
                <a:cs typeface="Arial" charset="0"/>
              </a:rPr>
              <a:t>Realizar planos é tarefa das Igrejas Particulares - paróquias, comunidades, organismos, movimentos leigos, Institutos de Vida Consagrada - os agentes de pastoral. </a:t>
            </a:r>
          </a:p>
          <a:p>
            <a:pPr algn="just" eaLnBrk="1" hangingPunct="1">
              <a:defRPr/>
            </a:pPr>
            <a:r>
              <a:rPr lang="pt-BR" sz="28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Na interação entre as Diretrizes e os planos, o Objetivo Geral é assumido por todas as Igrejas Particulares, preservando a unidade e a diversidade</a:t>
            </a:r>
            <a:r>
              <a:rPr lang="pt-BR" sz="2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. 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4762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18436" name="Picture 2"/>
          <p:cNvSpPr>
            <a:spLocks noChangeAspect="1" noChangeArrowheads="1"/>
          </p:cNvSpPr>
          <p:nvPr/>
        </p:nvSpPr>
        <p:spPr bwMode="auto">
          <a:xfrm>
            <a:off x="0" y="6237288"/>
            <a:ext cx="6175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37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198" name="CaixaDeTexto 5"/>
          <p:cNvSpPr txBox="1">
            <a:spLocks noChangeArrowheads="1"/>
          </p:cNvSpPr>
          <p:nvPr/>
        </p:nvSpPr>
        <p:spPr bwMode="auto">
          <a:xfrm>
            <a:off x="285750" y="260350"/>
            <a:ext cx="86407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DIRETRIZES E PLANOS DE PASTORAL</a:t>
            </a:r>
            <a:endParaRPr lang="pt-BR" sz="3200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3213" y="1125538"/>
            <a:ext cx="6121400" cy="4319587"/>
          </a:xfrm>
        </p:spPr>
        <p:txBody>
          <a:bodyPr/>
          <a:lstStyle/>
          <a:p>
            <a:pPr>
              <a:defRPr/>
            </a:pPr>
            <a:r>
              <a:rPr lang="pt-BR" sz="2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2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700" dirty="0" smtClean="0">
                <a:latin typeface="Arial" pitchFamily="34" charset="0"/>
                <a:cs typeface="Arial" pitchFamily="34" charset="0"/>
              </a:rPr>
            </a:br>
            <a:r>
              <a:rPr lang="pt-BR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700" dirty="0" smtClean="0">
                <a:latin typeface="Arial" pitchFamily="34" charset="0"/>
                <a:cs typeface="Arial" pitchFamily="34" charset="0"/>
              </a:rPr>
            </a:br>
            <a:r>
              <a:rPr lang="pt-BR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700" dirty="0" smtClean="0">
                <a:latin typeface="Arial" pitchFamily="34" charset="0"/>
                <a:cs typeface="Arial" pitchFamily="34" charset="0"/>
              </a:rPr>
            </a:br>
            <a:r>
              <a:rPr lang="pt-BR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700" dirty="0" smtClean="0">
                <a:latin typeface="Arial" pitchFamily="34" charset="0"/>
                <a:cs typeface="Arial" pitchFamily="34" charset="0"/>
              </a:rPr>
            </a:br>
            <a:r>
              <a:rPr lang="pt-BR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700" dirty="0" smtClean="0">
                <a:latin typeface="Arial" pitchFamily="34" charset="0"/>
                <a:cs typeface="Arial" pitchFamily="34" charset="0"/>
              </a:rPr>
            </a:br>
            <a:r>
              <a:rPr lang="pt-BR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700" dirty="0" smtClean="0">
                <a:latin typeface="Arial" pitchFamily="34" charset="0"/>
                <a:cs typeface="Arial" pitchFamily="34" charset="0"/>
              </a:rPr>
            </a:br>
            <a:r>
              <a:rPr lang="pt-BR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700" dirty="0" smtClean="0">
                <a:latin typeface="Arial" pitchFamily="34" charset="0"/>
                <a:cs typeface="Arial" pitchFamily="34" charset="0"/>
              </a:rPr>
            </a:br>
            <a:r>
              <a:rPr lang="pt-BR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700" dirty="0" smtClean="0">
                <a:latin typeface="Arial" pitchFamily="34" charset="0"/>
                <a:cs typeface="Arial" pitchFamily="34" charset="0"/>
              </a:rPr>
            </a:br>
            <a:r>
              <a:rPr lang="pt-BR" sz="27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“As Diretrizes apontam um desafio imenso, pois, em cada indicação, pedem o esforço de não nos assustarmos diante das transformações, mas, confiantes no Crucificado-Ressuscitado que tudo venceu, olharmos para o Horizonte novo, assumindo corajosamente o que a graça de Deus nos pede para os dias de hoje”.</a:t>
            </a:r>
            <a:endParaRPr lang="pt-BR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CaixaDeTexto 2"/>
          <p:cNvSpPr txBox="1">
            <a:spLocks noChangeArrowheads="1"/>
          </p:cNvSpPr>
          <p:nvPr/>
        </p:nvSpPr>
        <p:spPr bwMode="auto">
          <a:xfrm>
            <a:off x="179388" y="1268413"/>
            <a:ext cx="266382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000" b="1">
                <a:solidFill>
                  <a:schemeClr val="bg1"/>
                </a:solidFill>
              </a:rPr>
              <a:t>Da apresentação das Diretrizes</a:t>
            </a:r>
            <a:endParaRPr lang="pt-BR" sz="30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619672" y="3002176"/>
            <a:ext cx="5832648" cy="1938992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6000" b="1" cap="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A partir de </a:t>
            </a:r>
          </a:p>
          <a:p>
            <a:pPr algn="ctr">
              <a:defRPr/>
            </a:pPr>
            <a:r>
              <a:rPr lang="pt-BR" sz="6000" b="1" cap="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Jesus cristo</a:t>
            </a:r>
          </a:p>
        </p:txBody>
      </p:sp>
      <p:pic>
        <p:nvPicPr>
          <p:cNvPr id="20483" name="Picture 2" descr="http://t2.gstatic.com/images?q=tbn:ANd9GcR4Uf0kNIt1u1VhL-ygmFH3ax65i1cX3L6iXbZgwlha5DOMQL81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5" y="765175"/>
            <a:ext cx="23241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79388" y="620713"/>
            <a:ext cx="9215437" cy="6477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pt-BR" sz="3200" b="1" dirty="0">
              <a:latin typeface="+mn-lt"/>
            </a:endParaRPr>
          </a:p>
        </p:txBody>
      </p:sp>
      <p:sp>
        <p:nvSpPr>
          <p:cNvPr id="21507" name="Picture 2"/>
          <p:cNvSpPr>
            <a:spLocks noChangeAspect="1" noChangeArrowheads="1"/>
          </p:cNvSpPr>
          <p:nvPr/>
        </p:nvSpPr>
        <p:spPr bwMode="auto">
          <a:xfrm>
            <a:off x="0" y="6237288"/>
            <a:ext cx="6175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508" name="Picture 5"/>
          <p:cNvSpPr>
            <a:spLocks noChangeAspect="1" noChangeArrowheads="1"/>
          </p:cNvSpPr>
          <p:nvPr/>
        </p:nvSpPr>
        <p:spPr bwMode="auto">
          <a:xfrm>
            <a:off x="8523288" y="6237288"/>
            <a:ext cx="620712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1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142875" y="1771650"/>
            <a:ext cx="8858250" cy="5053013"/>
          </a:xfrm>
        </p:spPr>
        <p:txBody>
          <a:bodyPr anchor="ctr">
            <a:sp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Toda ação eclesial brota de Jesus Cristo e se volta para Ele e seu Reino. Nele, com Ele e a partir d’Ele mergulhamos no mistério trinitário, construindo nossa vida pessoal e comunitária.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Nisto se manifesta nosso discipulado-missionário: contemplamos Jesus Cristo atuante em meio à realidade, compreendemos a realidade à sua luz e com ela nos relacionamos no desejo de que nosso olhar, ser e agir sejam reflexos do </a:t>
            </a:r>
            <a:r>
              <a:rPr lang="pt-BR" sz="2600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seguimento ao Senhor Jesus.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Para executar planejamentos pastorais devemos antes pararmos e nos colocarmos diante de Jesus Cristo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71550" y="476250"/>
            <a:ext cx="792162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3200" b="1" cap="all" dirty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seguimento ao Senhor Jesus</a:t>
            </a:r>
            <a:endParaRPr lang="pt-BR" sz="3200" b="1" cap="all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2295</TotalTime>
  <Words>4685</Words>
  <Application>Microsoft Office PowerPoint</Application>
  <PresentationFormat>Apresentação na tela (4:3)</PresentationFormat>
  <Paragraphs>260</Paragraphs>
  <Slides>53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53</vt:i4>
      </vt:variant>
    </vt:vector>
  </HeadingPairs>
  <TitlesOfParts>
    <vt:vector size="60" baseType="lpstr">
      <vt:lpstr>Arial</vt:lpstr>
      <vt:lpstr>Georgia</vt:lpstr>
      <vt:lpstr>Wingdings 2</vt:lpstr>
      <vt:lpstr>Wingdings</vt:lpstr>
      <vt:lpstr>Calibri</vt:lpstr>
      <vt:lpstr>Arial Black</vt:lpstr>
      <vt:lpstr>Cívico</vt:lpstr>
      <vt:lpstr>   Conferência Nacional  dos Bispos do Brasil    DIRETRIZES GERAIS DA AÇÃO  EVANGELIZADORA DA  IGREJA NO BRASIL 2011 – 2015  Jesus Cristo, “Caminho, Verdade e Vida”  (Jo 14, 6)</vt:lpstr>
      <vt:lpstr>Slide 2</vt:lpstr>
      <vt:lpstr>Slide 3</vt:lpstr>
      <vt:lpstr>Slide 4</vt:lpstr>
      <vt:lpstr>PLANEJAMENTO PASTORAL</vt:lpstr>
      <vt:lpstr>Slide 6</vt:lpstr>
      <vt:lpstr>          “As Diretrizes apontam um desafio imenso, pois, em cada indicação, pedem o esforço de não nos assustarmos diante das transformações, mas, confiantes no Crucificado-Ressuscitado que tudo venceu, olharmos para o Horizonte novo, assumindo corajosamente o que a graça de Deus nos pede para os dias de hoje”.</vt:lpstr>
      <vt:lpstr>Slide 8</vt:lpstr>
      <vt:lpstr>Slide 9</vt:lpstr>
      <vt:lpstr>DEUS SE COMUNICA CONOSCO</vt:lpstr>
      <vt:lpstr>JESUS CRISTO  – alteridade e gratuidade – </vt:lpstr>
      <vt:lpstr>Slide 12</vt:lpstr>
      <vt:lpstr>Slide 13</vt:lpstr>
      <vt:lpstr>CONSIDERAR A REALIDADE</vt:lpstr>
      <vt:lpstr>Slide 15</vt:lpstr>
      <vt:lpstr>RELATIVISMO E FUNDAMENTALISMO</vt:lpstr>
      <vt:lpstr>A CIDADANIA ESTÁ COMPROMETIDA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IGREJA: CASA DA INICIAÇÃO  À VIDA CRISTÃ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Iniciação cristã personalizada</vt:lpstr>
      <vt:lpstr>Slide 39</vt:lpstr>
      <vt:lpstr>Diferentes formas de animação bíblica</vt:lpstr>
      <vt:lpstr>Slide 41</vt:lpstr>
      <vt:lpstr>    </vt:lpstr>
      <vt:lpstr>CEBs, foco de fé e evangelização</vt:lpstr>
      <vt:lpstr>Slide 44</vt:lpstr>
      <vt:lpstr>Slide 45</vt:lpstr>
      <vt:lpstr>Slide 46</vt:lpstr>
      <vt:lpstr>Slide 47</vt:lpstr>
      <vt:lpstr>Educar para a ecologia e para a política</vt:lpstr>
      <vt:lpstr>Slide 49</vt:lpstr>
      <vt:lpstr>Slide 50</vt:lpstr>
      <vt:lpstr>DIRETRIZES GERAIS E  PLANOS DE PASTORAL</vt:lpstr>
      <vt:lpstr>Slide 52</vt:lpstr>
      <vt:lpstr>Slide 53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CAMPANHA DA FRATERNIDADE 2011</dc:title>
  <dc:creator>Ari Antonio dos Reis</dc:creator>
  <cp:lastModifiedBy>João</cp:lastModifiedBy>
  <cp:revision>182</cp:revision>
  <dcterms:created xsi:type="dcterms:W3CDTF">2010-10-07T20:12:25Z</dcterms:created>
  <dcterms:modified xsi:type="dcterms:W3CDTF">2011-06-21T20:03:24Z</dcterms:modified>
</cp:coreProperties>
</file>