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664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444A-B841-46FD-BA2F-5AD8E34596F1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8411-EB9B-4927-B8ED-4DE8CBDE2F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C681-A17B-4E44-82EE-9E49B4A1C76A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5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4D7E-D321-4592-8B38-5A0EB8B3C0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1055-F3FD-4CC7-BA78-8AA85EC72025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A6A5-DC91-4D90-8760-8ABC44BD4E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7699-730F-4C53-8903-1E30A387AFBE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8F55-0910-4040-8A94-1FEE8F91DC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8522-5518-4038-BBD3-3D0E270DAB62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7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6878-F4BF-4ECC-B7D0-6726315A7B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F755-AE3A-41AB-B755-457B26B0F90C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6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0183-A89E-4726-8BFA-D6AFDADCB9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FC71-D714-400B-A976-860F8AC66B08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D766-8A3D-4CF9-A765-8DD48C882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E259-0164-45E9-8126-EAF93B4D8603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4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815C-B747-47A1-8162-EDA313CD40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34E8-B242-46AB-AF95-89C7BC8CE892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3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C14F4-FB74-4566-8FEA-EF09F6A0A3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D31D2-D3D2-4555-93F9-D23377DC46DA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7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26985-84B7-4B32-9FF6-5A2C3E0801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C761-F19E-48A8-992C-6CB67279397A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2883-8B9B-4837-936D-B23F92C427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ço Reservado para Texto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EE2DEC-2DFD-40E9-AE5B-3ACC177615F0}" type="datetimeFigureOut">
              <a:rPr lang="pt-BR"/>
              <a:pPr>
                <a:defRPr/>
              </a:pPr>
              <a:t>13/07/2011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42BB7A-26CD-4999-811F-3EEFEEB459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Imagem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/>
            </a:extLst>
          </a:blip>
          <a:srcRect l="4346" r="4346"/>
          <a:stretch>
            <a:fillRect/>
          </a:stretch>
        </p:blipFill>
        <p:spPr>
          <a:xfrm>
            <a:off x="2699792" y="404664"/>
            <a:ext cx="5834608" cy="367646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4725144"/>
            <a:ext cx="7503368" cy="9361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effectLst/>
              </a:rPr>
              <a:t>DIRETRIZES GERAIS DA AÇÃO </a:t>
            </a:r>
            <a:br>
              <a:rPr lang="pt-BR" sz="2400" dirty="0">
                <a:effectLst/>
              </a:rPr>
            </a:br>
            <a:r>
              <a:rPr lang="pt-BR" sz="2400" dirty="0">
                <a:effectLst/>
              </a:rPr>
              <a:t>EVANGELIZADORA DA IGREJA NO BRASIL</a:t>
            </a:r>
            <a:br>
              <a:rPr lang="pt-BR" sz="2400" dirty="0">
                <a:effectLst/>
              </a:rPr>
            </a:br>
            <a:r>
              <a:rPr lang="pt-BR" sz="2400" dirty="0">
                <a:effectLst/>
              </a:rPr>
              <a:t>2011 – 2015</a:t>
            </a:r>
            <a:br>
              <a:rPr lang="pt-BR" sz="2400" dirty="0">
                <a:effectLst/>
              </a:rPr>
            </a:br>
            <a:endParaRPr lang="pt-BR" sz="2400" dirty="0"/>
          </a:p>
        </p:txBody>
      </p:sp>
      <p:sp>
        <p:nvSpPr>
          <p:cNvPr id="10244" name="Subtítulo 2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8151813" cy="768350"/>
          </a:xfrm>
        </p:spPr>
        <p:txBody>
          <a:bodyPr/>
          <a:lstStyle/>
          <a:p>
            <a:pPr eaLnBrk="1" hangingPunct="1"/>
            <a:r>
              <a:rPr lang="pt-BR" sz="2400" i="1" smtClean="0"/>
              <a:t>Jesus Cristo, “Caminho, Verdade e Vida” ( Jo 14, 6)</a:t>
            </a:r>
            <a:endParaRPr lang="pt-BR" sz="2400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effectLst/>
              </a:rPr>
              <a:t>II. MARCAS DO NOSSO TEMPO 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err="1"/>
              <a:t>Doc</a:t>
            </a:r>
            <a:r>
              <a:rPr lang="pt-BR" dirty="0"/>
              <a:t> Aparecida: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Transformações profundas na sociedade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Relativismo (desenraizamento diante da pluralidade)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fundamentalismos (fechamento ao pluralismo)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laicismo militante (posturas fortes contra a </a:t>
            </a:r>
            <a:r>
              <a:rPr lang="pt-BR" dirty="0" err="1"/>
              <a:t>Igrja</a:t>
            </a:r>
            <a:r>
              <a:rPr lang="pt-BR" dirty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irracionalidade da cultura da mídia, amoralismo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critérios do mercado (lucro, bens materiais) regem as relações humanas, incluindo as atitudes religiosas.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Nas práticas religiosas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err="1" smtClean="0"/>
              <a:t>emocionalismo</a:t>
            </a:r>
            <a:r>
              <a:rPr lang="pt-BR" dirty="0"/>
              <a:t>, sentimentalismo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satisfação pessoal, milagres e </a:t>
            </a:r>
            <a:r>
              <a:rPr lang="pt-BR" dirty="0" err="1"/>
              <a:t>prod</a:t>
            </a:r>
            <a:r>
              <a:rPr lang="pt-BR" dirty="0"/>
              <a:t> (sem amor a Deus e ao próximo)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troca da salvação em Cristo pela prosperidade, saúde física e afetiva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amor ao próximo desaparece --- vem o “culto de si mesmo”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Tempos de transformações radicais pedem “volta às fontes”, volta a Jesus Cristo, recomeçar a partir dele.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FF0000"/>
                </a:solidFill>
                <a:effectLst/>
              </a:rPr>
              <a:t>III. URGÊNCIAS NA AÇÃO EVANGELIZADORA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nova realidade / novo caminho da ação evangelizadora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em outra época era preciso “dar as razões da esperança” (</a:t>
            </a:r>
            <a:r>
              <a:rPr lang="pt-BR" dirty="0" err="1"/>
              <a:t>S.Pd</a:t>
            </a:r>
            <a:r>
              <a:rPr lang="pt-BR" dirty="0"/>
              <a:t>) Hoje são os critérios que sofrem abalo.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err="1"/>
              <a:t>DAp</a:t>
            </a:r>
            <a:r>
              <a:rPr lang="pt-BR" dirty="0"/>
              <a:t>, 370: “ultrapassar a pastoral de mera conservação” para assumir uma pastoral decididamente missionária (conversão pastoral).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Voltar às fontes (JC) não significa afastar-se dos problemas concretos e urgentes da vida do povo, mas buscar uma nova base para os enfrentar.</a:t>
            </a:r>
          </a:p>
          <a:p>
            <a:pPr eaLnBrk="1" hangingPunct="1"/>
            <a:r>
              <a:rPr lang="pt-BR" smtClean="0"/>
              <a:t>As cinco urgências dizem respeito à transmissão e sedimentação da fé. </a:t>
            </a:r>
          </a:p>
          <a:p>
            <a:pPr eaLnBrk="1" hangingPunct="1"/>
            <a:r>
              <a:rPr lang="pt-BR" smtClean="0"/>
              <a:t>São aspectos interligados: assumir um, exige assumir os outros.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  <a:effectLst/>
              </a:rPr>
              <a:t>URGÊNCIA 1. 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u="sng" dirty="0"/>
              <a:t>Igreja em estado permanente de missão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Missão: três características – urgente, ampla, inclusiva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sair em todas as direções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se trata de concorrência religiosa nem competição  por maior número de fiéis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se trata de busca de privilégios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urgente sair em missão porque, distante de Cristo e do Reino,  a vida corre risco (cultura da morte)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Instituições e tradições se enfraquecem: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cresce a responsabilidade pessoal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é tempo de testemunho.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Estruturas eclesiais impregnadas de consciência missionária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se trata de negar o que foi feito em outras épocas, mas atender a novas circunstâncias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Dar a tudo o que se faz um sentido missionário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  <a:effectLst/>
              </a:rPr>
              <a:t>URGÊNCIA 2. 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u="sng" dirty="0"/>
              <a:t>Igreja: casa da iniciação à vida cristã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mudança de época exige que o anúncio de Jesus Cristo não seja mais pressuposto, porém explicitado continuamente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O estado permanente de missão supõe a efetiva iniciação.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iniciação cristã não se esgota no batismo-crisma-eucaristia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Adesão a Cristo precisa ser refeita, fortalecida, ratificada.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Perspectiva catecumenal </a:t>
            </a:r>
          </a:p>
          <a:p>
            <a:pPr eaLnBrk="1" hangingPunct="1"/>
            <a:r>
              <a:rPr lang="pt-BR" smtClean="0"/>
              <a:t>Acolhida e diálogo</a:t>
            </a:r>
          </a:p>
          <a:p>
            <a:pPr eaLnBrk="1" hangingPunct="1"/>
            <a:r>
              <a:rPr lang="pt-BR" smtClean="0"/>
              <a:t>Familiaridade com a Palavra de Deus</a:t>
            </a:r>
          </a:p>
          <a:p>
            <a:pPr eaLnBrk="1" hangingPunct="1"/>
            <a:r>
              <a:rPr lang="pt-BR" smtClean="0"/>
              <a:t>Grupos de estilo catecumenal</a:t>
            </a:r>
          </a:p>
          <a:p>
            <a:pPr eaLnBrk="1" hangingPunct="1"/>
            <a:r>
              <a:rPr lang="pt-BR" smtClean="0"/>
              <a:t>Novo perfil do evangelizador (Introdutores / catequistas... 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  <a:effectLst/>
              </a:rPr>
              <a:t>URGÊNCIA 3. 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u="sng" dirty="0"/>
              <a:t>Igreja: lugar da animação bíblica da vida e da pastoral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Povo educado e formado para se abeirar das Sagradas Escr. (</a:t>
            </a:r>
            <a:r>
              <a:rPr lang="pt-BR" dirty="0" err="1"/>
              <a:t>VDomini</a:t>
            </a:r>
            <a:r>
              <a:rPr lang="pt-BR" dirty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Vinculada com a iniciação, a ação evangelizadora tem a Palavra como lugar privilegiado do encontro com Cristo.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Iniciação e Palavra não acontecem uma sem a outra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Particularmente </a:t>
            </a:r>
            <a:r>
              <a:rPr lang="pt-BR" dirty="0"/>
              <a:t>as novas gerações têm necessidade da Palavra testemunhada na comunidade eclesial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Contato eclesial com a Palavra é força para este período de incertezas.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Ambiguidade hoje: muitas falas, mas há sede de uma Palavra que seja referência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Escutar a voz de Cristo no meio de tantas vozes.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Novas DGAE:</a:t>
            </a:r>
            <a:br>
              <a:rPr lang="pt-BR" dirty="0"/>
            </a:b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Em </a:t>
            </a:r>
            <a:r>
              <a:rPr lang="pt-BR" dirty="0"/>
              <a:t>Continuidade com as Diretrizes de 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2008-2010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inspiração de Aparecida está longe de ser esgotada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Há aprofundamentos a partir da experiência destes 4 anos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Fato novo: Sínodo e Exortação pós Sinodal “A Palavra de Deus na vida e Missão da Igreja (out.2010) – Ano Catequético: Iniciação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A </a:t>
            </a:r>
            <a:r>
              <a:rPr lang="pt-BR" dirty="0"/>
              <a:t>Bíblia também está entre os ruídos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Usada não como luz, mas como engodo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Em benefício próprio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buscar a Bíblia isoladamente, mas em comunhão com a própria Palavra e com a Igreja.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err="1"/>
              <a:t>Saborea-la</a:t>
            </a:r>
            <a:r>
              <a:rPr lang="pt-BR" dirty="0"/>
              <a:t> com alteridade, gratuidade, </a:t>
            </a:r>
            <a:r>
              <a:rPr lang="pt-BR" dirty="0" err="1"/>
              <a:t>eclesialidade</a:t>
            </a:r>
            <a:r>
              <a:rPr lang="pt-BR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Círculos, Grupos de reflexão, e outros.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Leitura </a:t>
            </a:r>
            <a:r>
              <a:rPr lang="pt-BR" dirty="0" err="1"/>
              <a:t>Orante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Em meio à agitação urbana,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Como dois amigos são capazes de identificar-se em meio à multidão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se confunde com a leitura especializada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O contato interpretativo não forma doutores, mas santos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Privilegiar a Liturgia como lugar </a:t>
            </a:r>
            <a:r>
              <a:rPr lang="pt-BR" dirty="0" smtClean="0"/>
              <a:t>da Palavra.</a:t>
            </a: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  <a:effectLst/>
              </a:rPr>
              <a:t>URGÊNCIA 4. 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u="sng" dirty="0"/>
              <a:t>Igreja: comunidade de Comunidades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Sem vida em comunidade não há como viver a proposta cristã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Além das comunidades territoriais (paróquias): </a:t>
            </a:r>
            <a:r>
              <a:rPr lang="pt-BR" dirty="0" err="1"/>
              <a:t>transterritoriais</a:t>
            </a:r>
            <a:r>
              <a:rPr lang="pt-BR" dirty="0"/>
              <a:t>, ambientais afetivas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Comunidades virtuais (sobretudo jovens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Comunidades Eclesiais de Base – presença eclesial junto aos mais pobres.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Nada </a:t>
            </a:r>
            <a:r>
              <a:rPr lang="pt-BR" dirty="0"/>
              <a:t>substitui o contato pessoal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convívio, vínculos profundos, afetividade, interesses comuns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Maiores desafios: urbanização aguda e ambientes virtuais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se pode querer um único modo de ser comunidade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Evitar concorrências entre as diversas modalidades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Setorização da paróquia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Diversificação dos ministérios leigos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</a:rPr>
              <a:t>URGÊNCIA 5.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u="sng" dirty="0" smtClean="0"/>
              <a:t>Igreja </a:t>
            </a:r>
            <a:r>
              <a:rPr lang="pt-BR" u="sng" dirty="0"/>
              <a:t>a serviço da vida plena para todos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 O Evangelho da Vida está no centro da mensagem de Jesus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Deve ser anunciado como boa nova (</a:t>
            </a:r>
            <a:r>
              <a:rPr lang="pt-BR" dirty="0" err="1"/>
              <a:t>E.Vitae</a:t>
            </a:r>
            <a:r>
              <a:rPr lang="pt-BR" dirty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missão dos discípulos é o serviço à vida plena.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Igreja proclama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As condições de vida de muitos abandonados, excluídos e ignorados em sua miséria, contradiz o projeto do Pai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Isso desafia ao compromisso a favor da cultura da vida.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omissão diante disso será cobrada por Deus e pela história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Paixão pela vida vence a cultura da morte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Num tempo que valoriza o indivíduo, a ganância, o cultivo do corpo, &gt; voltar-se, como fez Jesus, para a ovelha perdida, desgarrada, fragilizada.</a:t>
            </a:r>
          </a:p>
          <a:p>
            <a:pPr eaLnBrk="1" hangingPunct="1"/>
            <a:r>
              <a:rPr lang="pt-BR" smtClean="0"/>
              <a:t>Opção preferencial pelos pobres</a:t>
            </a:r>
          </a:p>
          <a:p>
            <a:pPr eaLnBrk="1" hangingPunct="1"/>
            <a:r>
              <a:rPr lang="pt-BR" smtClean="0"/>
              <a:t>Contempla no rosto dos sofredores  o rosto do seu Senhor, chagado, destroçado, flagelado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Que rostos?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Vida impedida de nascer (aborto)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Vida sem alimentação, casa, trabalho, educação, saúde, lazer, liberdade, esperança, fé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Vida no planeta, dilapidada pela ganância e irresponsabilidade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Urgências da miséria e da exclusão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Mudança a partir dos próprios pobres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Importância da política, campo dos leigos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Uma Igreja samaritana (</a:t>
            </a:r>
            <a:r>
              <a:rPr lang="pt-BR" dirty="0" err="1"/>
              <a:t>DAp</a:t>
            </a:r>
            <a:r>
              <a:rPr lang="pt-BR" dirty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  <a:effectLst/>
              </a:rPr>
              <a:t>IV. PERSPECTIVAS DE AÇÃO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Numerosos e complexos desafios, exigem ação orgânica em torno de alguns referenciais comuns</a:t>
            </a:r>
          </a:p>
          <a:p>
            <a:pPr eaLnBrk="1" hangingPunct="1"/>
            <a:r>
              <a:rPr lang="pt-BR" smtClean="0"/>
              <a:t>A igreja é  “Igreja de igrejas” (LG)</a:t>
            </a:r>
          </a:p>
          <a:p>
            <a:pPr eaLnBrk="1" hangingPunct="1"/>
            <a:r>
              <a:rPr lang="pt-BR" smtClean="0"/>
              <a:t>Cf: conclusão “COMPROMISSO DE UNIDADE”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</a:rPr>
              <a:t>URGÊNCIA 1.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>
                <a:solidFill>
                  <a:srgbClr val="FF0000"/>
                </a:solidFill>
              </a:rPr>
              <a:t>Igreja </a:t>
            </a:r>
            <a:r>
              <a:rPr lang="pt-BR" dirty="0">
                <a:solidFill>
                  <a:srgbClr val="FF0000"/>
                </a:solidFill>
              </a:rPr>
              <a:t>em estado permanente de missão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 Igreja nasce da missão e existe para a missão. Deve ir a todos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Ela mesma é testemunho (Deus está entre vós! (1Cor)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Cada comunidade deve perguntar: quais os grupos humanos ou categorias sociais que merecem prioridade na evangelização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Contradição: uma Igreja fechada em si mesma sem relacionamento com a sociedade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OBJETIVO </a:t>
            </a:r>
            <a:r>
              <a:rPr lang="pt-BR" b="1" dirty="0" smtClean="0"/>
              <a:t>GERAL: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“Evangelizar, a partir de Jesus Cristo e na força do Espírito Santo, como Igreja discípula, missionária e profética, alimentada pela Palavra de Deus e pela Eucaristia, à luz da evangélica opção preferencial pelos pobres, para que todos tenham vida (Jo 10,10), rumo ao Reino definitivo.”</a:t>
            </a:r>
            <a:r>
              <a:rPr lang="pt-BR" smtClean="0"/>
              <a:t>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Exemplos: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Os </a:t>
            </a:r>
            <a:r>
              <a:rPr lang="pt-BR" dirty="0"/>
              <a:t>que tem poucos vínculos com a </a:t>
            </a:r>
            <a:r>
              <a:rPr lang="pt-BR" dirty="0" err="1"/>
              <a:t>Ig</a:t>
            </a:r>
            <a:r>
              <a:rPr lang="pt-BR" dirty="0"/>
              <a:t> (jovens, periferia, intelectuais, artistas, políticos, formadores de opinião, nômades &gt;&gt;&gt; ir ao encontro deles.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Visitas aos locais de trabalho, moradias de estudantes, favelas, instituições de saúde, assentamentos, prisões, albergues, moradores de rua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Pastoral da visitação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Atenção especial</a:t>
            </a:r>
            <a:br>
              <a:rPr lang="pt-BR" dirty="0"/>
            </a:br>
            <a:endParaRPr lang="pt-BR" dirty="0"/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Povos indígenas e afro-brasileiros</a:t>
            </a:r>
          </a:p>
          <a:p>
            <a:pPr eaLnBrk="1" hangingPunct="1"/>
            <a:r>
              <a:rPr lang="pt-BR" smtClean="0"/>
              <a:t>Oportunidade: DMJ no Brasil, Copa, Olimpíadas</a:t>
            </a:r>
          </a:p>
          <a:p>
            <a:pPr eaLnBrk="1" hangingPunct="1"/>
            <a:r>
              <a:rPr lang="pt-BR" smtClean="0"/>
              <a:t>Jovens, droga, violência, extermínio</a:t>
            </a:r>
          </a:p>
          <a:p>
            <a:pPr eaLnBrk="1" hangingPunct="1"/>
            <a:r>
              <a:rPr lang="pt-BR" smtClean="0"/>
              <a:t>Ecumenismo e diálogo inter-religioso</a:t>
            </a:r>
          </a:p>
          <a:p>
            <a:pPr eaLnBrk="1" hangingPunct="1"/>
            <a:r>
              <a:rPr lang="pt-BR" smtClean="0"/>
              <a:t>Missão ad gentes (a maturidade eclesial não é condição, mas consequência da abertura à missão)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FF0000"/>
                </a:solidFill>
                <a:effectLst/>
              </a:rPr>
              <a:t>URGÊNCIA 2. </a:t>
            </a:r>
            <a:br>
              <a:rPr lang="pt-BR" dirty="0">
                <a:solidFill>
                  <a:srgbClr val="FF0000"/>
                </a:solidFill>
                <a:effectLst/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>
                <a:solidFill>
                  <a:srgbClr val="FF0000"/>
                </a:solidFill>
              </a:rPr>
              <a:t>Igreja: casa da iniciação à vida cristã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Catequese de inspiração </a:t>
            </a:r>
            <a:r>
              <a:rPr lang="pt-BR" dirty="0" err="1"/>
              <a:t>catecumenal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ocasional (prep. Sacramentos) mas permanente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Não apenas doutrinal, mas integral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Inspiração bíblica, catequética, litúrgica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Valorizar a piedade popular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Atendimento personalizado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Projeto orgânico de formação para os leigos (básico e especializado)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</a:rPr>
              <a:t>URGÊNCIA 3.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>
                <a:solidFill>
                  <a:srgbClr val="FF0000"/>
                </a:solidFill>
              </a:rPr>
              <a:t>Igreja</a:t>
            </a:r>
            <a:r>
              <a:rPr lang="pt-BR" dirty="0">
                <a:solidFill>
                  <a:srgbClr val="FF0000"/>
                </a:solidFill>
              </a:rPr>
              <a:t>: lugar da animação bíblica da vida e da pastoral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Iniciativas que permitam ter a bíblia (sobretudo os + pobres)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Toda a vida da Igreja seja escola de interpretação e conhecimento da Palavra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Equipes de animação bíblica da pastoral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Retiros, cursos, encontros, subsídios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Grupos de famílias, círculos bíblicos, </a:t>
            </a:r>
            <a:r>
              <a:rPr lang="pt-BR" dirty="0" err="1"/>
              <a:t>peq</a:t>
            </a:r>
            <a:r>
              <a:rPr lang="pt-BR" dirty="0"/>
              <a:t> comunidades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Entrar nos ambientes secularizados (escolas, universidades)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Manifestações artísticas inspiradas na escritura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Leitura </a:t>
            </a:r>
            <a:r>
              <a:rPr lang="pt-BR" dirty="0" err="1"/>
              <a:t>orante</a:t>
            </a:r>
            <a:r>
              <a:rPr lang="pt-BR" dirty="0"/>
              <a:t> (</a:t>
            </a:r>
            <a:r>
              <a:rPr lang="pt-BR" dirty="0" err="1"/>
              <a:t>Lectio</a:t>
            </a:r>
            <a:r>
              <a:rPr lang="pt-BR" dirty="0"/>
              <a:t> Divina)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Formação continuada dos Ministros da Palavra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Atenção especial &gt; Múnus de Leitor - Homilia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</a:rPr>
              <a:t>URGÊNCIA 4.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Igreja: comunidade de Comunidades</a:t>
            </a:r>
          </a:p>
          <a:p>
            <a:pPr eaLnBrk="1" hangingPunct="1"/>
            <a:r>
              <a:rPr lang="pt-BR" smtClean="0"/>
              <a:t>Variedade de vocações e carismas é uma riqueza,e não competição.</a:t>
            </a:r>
          </a:p>
          <a:p>
            <a:pPr eaLnBrk="1" hangingPunct="1"/>
            <a:r>
              <a:rPr lang="pt-BR" smtClean="0"/>
              <a:t>Quanto maior a comunhão, mais eficaz o testemunho de fé</a:t>
            </a:r>
          </a:p>
          <a:p>
            <a:pPr eaLnBrk="1" hangingPunct="1"/>
            <a:r>
              <a:rPr lang="pt-BR" smtClean="0"/>
              <a:t>Setorização em unidades territoriais menores &gt; investir na descentralização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CEBs (</a:t>
            </a:r>
            <a:r>
              <a:rPr lang="pt-BR" dirty="0" err="1"/>
              <a:t>DAp</a:t>
            </a:r>
            <a:r>
              <a:rPr lang="pt-BR" dirty="0"/>
              <a:t> resgata a sua importância, inserção e profecia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Movimentos, grupos de vida, de oração e reflexão da Palavra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Diversidade ministerial &gt; abrir espaço para os leigos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Comissões, assembleias e conselhos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Articulação de todos na Pastoral orgânica e de conjunto (planejamento, evitar competições e isolamentos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Igrejas irmãs (partilha e comunhão) em todos os níveis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</a:rPr>
              <a:t>URGÊNCIA 5.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>
                <a:solidFill>
                  <a:srgbClr val="FF0000"/>
                </a:solidFill>
              </a:rPr>
              <a:t>Igreja </a:t>
            </a:r>
            <a:r>
              <a:rPr lang="pt-BR" dirty="0">
                <a:solidFill>
                  <a:srgbClr val="FF0000"/>
                </a:solidFill>
              </a:rPr>
              <a:t>a serviço da vida plena para todos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Pastoral Social orgânica e integral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Respeito à dignidade da pessoa humana (da concepção à morte natural)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Tratar o ser humano como um fim e não como meio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Sem discriminação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Família  - pastoral familiar intensa e vigorosa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Crianças, adolescentes e jovens, expostos à droga e violência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Trabalhadores (desemprego e sub emprego) geração de renda, economia solidária, agricultura familiar, </a:t>
            </a:r>
            <a:r>
              <a:rPr lang="pt-BR" dirty="0" smtClean="0"/>
              <a:t>agroecologia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Atenção aos migrantes, pastoral carcerária</a:t>
            </a:r>
          </a:p>
          <a:p>
            <a:pPr eaLnBrk="1" hangingPunct="1"/>
            <a:r>
              <a:rPr lang="pt-BR" smtClean="0"/>
              <a:t>Inclusão das populações indígenas e afrodescendentes</a:t>
            </a:r>
          </a:p>
          <a:p>
            <a:pPr eaLnBrk="1" hangingPunct="1"/>
            <a:r>
              <a:rPr lang="pt-BR" smtClean="0"/>
              <a:t>Preservação da natureza</a:t>
            </a:r>
          </a:p>
          <a:p>
            <a:pPr eaLnBrk="1" hangingPunct="1"/>
            <a:r>
              <a:rPr lang="pt-BR" smtClean="0"/>
              <a:t>Incentivo à participação política dos leigos</a:t>
            </a:r>
          </a:p>
          <a:p>
            <a:pPr eaLnBrk="1" hangingPunct="1"/>
            <a:r>
              <a:rPr lang="pt-BR" smtClean="0"/>
              <a:t>A ética social cristã não é para alguns, mas exigência para todos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Busca e apoio a políticas públicas em favor da vida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Parcerias, entidades da soc. civil , movimentos populares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Novos areópagos : Formação de pensadores (meio universitário, comunicações, empresários, dirigentes sindicais, pastoral da cultura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Conhecimento da Doutrina Social da Igreja.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O QUE MUDOU?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  <a:extLst/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“EVANGELIZAR, a partir </a:t>
            </a:r>
            <a:r>
              <a:rPr lang="pt-BR" b="1" strike="dblStrike" dirty="0">
                <a:solidFill>
                  <a:srgbClr val="00B050"/>
                </a:solidFill>
              </a:rPr>
              <a:t>do encontro com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r>
              <a:rPr lang="pt-BR" b="1" u="sng" dirty="0">
                <a:solidFill>
                  <a:srgbClr val="FF0000"/>
                </a:solidFill>
              </a:rPr>
              <a:t>de</a:t>
            </a:r>
            <a:r>
              <a:rPr lang="pt-BR" b="1" dirty="0"/>
              <a:t> Jesus Cristo </a:t>
            </a:r>
            <a:r>
              <a:rPr lang="pt-BR" b="1" u="sng" dirty="0">
                <a:solidFill>
                  <a:srgbClr val="FF0000"/>
                </a:solidFill>
              </a:rPr>
              <a:t>e na força do Espírito Santo,</a:t>
            </a:r>
            <a:r>
              <a:rPr lang="pt-BR" b="1" u="sng" dirty="0"/>
              <a:t>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Como </a:t>
            </a:r>
            <a:r>
              <a:rPr lang="pt-BR" b="1" u="sng" dirty="0">
                <a:solidFill>
                  <a:srgbClr val="FF0000"/>
                </a:solidFill>
              </a:rPr>
              <a:t>Igreja </a:t>
            </a:r>
            <a:r>
              <a:rPr lang="pt-BR" b="1" dirty="0"/>
              <a:t> discípul</a:t>
            </a:r>
            <a:r>
              <a:rPr lang="pt-BR" b="1" u="sng" dirty="0"/>
              <a:t>a</a:t>
            </a:r>
            <a:r>
              <a:rPr lang="pt-BR" b="1" dirty="0"/>
              <a:t> missionári</a:t>
            </a:r>
            <a:r>
              <a:rPr lang="pt-BR" b="1" u="sng" dirty="0">
                <a:solidFill>
                  <a:srgbClr val="FF0000"/>
                </a:solidFill>
              </a:rPr>
              <a:t>a e profética</a:t>
            </a:r>
            <a:r>
              <a:rPr lang="pt-BR" b="1" dirty="0"/>
              <a:t>, </a:t>
            </a:r>
            <a:r>
              <a:rPr lang="pt-BR" b="1" u="sng" dirty="0">
                <a:solidFill>
                  <a:srgbClr val="FF0000"/>
                </a:solidFill>
              </a:rPr>
              <a:t>alimentada pela Palavra de Deus e pela Eucaristia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à luz da evangélica opção pelos pobres,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strike="dblStrike" dirty="0">
                <a:solidFill>
                  <a:srgbClr val="00B050"/>
                </a:solidFill>
              </a:rPr>
              <a:t>promovendo a dignidade da pessoa, </a:t>
            </a:r>
            <a:endParaRPr lang="pt-BR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strike="dblStrike" dirty="0">
                <a:solidFill>
                  <a:srgbClr val="00B050"/>
                </a:solidFill>
              </a:rPr>
              <a:t>renovando a comunidade, </a:t>
            </a:r>
            <a:endParaRPr lang="pt-BR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strike="dblStrike" dirty="0">
                <a:solidFill>
                  <a:srgbClr val="00B050"/>
                </a:solidFill>
              </a:rPr>
              <a:t>participando da construção de uma sociedade justa e solidária,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para que todos tenham Vida </a:t>
            </a:r>
            <a:r>
              <a:rPr lang="pt-BR" b="1" strike="dblStrike" dirty="0">
                <a:solidFill>
                  <a:srgbClr val="00B050"/>
                </a:solidFill>
              </a:rPr>
              <a:t>e a tenham em abundância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endParaRPr lang="pt-BR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(</a:t>
            </a:r>
            <a:r>
              <a:rPr lang="pt-BR" b="1" dirty="0" err="1"/>
              <a:t>Jo</a:t>
            </a:r>
            <a:r>
              <a:rPr lang="pt-BR" b="1" dirty="0"/>
              <a:t> 10, 10), rumo ao Reino definitivo.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FF0000"/>
                </a:solidFill>
              </a:rPr>
              <a:t>V. INDICAÇÕES DE OPERACIONALIZAÇÃO</a:t>
            </a:r>
            <a:br>
              <a:rPr lang="pt-BR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 DGAE não apresentam um programa de ações. Cabe às Dioceses elaborar seus planos a partir delas. </a:t>
            </a:r>
          </a:p>
          <a:p>
            <a:pPr eaLnBrk="1" hangingPunct="1"/>
            <a:r>
              <a:rPr lang="pt-BR" smtClean="0"/>
              <a:t>Sem eles, as DGAE correm o risco da inoperância ou irrelevância</a:t>
            </a:r>
          </a:p>
          <a:p>
            <a:pPr eaLnBrk="1" hangingPunct="1"/>
            <a:r>
              <a:rPr lang="pt-BR" smtClean="0"/>
              <a:t>A operacionalização exige planejamento das Dioceses.</a:t>
            </a:r>
          </a:p>
          <a:p>
            <a:pPr eaLnBrk="1" hangingPunct="1"/>
            <a:r>
              <a:rPr lang="pt-BR" smtClean="0"/>
              <a:t>Papel especial dos Regionais da CNBB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Processo de planejamento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Sensibilização </a:t>
            </a:r>
            <a:r>
              <a:rPr lang="pt-BR" dirty="0"/>
              <a:t>(participação de todos, protagonismo dos leigos)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Organismos de discernimento e decisões (</a:t>
            </a:r>
            <a:r>
              <a:rPr lang="pt-BR" dirty="0" err="1"/>
              <a:t>Assembléias</a:t>
            </a:r>
            <a:r>
              <a:rPr lang="pt-BR" dirty="0"/>
              <a:t>, conselhos, </a:t>
            </a:r>
            <a:r>
              <a:rPr lang="pt-BR" dirty="0" err="1"/>
              <a:t>euipes</a:t>
            </a:r>
            <a:r>
              <a:rPr lang="pt-BR" dirty="0"/>
              <a:t> de coordenação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Passos metodológicos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Passos metodológicos</a:t>
            </a:r>
            <a:br>
              <a:rPr lang="pt-BR" dirty="0"/>
            </a:br>
            <a:endParaRPr lang="pt-BR" dirty="0"/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1. Onde estamos</a:t>
            </a:r>
          </a:p>
          <a:p>
            <a:pPr eaLnBrk="1" hangingPunct="1"/>
            <a:r>
              <a:rPr lang="pt-BR" smtClean="0"/>
              <a:t>2. Onde precisamos estar</a:t>
            </a:r>
          </a:p>
          <a:p>
            <a:pPr eaLnBrk="1" hangingPunct="1"/>
            <a:r>
              <a:rPr lang="pt-BR" smtClean="0"/>
              <a:t>3. Nossas urgências pastorais  (cap II)</a:t>
            </a:r>
          </a:p>
          <a:p>
            <a:pPr eaLnBrk="1" hangingPunct="1"/>
            <a:r>
              <a:rPr lang="pt-BR" smtClean="0"/>
              <a:t>4. O que queremos alcançar</a:t>
            </a:r>
          </a:p>
          <a:p>
            <a:pPr eaLnBrk="1" hangingPunct="1"/>
            <a:r>
              <a:rPr lang="pt-BR" smtClean="0"/>
              <a:t>5. Como vamos agir</a:t>
            </a:r>
          </a:p>
          <a:p>
            <a:pPr eaLnBrk="1" hangingPunct="1"/>
            <a:r>
              <a:rPr lang="pt-BR" smtClean="0"/>
              <a:t>6. O que vamos fazer</a:t>
            </a:r>
          </a:p>
          <a:p>
            <a:pPr eaLnBrk="1" hangingPunct="1"/>
            <a:r>
              <a:rPr lang="pt-BR" smtClean="0"/>
              <a:t>7. Renovação das estruturas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rgbClr val="FF0000"/>
                </a:solidFill>
              </a:rPr>
              <a:t>CONCLUSÃO</a:t>
            </a:r>
            <a:br>
              <a:rPr lang="pt-BR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COMPROMISSO DE UNIDADE NA MISSÃO</a:t>
            </a:r>
          </a:p>
          <a:p>
            <a:pPr eaLnBrk="1" hangingPunct="1"/>
            <a:r>
              <a:rPr lang="pt-BR" smtClean="0"/>
              <a:t> </a:t>
            </a:r>
          </a:p>
          <a:p>
            <a:pPr eaLnBrk="1" hangingPunct="1"/>
            <a:r>
              <a:rPr lang="pt-BR" smtClean="0"/>
              <a:t>Um forte apelo à unidade</a:t>
            </a:r>
          </a:p>
          <a:p>
            <a:pPr eaLnBrk="1" hangingPunct="1"/>
            <a:r>
              <a:rPr lang="pt-BR" smtClean="0"/>
              <a:t>Respeito à diversidade e testemunho da unidade</a:t>
            </a:r>
          </a:p>
          <a:p>
            <a:pPr eaLnBrk="1" hangingPunct="1"/>
            <a:r>
              <a:rPr lang="pt-BR" smtClean="0"/>
              <a:t>Encarnação do Reino de Deus no hoje da nossa história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effectLst/>
              </a:rPr>
              <a:t>Novidades: 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2008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>
                <a:solidFill>
                  <a:srgbClr val="00B050"/>
                </a:solidFill>
              </a:rPr>
              <a:t>ponto de partida: </a:t>
            </a:r>
            <a:r>
              <a:rPr lang="pt-BR" b="1" dirty="0"/>
              <a:t>visão da realidade (15 </a:t>
            </a:r>
            <a:r>
              <a:rPr lang="pt-BR" b="1" dirty="0" err="1"/>
              <a:t>pgs</a:t>
            </a:r>
            <a:r>
              <a:rPr lang="pt-BR" b="1" dirty="0"/>
              <a:t>)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>
                <a:solidFill>
                  <a:srgbClr val="00B050"/>
                </a:solidFill>
              </a:rPr>
              <a:t>ênfase </a:t>
            </a:r>
            <a:r>
              <a:rPr lang="pt-BR" b="1" dirty="0">
                <a:solidFill>
                  <a:schemeClr val="tx1"/>
                </a:solidFill>
              </a:rPr>
              <a:t>na missão  </a:t>
            </a:r>
            <a:r>
              <a:rPr lang="pt-BR" b="1" dirty="0"/>
              <a:t>(39 </a:t>
            </a:r>
            <a:r>
              <a:rPr lang="pt-BR" b="1" dirty="0" err="1"/>
              <a:t>pgs</a:t>
            </a:r>
            <a:r>
              <a:rPr lang="pt-BR" b="1" dirty="0"/>
              <a:t>)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 smtClean="0">
                <a:solidFill>
                  <a:srgbClr val="00B050"/>
                </a:solidFill>
              </a:rPr>
              <a:t>acento:</a:t>
            </a:r>
            <a:r>
              <a:rPr lang="pt-BR" b="1" dirty="0" smtClean="0"/>
              <a:t> </a:t>
            </a:r>
            <a:r>
              <a:rPr lang="pt-BR" b="1" dirty="0"/>
              <a:t>nos âmbitos da ação evangelizadora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>
                <a:solidFill>
                  <a:srgbClr val="00B050"/>
                </a:solidFill>
              </a:rPr>
              <a:t>conclusão:</a:t>
            </a:r>
            <a:r>
              <a:rPr lang="pt-BR" b="1" dirty="0"/>
              <a:t> compromisso com a “Missão continental”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 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/>
              <a:t>2011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>
                <a:solidFill>
                  <a:srgbClr val="00B050"/>
                </a:solidFill>
              </a:rPr>
              <a:t>ponto de partida</a:t>
            </a:r>
            <a:r>
              <a:rPr lang="pt-BR" b="1" dirty="0"/>
              <a:t>: Jesus Cristo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 smtClean="0">
                <a:solidFill>
                  <a:srgbClr val="00B050"/>
                </a:solidFill>
              </a:rPr>
              <a:t>ênfase:</a:t>
            </a:r>
            <a:r>
              <a:rPr lang="pt-BR" b="1" dirty="0" smtClean="0"/>
              <a:t> </a:t>
            </a:r>
            <a:r>
              <a:rPr lang="pt-BR" b="1" dirty="0"/>
              <a:t>nas “urgências da Evangelização”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>
                <a:solidFill>
                  <a:srgbClr val="00B050"/>
                </a:solidFill>
              </a:rPr>
              <a:t>acento:</a:t>
            </a:r>
            <a:r>
              <a:rPr lang="pt-BR" b="1" dirty="0"/>
              <a:t> gratuidade e alteridade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>
                <a:solidFill>
                  <a:srgbClr val="00B050"/>
                </a:solidFill>
              </a:rPr>
              <a:t>conclusão:</a:t>
            </a:r>
            <a:r>
              <a:rPr lang="pt-BR" b="1" dirty="0"/>
              <a:t> compromisso de unidade.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Introdução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5 </a:t>
            </a:r>
            <a:r>
              <a:rPr lang="pt-BR" dirty="0"/>
              <a:t>décadas desde o Plano de Emergência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 smtClean="0"/>
              <a:t>50 </a:t>
            </a:r>
            <a:r>
              <a:rPr lang="pt-BR" dirty="0"/>
              <a:t>anos do Concílio Vat II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“Superar o medíocre pragmatismo da vida quotidiana da Igreja, no qual, aparentemente, tudo procede com normalidade, mas, na verdade, a fé vai se desgastando e degenerando em mesquinhez”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BR" dirty="0"/>
              <a:t>(</a:t>
            </a:r>
            <a:r>
              <a:rPr lang="pt-BR" dirty="0" err="1"/>
              <a:t>DAp</a:t>
            </a:r>
            <a:r>
              <a:rPr lang="pt-BR" dirty="0"/>
              <a:t> – </a:t>
            </a:r>
            <a:r>
              <a:rPr lang="pt-BR" dirty="0" err="1"/>
              <a:t>Ratzinger</a:t>
            </a:r>
            <a:r>
              <a:rPr lang="pt-BR" dirty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FF0000"/>
                </a:solidFill>
                <a:effectLst/>
              </a:rPr>
              <a:t>I.  PARTIR DE JESUS CRISTO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Que Jesus Cristo? </a:t>
            </a:r>
          </a:p>
          <a:p>
            <a:pPr eaLnBrk="1" hangingPunct="1"/>
            <a:r>
              <a:rPr lang="pt-BR" smtClean="0"/>
              <a:t>O que significa acolhê-lo e anunciá-lo?</a:t>
            </a:r>
          </a:p>
          <a:p>
            <a:pPr eaLnBrk="1" hangingPunct="1"/>
            <a:r>
              <a:rPr lang="pt-BR" smtClean="0"/>
              <a:t>O que há nele que desperta o nosso fascínio?</a:t>
            </a:r>
          </a:p>
          <a:p>
            <a:pPr eaLnBrk="1" hangingPunct="1"/>
            <a:r>
              <a:rPr lang="pt-BR" smtClean="0"/>
              <a:t>Que Reino é esse instaurado por ele?</a:t>
            </a:r>
          </a:p>
          <a:p>
            <a:pPr eaLnBrk="1" hangingPunct="1"/>
            <a:r>
              <a:rPr lang="pt-BR" smtClean="0"/>
              <a:t> 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Respostas a partir de: 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Vat 2º  -- Aparecida  -- Verbum Domini:</a:t>
            </a:r>
          </a:p>
          <a:p>
            <a:pPr eaLnBrk="1" hangingPunct="1"/>
            <a:r>
              <a:rPr lang="pt-BR" smtClean="0"/>
              <a:t>Verbo feito carne – incessante dom de si para o outro</a:t>
            </a:r>
          </a:p>
          <a:p>
            <a:pPr eaLnBrk="1" hangingPunct="1"/>
            <a:r>
              <a:rPr lang="pt-BR" smtClean="0"/>
              <a:t>Alteridade (relação com o outro, o diferente)</a:t>
            </a:r>
          </a:p>
          <a:p>
            <a:pPr eaLnBrk="1" hangingPunct="1"/>
            <a:r>
              <a:rPr lang="pt-BR" smtClean="0"/>
              <a:t>Gratuidade ( a vida só se ganha na doação) </a:t>
            </a:r>
          </a:p>
          <a:p>
            <a:pPr eaLnBrk="1" hangingPunct="1"/>
            <a:r>
              <a:rPr lang="pt-BR" smtClean="0"/>
              <a:t>Alteridade e gratuidade são modos de compreender o que há de mais decisivo em JCristo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Atitudes: </a:t>
            </a:r>
            <a:br>
              <a:rPr lang="pt-BR" dirty="0"/>
            </a:br>
            <a:endParaRPr lang="pt-BR" dirty="0"/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Compromisso fiel</a:t>
            </a:r>
          </a:p>
          <a:p>
            <a:pPr eaLnBrk="1" hangingPunct="1"/>
            <a:r>
              <a:rPr lang="pt-BR" smtClean="0"/>
              <a:t>Na Igreja</a:t>
            </a:r>
          </a:p>
          <a:p>
            <a:pPr eaLnBrk="1" hangingPunct="1"/>
            <a:r>
              <a:rPr lang="pt-BR" smtClean="0"/>
              <a:t>Fundado no amor</a:t>
            </a:r>
          </a:p>
          <a:p>
            <a:pPr eaLnBrk="1" hangingPunct="1"/>
            <a:r>
              <a:rPr lang="pt-BR" smtClean="0"/>
              <a:t>Desprendimento, esvaziamento, diálogo, unidade, partilha, compreensão, tolerância, respeito, reconciliação e, claro, missão.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1685</Words>
  <Application>Microsoft Office PowerPoint</Application>
  <PresentationFormat>Apresentação na tela (4:3)</PresentationFormat>
  <Paragraphs>258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9" baseType="lpstr">
      <vt:lpstr>Franklin Gothic Book</vt:lpstr>
      <vt:lpstr>Arial</vt:lpstr>
      <vt:lpstr>Franklin Gothic Medium</vt:lpstr>
      <vt:lpstr>Wingdings 2</vt:lpstr>
      <vt:lpstr>Calibri</vt:lpstr>
      <vt:lpstr>Viagem</vt:lpstr>
      <vt:lpstr>DIRETRIZES GERAIS DA AÇÃO  EVANGELIZADORA DA IGREJA NO BRASIL 2011 – 2015 </vt:lpstr>
      <vt:lpstr>Novas DGAE: </vt:lpstr>
      <vt:lpstr>OBJETIVO GERAL: </vt:lpstr>
      <vt:lpstr>O QUE MUDOU? </vt:lpstr>
      <vt:lpstr>Novidades:  </vt:lpstr>
      <vt:lpstr>Introdução  </vt:lpstr>
      <vt:lpstr>I.  PARTIR DE JESUS CRISTO </vt:lpstr>
      <vt:lpstr>Respostas a partir de: </vt:lpstr>
      <vt:lpstr>Atitudes:  </vt:lpstr>
      <vt:lpstr>II. MARCAS DO NOSSO TEMPO  </vt:lpstr>
      <vt:lpstr>Nas práticas religiosas </vt:lpstr>
      <vt:lpstr>III. URGÊNCIAS NA AÇÃO EVANGELIZADORA </vt:lpstr>
      <vt:lpstr>Slide 13</vt:lpstr>
      <vt:lpstr>URGÊNCIA 1.  </vt:lpstr>
      <vt:lpstr>Slide 15</vt:lpstr>
      <vt:lpstr>URGÊNCIA 2.  </vt:lpstr>
      <vt:lpstr>Slide 17</vt:lpstr>
      <vt:lpstr>URGÊNCIA 3.  </vt:lpstr>
      <vt:lpstr>Slide 19</vt:lpstr>
      <vt:lpstr>Slide 20</vt:lpstr>
      <vt:lpstr>Slide 21</vt:lpstr>
      <vt:lpstr>URGÊNCIA 4.  </vt:lpstr>
      <vt:lpstr>Slide 23</vt:lpstr>
      <vt:lpstr>URGÊNCIA 5.  </vt:lpstr>
      <vt:lpstr>Slide 25</vt:lpstr>
      <vt:lpstr>Slide 26</vt:lpstr>
      <vt:lpstr>Slide 27</vt:lpstr>
      <vt:lpstr>IV. PERSPECTIVAS DE AÇÃO </vt:lpstr>
      <vt:lpstr>URGÊNCIA 1.  </vt:lpstr>
      <vt:lpstr>Exemplos: </vt:lpstr>
      <vt:lpstr>Atenção especial </vt:lpstr>
      <vt:lpstr>URGÊNCIA 2.  </vt:lpstr>
      <vt:lpstr>URGÊNCIA 3.  </vt:lpstr>
      <vt:lpstr>Slide 34</vt:lpstr>
      <vt:lpstr>URGÊNCIA 4.  </vt:lpstr>
      <vt:lpstr>Slide 36</vt:lpstr>
      <vt:lpstr>URGÊNCIA 5.  </vt:lpstr>
      <vt:lpstr>Slide 38</vt:lpstr>
      <vt:lpstr>Slide 39</vt:lpstr>
      <vt:lpstr>V. INDICAÇÕES DE OPERACIONALIZAÇÃO </vt:lpstr>
      <vt:lpstr>Processo de planejamento </vt:lpstr>
      <vt:lpstr>Passos metodológicos </vt:lpstr>
      <vt:lpstr>CONCLUSÃO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DIRETRIZES GERAIS DA AÇÃO  EVANGELIZADORA DA IGREJA NO BRASIL 2011 – 2015</dc:title>
  <dc:creator>DBosco</dc:creator>
  <cp:lastModifiedBy>João</cp:lastModifiedBy>
  <cp:revision>7</cp:revision>
  <dcterms:created xsi:type="dcterms:W3CDTF">2011-05-23T19:50:10Z</dcterms:created>
  <dcterms:modified xsi:type="dcterms:W3CDTF">2011-07-13T20:03:43Z</dcterms:modified>
</cp:coreProperties>
</file>