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366" r:id="rId7"/>
    <p:sldId id="261" r:id="rId8"/>
    <p:sldId id="262" r:id="rId9"/>
    <p:sldId id="263" r:id="rId10"/>
    <p:sldId id="264" r:id="rId11"/>
    <p:sldId id="344" r:id="rId12"/>
    <p:sldId id="265" r:id="rId13"/>
    <p:sldId id="365" r:id="rId14"/>
    <p:sldId id="345" r:id="rId15"/>
    <p:sldId id="267" r:id="rId16"/>
    <p:sldId id="268" r:id="rId17"/>
    <p:sldId id="270" r:id="rId18"/>
    <p:sldId id="271" r:id="rId19"/>
    <p:sldId id="272" r:id="rId20"/>
    <p:sldId id="346" r:id="rId21"/>
    <p:sldId id="273" r:id="rId22"/>
    <p:sldId id="274" r:id="rId23"/>
    <p:sldId id="275" r:id="rId24"/>
    <p:sldId id="277" r:id="rId25"/>
    <p:sldId id="347" r:id="rId26"/>
    <p:sldId id="278" r:id="rId27"/>
    <p:sldId id="279" r:id="rId28"/>
    <p:sldId id="280" r:id="rId29"/>
    <p:sldId id="281" r:id="rId30"/>
    <p:sldId id="282" r:id="rId31"/>
    <p:sldId id="348" r:id="rId32"/>
    <p:sldId id="283" r:id="rId33"/>
    <p:sldId id="284" r:id="rId34"/>
    <p:sldId id="286" r:id="rId35"/>
    <p:sldId id="287" r:id="rId36"/>
    <p:sldId id="288" r:id="rId37"/>
    <p:sldId id="349" r:id="rId38"/>
    <p:sldId id="289" r:id="rId39"/>
    <p:sldId id="290" r:id="rId40"/>
    <p:sldId id="363" r:id="rId41"/>
    <p:sldId id="350" r:id="rId42"/>
    <p:sldId id="285" r:id="rId43"/>
    <p:sldId id="292" r:id="rId44"/>
    <p:sldId id="293" r:id="rId45"/>
    <p:sldId id="294" r:id="rId46"/>
    <p:sldId id="351" r:id="rId47"/>
    <p:sldId id="295" r:id="rId48"/>
    <p:sldId id="296" r:id="rId49"/>
    <p:sldId id="297" r:id="rId50"/>
    <p:sldId id="298" r:id="rId51"/>
    <p:sldId id="364" r:id="rId52"/>
    <p:sldId id="315" r:id="rId53"/>
    <p:sldId id="300" r:id="rId54"/>
    <p:sldId id="301" r:id="rId55"/>
    <p:sldId id="302" r:id="rId56"/>
    <p:sldId id="303" r:id="rId57"/>
    <p:sldId id="352" r:id="rId58"/>
    <p:sldId id="304" r:id="rId59"/>
    <p:sldId id="305" r:id="rId60"/>
    <p:sldId id="360" r:id="rId61"/>
    <p:sldId id="306" r:id="rId62"/>
    <p:sldId id="307" r:id="rId63"/>
    <p:sldId id="308" r:id="rId64"/>
    <p:sldId id="353" r:id="rId65"/>
    <p:sldId id="309" r:id="rId66"/>
    <p:sldId id="310" r:id="rId67"/>
    <p:sldId id="311" r:id="rId68"/>
    <p:sldId id="312" r:id="rId69"/>
    <p:sldId id="359" r:id="rId70"/>
    <p:sldId id="313" r:id="rId71"/>
    <p:sldId id="314" r:id="rId72"/>
    <p:sldId id="316" r:id="rId73"/>
    <p:sldId id="317" r:id="rId74"/>
    <p:sldId id="318" r:id="rId75"/>
    <p:sldId id="319" r:id="rId76"/>
    <p:sldId id="320" r:id="rId77"/>
    <p:sldId id="321" r:id="rId78"/>
    <p:sldId id="322" r:id="rId79"/>
    <p:sldId id="354" r:id="rId80"/>
    <p:sldId id="323" r:id="rId81"/>
    <p:sldId id="324" r:id="rId82"/>
    <p:sldId id="361" r:id="rId83"/>
    <p:sldId id="325" r:id="rId84"/>
    <p:sldId id="327" r:id="rId85"/>
    <p:sldId id="328" r:id="rId86"/>
    <p:sldId id="329" r:id="rId87"/>
    <p:sldId id="330" r:id="rId88"/>
    <p:sldId id="335" r:id="rId89"/>
    <p:sldId id="336" r:id="rId90"/>
    <p:sldId id="337" r:id="rId91"/>
    <p:sldId id="338" r:id="rId92"/>
    <p:sldId id="339" r:id="rId93"/>
    <p:sldId id="340" r:id="rId94"/>
    <p:sldId id="358" r:id="rId95"/>
    <p:sldId id="341" r:id="rId96"/>
    <p:sldId id="342" r:id="rId97"/>
    <p:sldId id="362" r:id="rId98"/>
    <p:sldId id="356" r:id="rId9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FF33"/>
    <a:srgbClr val="00FFFF"/>
    <a:srgbClr val="FFCC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>
        <p:scale>
          <a:sx n="75" d="100"/>
          <a:sy n="75" d="100"/>
        </p:scale>
        <p:origin x="-182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967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6967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A9D24-BD7B-4A2E-92E1-AF7A789837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A29A2-B610-4AC2-A2F5-3DB1DBFA7A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78315-73EF-40DD-94C4-F347B3B896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EAFF1-5463-4ACB-A3C5-1B711503FB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91ED4-C79F-45DD-BE58-7F85E241F7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8A0AC-E269-4478-AC0A-3DF6F616D8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2A629-4095-4008-AADA-E195D4A5BD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9A92B-ECD4-4276-9CBC-BD17120D7C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0DD36-CC8D-4A8E-A49C-E064F83D4D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F6879-009A-4323-9D5E-5E19199137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AFFCB-3A21-41AF-97EE-0C19DC849D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861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1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1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1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1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1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1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1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1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2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2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2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2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2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2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2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2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2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2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3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3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3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3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3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3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3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3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3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3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4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4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4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4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4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864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6864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864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u="none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864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u="none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864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>
                <a:latin typeface="+mn-lt"/>
              </a:defRPr>
            </a:lvl1pPr>
          </a:lstStyle>
          <a:p>
            <a:pPr>
              <a:defRPr/>
            </a:pPr>
            <a:fld id="{6700B6D6-D930-4786-B4B2-6D1F96C2FD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3168650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1" smtClean="0">
                <a:solidFill>
                  <a:srgbClr val="66FF33"/>
                </a:solidFill>
                <a:latin typeface="Times New Roman" pitchFamily="18" charset="0"/>
              </a:rPr>
              <a:t>DIRETRIZES GERAIS</a:t>
            </a:r>
            <a:br>
              <a:rPr lang="pt-BR" sz="3600" b="1" smtClean="0">
                <a:solidFill>
                  <a:srgbClr val="66FF33"/>
                </a:solidFill>
                <a:latin typeface="Times New Roman" pitchFamily="18" charset="0"/>
              </a:rPr>
            </a:br>
            <a:r>
              <a:rPr lang="pt-BR" sz="3600" b="1" smtClean="0">
                <a:solidFill>
                  <a:srgbClr val="66FF33"/>
                </a:solidFill>
                <a:latin typeface="Times New Roman" pitchFamily="18" charset="0"/>
              </a:rPr>
              <a:t>DA AÇÃO EVANGELIZADORA</a:t>
            </a:r>
            <a:br>
              <a:rPr lang="pt-BR" sz="3600" b="1" smtClean="0">
                <a:solidFill>
                  <a:srgbClr val="66FF33"/>
                </a:solidFill>
                <a:latin typeface="Times New Roman" pitchFamily="18" charset="0"/>
              </a:rPr>
            </a:br>
            <a:r>
              <a:rPr lang="pt-BR" sz="3600" b="1" smtClean="0">
                <a:solidFill>
                  <a:srgbClr val="66FF33"/>
                </a:solidFill>
                <a:latin typeface="Times New Roman" pitchFamily="18" charset="0"/>
              </a:rPr>
              <a:t>DA IGREJA NO BRASIL</a:t>
            </a:r>
            <a:br>
              <a:rPr lang="pt-BR" sz="3600" b="1" smtClean="0">
                <a:solidFill>
                  <a:srgbClr val="66FF33"/>
                </a:solidFill>
                <a:latin typeface="Times New Roman" pitchFamily="18" charset="0"/>
              </a:rPr>
            </a:br>
            <a:r>
              <a:rPr lang="pt-BR" sz="3600" b="1" smtClean="0">
                <a:solidFill>
                  <a:srgbClr val="66FF33"/>
                </a:solidFill>
                <a:latin typeface="Times New Roman" pitchFamily="18" charset="0"/>
              </a:rPr>
              <a:t>2011 – 2015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 i="1" smtClean="0">
                <a:solidFill>
                  <a:srgbClr val="00FFFF"/>
                </a:solidFill>
                <a:latin typeface="Times New Roman" pitchFamily="18" charset="0"/>
              </a:rPr>
              <a:t>Jesus Cristo, “Caminho, Verdade e Vida” ( Jo 14, 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76300"/>
          </a:xfrm>
        </p:spPr>
        <p:txBody>
          <a:bodyPr/>
          <a:lstStyle/>
          <a:p>
            <a:pPr eaLnBrk="1" hangingPunct="1">
              <a:defRPr/>
            </a:pPr>
            <a:r>
              <a:rPr lang="pt-BR" b="1" smtClean="0">
                <a:solidFill>
                  <a:srgbClr val="66FF33"/>
                </a:solidFill>
                <a:latin typeface="Times New Roman" pitchFamily="18" charset="0"/>
              </a:rPr>
              <a:t>I. PARTIR DE JESUS CRISTO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12875"/>
            <a:ext cx="8007350" cy="4683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mtClean="0"/>
              <a:t>   </a:t>
            </a:r>
            <a:r>
              <a:rPr lang="pt-BR" smtClean="0">
                <a:latin typeface="Times New Roman" pitchFamily="18" charset="0"/>
              </a:rPr>
              <a:t>Toda ação eclesial brota de Jesus Cristo e se volta para Ele que “</a:t>
            </a:r>
            <a:r>
              <a:rPr lang="pt-BR" b="1" i="1" smtClean="0">
                <a:latin typeface="Times New Roman" pitchFamily="18" charset="0"/>
              </a:rPr>
              <a:t>é nossa razão de ser, origem de nosso agir, motivo de nosso pensar e sentir... compreendemos a realidade à sua luz e com ela nos relacionamos no firme desejo de que nosso olhar, ser e agir sejam reflexos do seguimento cada vez mais fiel ao Senhor Jesus</a:t>
            </a:r>
            <a:r>
              <a:rPr lang="pt-BR" smtClean="0">
                <a:latin typeface="Times New Roman" pitchFamily="18" charset="0"/>
              </a:rPr>
              <a:t>” (n. 5).</a:t>
            </a:r>
            <a:r>
              <a:rPr lang="pt-BR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pPr eaLnBrk="1" hangingPunct="1">
              <a:defRPr/>
            </a:pPr>
            <a:r>
              <a:rPr lang="pt-BR" b="1" smtClean="0">
                <a:solidFill>
                  <a:srgbClr val="00FFFF"/>
                </a:solidFill>
                <a:latin typeface="Times New Roman" pitchFamily="18" charset="0"/>
              </a:rPr>
              <a:t>Quem é Jesus Cristo ?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5797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z="4000" b="1" i="1" smtClean="0"/>
              <a:t>        </a:t>
            </a:r>
            <a:endParaRPr lang="pt-BR" sz="3600" b="1" i="1" smtClean="0"/>
          </a:p>
        </p:txBody>
      </p:sp>
      <p:pic>
        <p:nvPicPr>
          <p:cNvPr id="128004" name="Picture 4" descr="23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484313"/>
            <a:ext cx="31686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8" name="Picture 8" descr="Símbolos 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860800"/>
            <a:ext cx="1368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9" name="Picture 9" descr="lava-pé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1484313"/>
            <a:ext cx="13684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0" name="Picture 10" descr="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1484313"/>
            <a:ext cx="14033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1" name="Picture 11" descr="170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3789363"/>
            <a:ext cx="143986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3" name="Picture 13" descr="digitalizar00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088" y="1052513"/>
            <a:ext cx="1331912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4" name="Picture 14" descr="2200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052513"/>
            <a:ext cx="1476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5" name="Picture 15" descr="digitalizar000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2492375"/>
            <a:ext cx="14414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6" name="Picture 16" descr="pastor-de-ovelha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12088" y="2349500"/>
            <a:ext cx="13319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280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0738" y="520700"/>
            <a:ext cx="7866062" cy="633413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1" smtClean="0">
                <a:solidFill>
                  <a:srgbClr val="00FFFF"/>
                </a:solidFill>
                <a:latin typeface="Times New Roman" pitchFamily="18" charset="0"/>
              </a:rPr>
              <a:t>Quem é Jesus Cristo?</a:t>
            </a:r>
            <a:r>
              <a:rPr lang="pt-BR" sz="3600" smtClean="0">
                <a:latin typeface="Times New Roman" pitchFamily="18" charset="0"/>
              </a:rPr>
              <a:t> (Mc 8,27-29).</a:t>
            </a:r>
            <a:r>
              <a:rPr lang="pt-BR" sz="4000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666162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2800" smtClean="0"/>
              <a:t>   </a:t>
            </a:r>
            <a:r>
              <a:rPr lang="pt-BR" sz="2800" smtClean="0">
                <a:latin typeface="Times New Roman" pitchFamily="18" charset="0"/>
              </a:rPr>
              <a:t>“</a:t>
            </a:r>
            <a:r>
              <a:rPr lang="pt-BR" sz="2800" b="1" i="1" smtClean="0">
                <a:latin typeface="Times New Roman" pitchFamily="18" charset="0"/>
              </a:rPr>
              <a:t>O discípulo missionário, ao contemplar Jesus Cristo, descobre o </a:t>
            </a:r>
            <a:r>
              <a:rPr lang="pt-BR" sz="2800" b="1" i="1" smtClean="0">
                <a:solidFill>
                  <a:srgbClr val="FFCC00"/>
                </a:solidFill>
                <a:latin typeface="Times New Roman" pitchFamily="18" charset="0"/>
              </a:rPr>
              <a:t>Verbo</a:t>
            </a:r>
            <a:r>
              <a:rPr lang="pt-BR" sz="2800" b="1" i="1" smtClean="0">
                <a:latin typeface="Times New Roman" pitchFamily="18" charset="0"/>
              </a:rPr>
              <a:t> que arma sua tenda entre nós (Jo 1,14)... não se fecha em si mesmo, mas </a:t>
            </a:r>
            <a:r>
              <a:rPr lang="pt-BR" sz="2800" b="1" i="1" smtClean="0">
                <a:solidFill>
                  <a:srgbClr val="FFCC00"/>
                </a:solidFill>
                <a:latin typeface="Times New Roman" pitchFamily="18" charset="0"/>
              </a:rPr>
              <a:t>se esvazia até a morte</a:t>
            </a:r>
            <a:r>
              <a:rPr lang="pt-BR" sz="2800" b="1" i="1" smtClean="0">
                <a:latin typeface="Times New Roman" pitchFamily="18" charset="0"/>
              </a:rPr>
              <a:t> e morte de cruz (Flp 2,5ss): não tem onde reclinar a cabeça (Mt 8,20). Ele </a:t>
            </a:r>
            <a:r>
              <a:rPr lang="pt-BR" sz="2800" b="1" i="1" smtClean="0">
                <a:solidFill>
                  <a:srgbClr val="FFCC00"/>
                </a:solidFill>
                <a:latin typeface="Times New Roman" pitchFamily="18" charset="0"/>
              </a:rPr>
              <a:t>sempre precisa ir</a:t>
            </a:r>
            <a:r>
              <a:rPr lang="pt-BR" sz="2800" b="1" i="1" smtClean="0">
                <a:latin typeface="Times New Roman" pitchFamily="18" charset="0"/>
              </a:rPr>
              <a:t> a outros locais (Lc 4,43) para anunciar o Reino. Ele </a:t>
            </a:r>
            <a:r>
              <a:rPr lang="pt-BR" sz="2800" b="1" i="1" smtClean="0">
                <a:solidFill>
                  <a:srgbClr val="FFCC00"/>
                </a:solidFill>
                <a:latin typeface="Times New Roman" pitchFamily="18" charset="0"/>
              </a:rPr>
              <a:t>se preocupa com as ovelhas</a:t>
            </a:r>
            <a:r>
              <a:rPr lang="pt-BR" sz="2800" b="1" i="1" smtClean="0">
                <a:latin typeface="Times New Roman" pitchFamily="18" charset="0"/>
              </a:rPr>
              <a:t> que não fazem parte do rebanho (Jo 10,16), até pela única perdida, sofrida (Lc 15,4-7), para reanimá-las diante da dor e da desesperança (Lc 24,13-35). É este mesmo Jesus que </a:t>
            </a:r>
            <a:r>
              <a:rPr lang="pt-BR" sz="2800" b="1" i="1" smtClean="0">
                <a:solidFill>
                  <a:srgbClr val="FFCC00"/>
                </a:solidFill>
                <a:latin typeface="Times New Roman" pitchFamily="18" charset="0"/>
              </a:rPr>
              <a:t>virá em sua glória</a:t>
            </a:r>
            <a:r>
              <a:rPr lang="pt-BR" sz="2800" b="1" i="1" smtClean="0">
                <a:latin typeface="Times New Roman" pitchFamily="18" charset="0"/>
              </a:rPr>
              <a:t>, para julgar os vivos e os mortos (Mt 25,31-46)</a:t>
            </a:r>
            <a:r>
              <a:rPr lang="pt-BR" sz="2800" smtClean="0">
                <a:latin typeface="Times New Roman" pitchFamily="18" charset="0"/>
              </a:rPr>
              <a:t>” (n. 6). 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mtClean="0">
                <a:latin typeface="Times New Roman" pitchFamily="18" charset="0"/>
              </a:rPr>
              <a:t>   </a:t>
            </a:r>
            <a:r>
              <a:rPr lang="pt-BR" u="sng" smtClean="0">
                <a:latin typeface="Times New Roman" pitchFamily="18" charset="0"/>
              </a:rPr>
              <a:t>Verbum Domini</a:t>
            </a:r>
            <a:r>
              <a:rPr lang="pt-BR" smtClean="0">
                <a:latin typeface="Times New Roman" pitchFamily="18" charset="0"/>
              </a:rPr>
              <a:t>: “</a:t>
            </a:r>
            <a:r>
              <a:rPr lang="pt-BR" b="1" i="1" smtClean="0">
                <a:latin typeface="Times New Roman" pitchFamily="18" charset="0"/>
              </a:rPr>
              <a:t>Proclama com toda clareza que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Deus nos fala</a:t>
            </a:r>
            <a:r>
              <a:rPr lang="pt-BR" b="1" i="1" smtClean="0">
                <a:latin typeface="Times New Roman" pitchFamily="18" charset="0"/>
              </a:rPr>
              <a:t>, se comunica conosco por meio de sua palavra que é Jesus Cristo” (n. 6). Ele é o Verbo eterno que se fez carne. A expressão ‘Palavra de Deus’ acaba por indicar aqui a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pessoa de Jesus Cristo</a:t>
            </a:r>
            <a:r>
              <a:rPr lang="pt-BR" b="1" i="1" smtClean="0">
                <a:latin typeface="Times New Roman" pitchFamily="18" charset="0"/>
              </a:rPr>
              <a:t>, Filho eterno do Pai feito homem” (n. 6). Ele é a “manifestação plena do amor radical (Rm 5, 8)... Jesus Cristo é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 incessante e eterna entrega, dom de si para o outro</a:t>
            </a:r>
            <a:r>
              <a:rPr lang="pt-BR" smtClean="0">
                <a:latin typeface="Times New Roman" pitchFamily="18" charset="0"/>
              </a:rPr>
              <a:t>” (n.7).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  <p:bldP spid="1546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b="1" smtClean="0">
                <a:latin typeface="Times New Roman" pitchFamily="18" charset="0"/>
              </a:rPr>
              <a:t>Duas Atitudes de Jesus  se destacam:</a:t>
            </a:r>
            <a:r>
              <a:rPr lang="pt-BR" sz="4000" b="1" smtClean="0">
                <a:latin typeface="Times New Roman" pitchFamily="18" charset="0"/>
              </a:rPr>
              <a:t/>
            </a:r>
            <a:br>
              <a:rPr lang="pt-BR" sz="4000" b="1" smtClean="0">
                <a:latin typeface="Times New Roman" pitchFamily="18" charset="0"/>
              </a:rPr>
            </a:br>
            <a:r>
              <a:rPr lang="pt-BR" sz="4000" b="1" u="sng" smtClean="0">
                <a:solidFill>
                  <a:srgbClr val="FFCC00"/>
                </a:solidFill>
                <a:latin typeface="Times New Roman" pitchFamily="18" charset="0"/>
              </a:rPr>
              <a:t>Alteridade</a:t>
            </a:r>
            <a:r>
              <a:rPr lang="pt-BR" sz="4000" b="1" smtClean="0">
                <a:latin typeface="Times New Roman" pitchFamily="18" charset="0"/>
              </a:rPr>
              <a:t>     -     </a:t>
            </a:r>
            <a:r>
              <a:rPr lang="pt-BR" sz="4000" b="1" smtClean="0">
                <a:solidFill>
                  <a:srgbClr val="00FFFF"/>
                </a:solidFill>
                <a:latin typeface="Times New Roman" pitchFamily="18" charset="0"/>
              </a:rPr>
              <a:t> </a:t>
            </a:r>
            <a:r>
              <a:rPr lang="pt-BR" sz="4000" b="1" u="sng" smtClean="0">
                <a:solidFill>
                  <a:srgbClr val="FFCC00"/>
                </a:solidFill>
                <a:latin typeface="Times New Roman" pitchFamily="18" charset="0"/>
              </a:rPr>
              <a:t>Gratuidade</a:t>
            </a:r>
            <a:r>
              <a:rPr lang="pt-BR" sz="400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pt-BR" sz="4000" smtClean="0">
                <a:latin typeface="Times New Roman" pitchFamily="18" charset="0"/>
              </a:rPr>
              <a:t> </a:t>
            </a:r>
          </a:p>
        </p:txBody>
      </p:sp>
      <p:pic>
        <p:nvPicPr>
          <p:cNvPr id="129028" name="Picture 4" descr="digitalizar0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359886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9" name="Picture 5" descr="pastor-de-ovelhas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628775"/>
            <a:ext cx="3600450" cy="4530725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33375"/>
            <a:ext cx="8007350" cy="5762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b="1" u="sng" smtClean="0">
                <a:solidFill>
                  <a:srgbClr val="66FF33"/>
                </a:solidFill>
                <a:latin typeface="Times New Roman" pitchFamily="18" charset="0"/>
              </a:rPr>
              <a:t>Alteridade</a:t>
            </a:r>
            <a:r>
              <a:rPr lang="pt-BR" smtClean="0">
                <a:latin typeface="Times New Roman" pitchFamily="18" charset="0"/>
              </a:rPr>
              <a:t>: “</a:t>
            </a:r>
            <a:r>
              <a:rPr lang="pt-BR" b="1" i="1" smtClean="0">
                <a:latin typeface="Times New Roman" pitchFamily="18" charset="0"/>
              </a:rPr>
              <a:t>Alteridade se refere ao outro, ao próximo, àquele que, em Jesus Cristo, é meu irmão ou minha irmã, mesmo estando do outro lado do planeta (NMI 43). É o reconhecimento que o outro é diferente de mim e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esta</a:t>
            </a:r>
            <a:r>
              <a:rPr lang="pt-BR" b="1" i="1" smtClean="0">
                <a:latin typeface="Times New Roman" pitchFamily="18" charset="0"/>
              </a:rPr>
              <a:t>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diferença nos distingue, mas não nos afasta</a:t>
            </a:r>
            <a:r>
              <a:rPr lang="pt-BR" b="1" i="1" smtClean="0">
                <a:latin typeface="Times New Roman" pitchFamily="18" charset="0"/>
              </a:rPr>
              <a:t>. As diferenças nos atraem e complementam, convidando ao respeito mútuo, ao encontro, ao diálogo, à partilha e ao intercâmbio de vida e solidariedade</a:t>
            </a:r>
            <a:r>
              <a:rPr lang="pt-BR" smtClean="0">
                <a:latin typeface="Times New Roman" pitchFamily="18" charset="0"/>
              </a:rPr>
              <a:t>... </a:t>
            </a:r>
            <a:r>
              <a:rPr lang="pt-BR" b="1" i="1" smtClean="0">
                <a:latin typeface="Times New Roman" pitchFamily="18" charset="0"/>
              </a:rPr>
              <a:t>A vida só se ganha na entrega, na doação</a:t>
            </a:r>
            <a:r>
              <a:rPr lang="pt-BR" smtClean="0">
                <a:latin typeface="Times New Roman" pitchFamily="18" charset="0"/>
              </a:rPr>
              <a:t>” (Mt 10, 39) (n. 8).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0350"/>
            <a:ext cx="8007350" cy="5835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b="1" u="sng" smtClean="0">
                <a:solidFill>
                  <a:srgbClr val="66FF33"/>
                </a:solidFill>
                <a:latin typeface="Times New Roman" pitchFamily="18" charset="0"/>
              </a:rPr>
              <a:t>Gratuidade</a:t>
            </a:r>
            <a:r>
              <a:rPr lang="pt-BR" smtClean="0">
                <a:latin typeface="Times New Roman" pitchFamily="18" charset="0"/>
              </a:rPr>
              <a:t>: “</a:t>
            </a:r>
            <a:r>
              <a:rPr lang="pt-BR" b="1" i="1" smtClean="0">
                <a:latin typeface="Times New Roman" pitchFamily="18" charset="0"/>
              </a:rPr>
              <a:t>À semelhança de Cristo Jesus que, saindo de si, foi ao encontro dos outros, nada esperando em troca (Fl 2,5ss), também o discípulo missionário é chamado a profeticamente questionar, através de suas escolhas e atitudes, um mundo que se constrói a partir da mentalidade do lucro e do mercado.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Gratuidade significa amar</a:t>
            </a:r>
            <a:r>
              <a:rPr lang="pt-BR" b="1" i="1" smtClean="0">
                <a:latin typeface="Times New Roman" pitchFamily="18" charset="0"/>
              </a:rPr>
              <a:t>, em Jesus Cristo, o irmão e a irmã..., querendo e fazendo bem ao outro sem nada esperar em troca. Significa cortar a raiz mais profunda da violência, da exclusão, da exploração e de toda discórdia</a:t>
            </a:r>
            <a:r>
              <a:rPr lang="pt-BR" smtClean="0">
                <a:latin typeface="Times New Roman" pitchFamily="18" charset="0"/>
              </a:rPr>
              <a:t>” (n. 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0350"/>
            <a:ext cx="8007350" cy="5835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z="2800" smtClean="0"/>
              <a:t>   </a:t>
            </a:r>
            <a:r>
              <a:rPr lang="pt-BR" b="1" u="sng" smtClean="0">
                <a:solidFill>
                  <a:srgbClr val="66FF33"/>
                </a:solidFill>
                <a:latin typeface="Times New Roman" pitchFamily="18" charset="0"/>
              </a:rPr>
              <a:t>Gratuidade e alteridade</a:t>
            </a:r>
            <a:r>
              <a:rPr lang="pt-BR" b="1" i="1" smtClean="0">
                <a:latin typeface="Times New Roman" pitchFamily="18" charset="0"/>
              </a:rPr>
              <a:t>: </a:t>
            </a:r>
            <a:r>
              <a:rPr lang="pt-BR" b="1" smtClean="0">
                <a:latin typeface="Times New Roman" pitchFamily="18" charset="0"/>
              </a:rPr>
              <a:t>“</a:t>
            </a:r>
            <a:r>
              <a:rPr lang="pt-BR" b="1" i="1" smtClean="0">
                <a:latin typeface="Times New Roman" pitchFamily="18" charset="0"/>
              </a:rPr>
              <a:t>o que há de mais decisivo em Jesus Cristo: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saída de si, rumo à humanidade</a:t>
            </a:r>
            <a:r>
              <a:rPr lang="pt-BR" b="1" i="1" smtClean="0">
                <a:latin typeface="Times New Roman" pitchFamily="18" charset="0"/>
              </a:rPr>
              <a:t> marcada pelo pecado, fonte de dor e morte</a:t>
            </a:r>
            <a:r>
              <a:rPr lang="pt-BR" smtClean="0">
                <a:latin typeface="Times New Roman" pitchFamily="18" charset="0"/>
              </a:rPr>
              <a:t>”. Jesus nos mostrou que não se vence o pecado pelo pecado (Lc 11,14-22), mas com a graça que proporciona paz, justiça, bondade, reconciliação, gratuidade e alteridade (Gl 5,22). O discípulo missionário contempla a realidade, motivado pela atitude de constante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ida ao encontro do outro</a:t>
            </a:r>
            <a:r>
              <a:rPr lang="pt-BR" smtClean="0">
                <a:latin typeface="Times New Roman" pitchFamily="18" charset="0"/>
              </a:rPr>
              <a:t> (n. 12).</a:t>
            </a:r>
            <a:r>
              <a:rPr lang="pt-BR" sz="280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33375"/>
            <a:ext cx="8007350" cy="5762625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i="1" smtClean="0">
                <a:latin typeface="Times New Roman" pitchFamily="18" charset="0"/>
              </a:rPr>
              <a:t>“Ele o exerce na Igreja, grande comunidade de todos os discípulos missionários, novo povo de Deus, </a:t>
            </a:r>
            <a:r>
              <a:rPr lang="pt-BR" sz="2800" b="1" i="1" smtClean="0">
                <a:solidFill>
                  <a:srgbClr val="FFCC00"/>
                </a:solidFill>
                <a:latin typeface="Times New Roman" pitchFamily="18" charset="0"/>
              </a:rPr>
              <a:t>conclamado para reunir-se na fraternidade</a:t>
            </a:r>
            <a:r>
              <a:rPr lang="pt-BR" sz="2800" b="1" i="1" smtClean="0">
                <a:latin typeface="Times New Roman" pitchFamily="18" charset="0"/>
              </a:rPr>
              <a:t>, acolher a Palavra, celebrar os sacramentos e sair em missão</a:t>
            </a:r>
            <a:r>
              <a:rPr lang="pt-BR" sz="2800" smtClean="0">
                <a:latin typeface="Times New Roman" pitchFamily="18" charset="0"/>
              </a:rPr>
              <a:t>” (n. 13). </a:t>
            </a:r>
          </a:p>
          <a:p>
            <a:pPr eaLnBrk="1" hangingPunct="1">
              <a:defRPr/>
            </a:pPr>
            <a:r>
              <a:rPr lang="pt-BR" sz="2800" smtClean="0">
                <a:latin typeface="Times New Roman" pitchFamily="18" charset="0"/>
              </a:rPr>
              <a:t>“</a:t>
            </a:r>
            <a:r>
              <a:rPr lang="pt-BR" sz="2800" b="1" i="1" smtClean="0">
                <a:latin typeface="Times New Roman" pitchFamily="18" charset="0"/>
              </a:rPr>
              <a:t>Não há como ser verdadeiro discípulo missionário sem o vínculo efetivo e afetivo com a comunidade dos que descobriram fascínio pelo mesmo Senhor (EN 16). Na Igreja, o discípulo missionário percebe a força de uma </a:t>
            </a:r>
            <a:r>
              <a:rPr lang="pt-BR" sz="2800" b="1" i="1" smtClean="0">
                <a:solidFill>
                  <a:srgbClr val="FFCC00"/>
                </a:solidFill>
                <a:latin typeface="Times New Roman" pitchFamily="18" charset="0"/>
              </a:rPr>
              <a:t>união que ultrapassa raças, condições econômico-sociais, preconceitos, discriminações</a:t>
            </a:r>
            <a:r>
              <a:rPr lang="pt-BR" sz="2800" b="1" i="1" smtClean="0">
                <a:latin typeface="Times New Roman" pitchFamily="18" charset="0"/>
              </a:rPr>
              <a:t> (Gl. 3,28)</a:t>
            </a:r>
            <a:r>
              <a:rPr lang="pt-BR" sz="2800" smtClean="0">
                <a:latin typeface="Times New Roman" pitchFamily="18" charset="0"/>
              </a:rPr>
              <a:t>” (n. 14).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0350"/>
            <a:ext cx="8007350" cy="61928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mtClean="0">
                <a:latin typeface="Times New Roman" pitchFamily="18" charset="0"/>
              </a:rPr>
              <a:t>“</a:t>
            </a:r>
            <a:r>
              <a:rPr lang="pt-BR" b="1" i="1" smtClean="0">
                <a:latin typeface="Times New Roman" pitchFamily="18" charset="0"/>
              </a:rPr>
              <a:t>Nestes tempos de agudo apelo ao individualismo hedonista e de fortíssimo consumismo, deparamo-nos com o surgimento de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propostas religiosas</a:t>
            </a:r>
            <a:r>
              <a:rPr lang="pt-BR" b="1" i="1" smtClean="0">
                <a:latin typeface="Times New Roman" pitchFamily="18" charset="0"/>
              </a:rPr>
              <a:t> que dizem oferecer o encontro com Deus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sem o efetivo compromisso cristão, e a formação de comunidade... Surge a imagem do Deus da troca, do negócio</a:t>
            </a:r>
            <a:r>
              <a:rPr lang="pt-BR" smtClean="0">
                <a:latin typeface="Times New Roman" pitchFamily="18" charset="0"/>
              </a:rPr>
              <a:t>”</a:t>
            </a:r>
            <a:r>
              <a:rPr lang="pt-BR" b="1" i="1" smtClean="0">
                <a:latin typeface="Times New Roman" pitchFamily="18" charset="0"/>
              </a:rPr>
              <a:t> </a:t>
            </a:r>
            <a:r>
              <a:rPr lang="pt-BR" smtClean="0">
                <a:latin typeface="Times New Roman" pitchFamily="18" charset="0"/>
              </a:rPr>
              <a:t>(n. 15).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mtClean="0">
                <a:latin typeface="Times New Roman" pitchFamily="18" charset="0"/>
              </a:rPr>
              <a:t>“</a:t>
            </a:r>
            <a:r>
              <a:rPr lang="pt-BR" b="1" i="1" smtClean="0">
                <a:latin typeface="Times New Roman" pitchFamily="18" charset="0"/>
              </a:rPr>
              <a:t>Viver, pois,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o encontro com Jesus Cristo implica necessariamente amor, gratuidade, alteridade...</a:t>
            </a:r>
            <a:r>
              <a:rPr lang="pt-BR" b="1" i="1" smtClean="0">
                <a:latin typeface="Times New Roman" pitchFamily="18" charset="0"/>
              </a:rPr>
              <a:t> Significa contemplar Jesus Cristo em constante atitude de saída de si, de desprendimento e esvaziamento</a:t>
            </a:r>
            <a:r>
              <a:rPr lang="pt-BR" smtClean="0">
                <a:latin typeface="Times New Roman" pitchFamily="18" charset="0"/>
              </a:rPr>
              <a:t>” (n. 16).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377237" cy="5835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pt-BR" smtClean="0"/>
          </a:p>
        </p:txBody>
      </p:sp>
      <p:pic>
        <p:nvPicPr>
          <p:cNvPr id="4100" name="Picture 4" descr="DSC097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8675688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pt-BR" smtClean="0"/>
          </a:p>
        </p:txBody>
      </p:sp>
      <p:pic>
        <p:nvPicPr>
          <p:cNvPr id="22532" name="Picture 4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82073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0738" y="277813"/>
            <a:ext cx="7866062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b="1" smtClean="0">
                <a:solidFill>
                  <a:srgbClr val="66FF33"/>
                </a:solidFill>
                <a:latin typeface="Times New Roman" pitchFamily="18" charset="0"/>
              </a:rPr>
              <a:t>II. MARCAS DE NOSSO TEMPO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>
                <a:latin typeface="Times New Roman" pitchFamily="18" charset="0"/>
              </a:rPr>
              <a:t>“</a:t>
            </a:r>
            <a:r>
              <a:rPr lang="pt-BR" b="1" i="1" smtClean="0">
                <a:latin typeface="Times New Roman" pitchFamily="18" charset="0"/>
              </a:rPr>
              <a:t>O discípulo missionário sabe que, para efetivamente anunciar o Evangelho, deve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conhecer a realidade à sua volta e nela mergulhar com o olhar da fé</a:t>
            </a:r>
            <a:r>
              <a:rPr lang="pt-BR" b="1" i="1" smtClean="0">
                <a:latin typeface="Times New Roman" pitchFamily="18" charset="0"/>
              </a:rPr>
              <a:t>, em atitude de discernimento. Como o Filho de Deus assumiu a condição humana, exceto o pecado nascendo e vivendo em determinado povo e realidade histórica (Cf. Lc 2,1-2)</a:t>
            </a:r>
            <a:r>
              <a:rPr lang="pt-BR" smtClean="0">
                <a:latin typeface="Times New Roman" pitchFamily="18" charset="0"/>
              </a:rPr>
              <a:t>” (n. 17).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0350"/>
            <a:ext cx="8007350" cy="5835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mtClean="0"/>
              <a:t>   </a:t>
            </a:r>
            <a:r>
              <a:rPr lang="pt-BR" smtClean="0">
                <a:latin typeface="Times New Roman" pitchFamily="18" charset="0"/>
              </a:rPr>
              <a:t>“</a:t>
            </a:r>
            <a:r>
              <a:rPr lang="pt-BR" b="1" i="1" smtClean="0">
                <a:latin typeface="Times New Roman" pitchFamily="18" charset="0"/>
              </a:rPr>
              <a:t>A Conferência de Aparecida nos oferece rica indicação (DAp 33-100), ao recordar que vivemos um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tempo de transformações profundas</a:t>
            </a:r>
            <a:r>
              <a:rPr lang="pt-BR" b="1" i="1" smtClean="0">
                <a:latin typeface="Times New Roman" pitchFamily="18" charset="0"/>
              </a:rPr>
              <a:t>, que afetam... a realidade como um todo, chegando aos critérios de compreensão e julgamento da vida...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não vivemos uma ‘época de mudanças, mas uma mudança de época’</a:t>
            </a:r>
            <a:r>
              <a:rPr lang="pt-BR" b="1" i="1" smtClean="0">
                <a:latin typeface="Times New Roman" pitchFamily="18" charset="0"/>
              </a:rPr>
              <a:t>(DGAE 2008-2010, 13). O que antes era certeza... tem se mostrado insuficiente para responder a situações novas, ‘deixando as pessoas estressadas ou desnorteadas’</a:t>
            </a:r>
            <a:r>
              <a:rPr lang="pt-BR" smtClean="0">
                <a:latin typeface="Times New Roman" pitchFamily="18" charset="0"/>
              </a:rPr>
              <a:t>” (DGAE 2008-2010, 21) (n. 19). 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0350"/>
            <a:ext cx="8007350" cy="5835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mtClean="0"/>
              <a:t>   </a:t>
            </a:r>
            <a:r>
              <a:rPr lang="pt-BR" smtClean="0">
                <a:latin typeface="Times New Roman" pitchFamily="18" charset="0"/>
              </a:rPr>
              <a:t>“</a:t>
            </a:r>
            <a:r>
              <a:rPr lang="pt-BR" b="1" i="1" smtClean="0">
                <a:latin typeface="Times New Roman" pitchFamily="18" charset="0"/>
              </a:rPr>
              <a:t>Mudanças de época são, de fato, tempos desnorteadores, pois afetam os critérios de compreensão, os valores mais profundos a partir dos quais se afirmam identidades e se estabelecem ações e relações</a:t>
            </a:r>
            <a:r>
              <a:rPr lang="pt-BR" smtClean="0">
                <a:latin typeface="Times New Roman" pitchFamily="18" charset="0"/>
              </a:rPr>
              <a:t>”.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mtClean="0">
                <a:latin typeface="Times New Roman" pitchFamily="18" charset="0"/>
              </a:rPr>
              <a:t>   </a:t>
            </a:r>
            <a:r>
              <a:rPr lang="pt-BR" smtClean="0">
                <a:solidFill>
                  <a:srgbClr val="66FF33"/>
                </a:solidFill>
                <a:latin typeface="Times New Roman" pitchFamily="18" charset="0"/>
              </a:rPr>
              <a:t>Atitudes que surgem facilmente:</a:t>
            </a:r>
            <a:endParaRPr lang="pt-BR" b="1" smtClean="0">
              <a:solidFill>
                <a:srgbClr val="66FF33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pt-BR" b="1" i="1" smtClean="0">
                <a:solidFill>
                  <a:srgbClr val="00FFFF"/>
                </a:solidFill>
                <a:latin typeface="Times New Roman" pitchFamily="18" charset="0"/>
              </a:rPr>
              <a:t>Agudo relativismo</a:t>
            </a:r>
            <a:r>
              <a:rPr lang="pt-BR" smtClean="0">
                <a:latin typeface="Times New Roman" pitchFamily="18" charset="0"/>
              </a:rPr>
              <a:t>: próprio de quem oscila entre as inúmeras possibilidades oferecidas. </a:t>
            </a:r>
            <a:endParaRPr lang="pt-BR" b="1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pt-BR" b="1" i="1" smtClean="0">
                <a:solidFill>
                  <a:srgbClr val="00FFFF"/>
                </a:solidFill>
                <a:latin typeface="Times New Roman" pitchFamily="18" charset="0"/>
              </a:rPr>
              <a:t>Fundamentalismo</a:t>
            </a:r>
            <a:r>
              <a:rPr lang="pt-BR" smtClean="0">
                <a:latin typeface="Times New Roman" pitchFamily="18" charset="0"/>
              </a:rPr>
              <a:t>: fechamento em determinados aspectos, não considerando a pluralidade e o todo da realidade (n. 20).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0350"/>
            <a:ext cx="8007350" cy="5835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b="1" smtClean="0"/>
              <a:t>  </a:t>
            </a:r>
            <a:r>
              <a:rPr lang="pt-BR" b="1" u="sng" smtClean="0">
                <a:solidFill>
                  <a:srgbClr val="00FFFF"/>
                </a:solidFill>
                <a:latin typeface="Times New Roman" pitchFamily="18" charset="0"/>
              </a:rPr>
              <a:t>Causas</a:t>
            </a:r>
            <a:r>
              <a:rPr lang="pt-BR" smtClean="0">
                <a:solidFill>
                  <a:srgbClr val="00FFFF"/>
                </a:solidFill>
                <a:latin typeface="Times New Roman" pitchFamily="18" charset="0"/>
              </a:rPr>
              <a:t>:</a:t>
            </a:r>
            <a:r>
              <a:rPr lang="pt-BR" smtClean="0">
                <a:latin typeface="Times New Roman" pitchFamily="18" charset="0"/>
              </a:rPr>
              <a:t> “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Mínimas condições</a:t>
            </a:r>
            <a:r>
              <a:rPr lang="pt-BR" b="1" i="1" smtClean="0">
                <a:latin typeface="Times New Roman" pitchFamily="18" charset="0"/>
              </a:rPr>
              <a:t> de grande parte de nossa população: ... problemas ligados à saúde, à moradia, ao trabalho e às questões de natureza afetiva...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incertezas</a:t>
            </a:r>
            <a:r>
              <a:rPr lang="pt-BR" b="1" i="1" smtClean="0">
                <a:latin typeface="Times New Roman" pitchFamily="18" charset="0"/>
              </a:rPr>
              <a:t> de um tempo de transformações, que levam algumas pessoas a buscarem tábuas de salvação... O amor ao próximo, especialmente aos mais pobres, tende a desaparecer destas propostas, que acabam se tornando uma espécie de culto de si mesmo</a:t>
            </a:r>
            <a:r>
              <a:rPr lang="pt-BR" smtClean="0">
                <a:latin typeface="Times New Roman" pitchFamily="18" charset="0"/>
              </a:rPr>
              <a:t>” (n. 23).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pt-BR" smtClean="0"/>
          </a:p>
        </p:txBody>
      </p:sp>
      <p:pic>
        <p:nvPicPr>
          <p:cNvPr id="27652" name="Picture 5" descr="DSC01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354013"/>
            <a:ext cx="8201025" cy="581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0350"/>
            <a:ext cx="8007350" cy="5835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mtClean="0"/>
              <a:t>   </a:t>
            </a:r>
            <a:r>
              <a:rPr lang="pt-BR" smtClean="0">
                <a:latin typeface="Times New Roman" pitchFamily="18" charset="0"/>
              </a:rPr>
              <a:t>“</a:t>
            </a:r>
            <a:r>
              <a:rPr lang="pt-BR" b="1" i="1" smtClean="0">
                <a:latin typeface="Times New Roman" pitchFamily="18" charset="0"/>
              </a:rPr>
              <a:t>Tempos de transformações tão radicais, por certo, nos afligem, mas também nos desafiam a discernir, na força do Espírito Santo, os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sinais dos tempos</a:t>
            </a:r>
            <a:r>
              <a:rPr lang="pt-BR" b="1" i="1" smtClean="0">
                <a:latin typeface="Times New Roman" pitchFamily="18" charset="0"/>
              </a:rPr>
              <a:t> (DGAE 2008-2010, 12). São tempos propícios para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volta às fontes</a:t>
            </a:r>
            <a:r>
              <a:rPr lang="pt-BR" b="1" i="1" smtClean="0">
                <a:latin typeface="Times New Roman" pitchFamily="18" charset="0"/>
              </a:rPr>
              <a:t>, à busca dos aspectos centrais da fé... Este é um tempo em que, através de ‘novo ardor, novos métodos e nova expressão’ (João Paulo II – 19ª AG CELAM), respondamos missionariamente à mudança de época com o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recomeçar a partir de Jesus Cristo</a:t>
            </a:r>
            <a:r>
              <a:rPr lang="pt-BR" smtClean="0">
                <a:latin typeface="Times New Roman" pitchFamily="18" charset="0"/>
              </a:rPr>
              <a:t>” (n. 24).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b="1" smtClean="0">
                <a:solidFill>
                  <a:srgbClr val="66FF33"/>
                </a:solidFill>
                <a:latin typeface="Times New Roman" pitchFamily="18" charset="0"/>
              </a:rPr>
              <a:t>III. URGÊNCIAS NA AÇÃO EVANGELIZADORA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8007350" cy="4403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mtClean="0"/>
              <a:t>   </a:t>
            </a:r>
            <a:r>
              <a:rPr lang="pt-BR" smtClean="0">
                <a:latin typeface="Times New Roman" pitchFamily="18" charset="0"/>
              </a:rPr>
              <a:t>“</a:t>
            </a:r>
            <a:r>
              <a:rPr lang="pt-BR" b="1" i="1" smtClean="0">
                <a:latin typeface="Times New Roman" pitchFamily="18" charset="0"/>
              </a:rPr>
              <a:t>Quando a realidade se transforma, devem igualmente se transformar os caminhos pelos quais passa a ação evangelizadora</a:t>
            </a:r>
            <a:r>
              <a:rPr lang="pt-BR" smtClean="0">
                <a:latin typeface="Times New Roman" pitchFamily="18" charset="0"/>
              </a:rPr>
              <a:t>”.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Instrumentos e métodos que deram certo no passado podem hoje não transmitir e sustentar a fé</a:t>
            </a:r>
            <a:r>
              <a:rPr lang="pt-BR" smtClean="0">
                <a:latin typeface="Times New Roman" pitchFamily="18" charset="0"/>
              </a:rPr>
              <a:t>. “</a:t>
            </a:r>
            <a:r>
              <a:rPr lang="pt-BR" b="1" i="1" smtClean="0">
                <a:latin typeface="Times New Roman" pitchFamily="18" charset="0"/>
              </a:rPr>
              <a:t>As mudanças de época atingem os próprios critérios de compreender a vida... inclusive a própria maneira de entender Deus</a:t>
            </a:r>
            <a:r>
              <a:rPr lang="pt-BR" smtClean="0">
                <a:latin typeface="Times New Roman" pitchFamily="18" charset="0"/>
              </a:rPr>
              <a:t>” (n. 25).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0350"/>
            <a:ext cx="8007350" cy="61928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mtClean="0">
                <a:latin typeface="Times New Roman" pitchFamily="18" charset="0"/>
              </a:rPr>
              <a:t>“</a:t>
            </a:r>
            <a:r>
              <a:rPr lang="pt-BR" b="1" i="1" smtClean="0">
                <a:latin typeface="Times New Roman" pitchFamily="18" charset="0"/>
              </a:rPr>
              <a:t>A Conferência de Aparecida nos convoca a ultrapassar uma pastoral de mera conservação ou manutenção para assumir uma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pastoral decididamente missionária</a:t>
            </a:r>
            <a:r>
              <a:rPr lang="pt-BR" b="1" i="1" smtClean="0">
                <a:latin typeface="Times New Roman" pitchFamily="18" charset="0"/>
              </a:rPr>
              <a:t>, numa atitude... de conversão pastoral (DAp 370)</a:t>
            </a:r>
            <a:r>
              <a:rPr lang="pt-BR" smtClean="0">
                <a:latin typeface="Times New Roman" pitchFamily="18" charset="0"/>
              </a:rPr>
              <a:t>”(n. 26).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mtClean="0">
                <a:latin typeface="Times New Roman" pitchFamily="18" charset="0"/>
              </a:rPr>
              <a:t>Mudança de época exige novo enraizamento de critérios: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volta às fontes, recomeço a partir de Jesus Cristo</a:t>
            </a:r>
            <a:r>
              <a:rPr lang="pt-BR" smtClean="0">
                <a:latin typeface="Times New Roman" pitchFamily="18" charset="0"/>
              </a:rPr>
              <a:t> (DAp 12, 41, 549). A Igreja sente-se “</a:t>
            </a:r>
            <a:r>
              <a:rPr lang="pt-BR" b="1" i="1" smtClean="0">
                <a:latin typeface="Times New Roman" pitchFamily="18" charset="0"/>
              </a:rPr>
              <a:t>convocada a buscar caminhos para a transmissão e a sedimentação da fé, mesmo que, para isso, precise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abandonar estruturas</a:t>
            </a:r>
            <a:r>
              <a:rPr lang="pt-BR" smtClean="0">
                <a:latin typeface="Times New Roman" pitchFamily="18" charset="0"/>
              </a:rPr>
              <a:t>” (DAp 365) (n. 27).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0350"/>
            <a:ext cx="8007350" cy="5835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mtClean="0">
                <a:latin typeface="Times New Roman" pitchFamily="18" charset="0"/>
              </a:rPr>
              <a:t>Neste sentido emergem algumas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urgências na evangelização</a:t>
            </a:r>
            <a:r>
              <a:rPr lang="pt-BR" smtClean="0">
                <a:latin typeface="Times New Roman" pitchFamily="18" charset="0"/>
              </a:rPr>
              <a:t> que devem estar presentes em todos os processos de planejamento. Tais urgências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revelam uma Igreja em comunhão com sua história</a:t>
            </a:r>
            <a:r>
              <a:rPr lang="pt-BR" smtClean="0">
                <a:latin typeface="Times New Roman" pitchFamily="18" charset="0"/>
              </a:rPr>
              <a:t> e com as conclusões da Conferência de Aparecida (n. 28):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mtClean="0">
                <a:latin typeface="Times New Roman" pitchFamily="18" charset="0"/>
              </a:rPr>
              <a:t>   “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A Igreja no Brasil se empenhará em ser</a:t>
            </a:r>
            <a:r>
              <a:rPr lang="pt-BR" b="1" i="1" smtClean="0">
                <a:solidFill>
                  <a:srgbClr val="00FFFF"/>
                </a:solidFill>
                <a:latin typeface="Times New Roman" pitchFamily="18" charset="0"/>
              </a:rPr>
              <a:t> uma Igreja em permanente estado de missão, casa da iniciação à vida cristã, fonte da animação bíblica de toda a vida, comunidade de comunidades, a serviço da vida em todas as suas instâncias</a:t>
            </a:r>
            <a:r>
              <a:rPr lang="pt-BR" smtClean="0">
                <a:latin typeface="Times New Roman" pitchFamily="18" charset="0"/>
              </a:rPr>
              <a:t>”(n. 29).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92175" y="277813"/>
            <a:ext cx="7794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b="1" smtClean="0">
                <a:solidFill>
                  <a:srgbClr val="66FF33"/>
                </a:solidFill>
                <a:latin typeface="Times New Roman" pitchFamily="18" charset="0"/>
              </a:rPr>
              <a:t>INTRODUÇÃO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z="2800" smtClean="0"/>
              <a:t>   </a:t>
            </a:r>
            <a:r>
              <a:rPr lang="pt-BR" sz="4000" smtClean="0">
                <a:latin typeface="Times New Roman" pitchFamily="18" charset="0"/>
              </a:rPr>
              <a:t>“</a:t>
            </a:r>
            <a:r>
              <a:rPr lang="pt-BR" sz="4000" b="1" i="1" smtClean="0">
                <a:latin typeface="Times New Roman" pitchFamily="18" charset="0"/>
              </a:rPr>
              <a:t>Diretrizes são rumos que indicam o caminho a seguir, abordando aspectos prioritários da ação evangelizadora, indicando princípios norteadores e urgências irrenunciáveis</a:t>
            </a:r>
            <a:r>
              <a:rPr lang="pt-BR" sz="4000" smtClean="0">
                <a:latin typeface="Times New Roman" pitchFamily="18" charset="0"/>
              </a:rPr>
              <a:t>” (n. 2)</a:t>
            </a:r>
            <a:r>
              <a:rPr lang="pt-BR" sz="3600" smtClean="0"/>
              <a:t> </a:t>
            </a:r>
            <a:br>
              <a:rPr lang="pt-BR" sz="3600" smtClean="0"/>
            </a:br>
            <a:endParaRPr lang="pt-BR" sz="36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520700"/>
            <a:ext cx="7804150" cy="804863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smtClean="0">
                <a:solidFill>
                  <a:srgbClr val="66FF33"/>
                </a:solidFill>
                <a:latin typeface="Times New Roman" pitchFamily="18" charset="0"/>
              </a:rPr>
              <a:t>3.1. Igreja em estado permanente de missão</a:t>
            </a:r>
            <a:r>
              <a:rPr lang="pt-BR" sz="4000" i="1" smtClean="0">
                <a:latin typeface="Times New Roman" pitchFamily="18" charset="0"/>
              </a:rPr>
              <a:t/>
            </a:r>
            <a:br>
              <a:rPr lang="pt-BR" sz="4000" i="1" smtClean="0">
                <a:latin typeface="Times New Roman" pitchFamily="18" charset="0"/>
              </a:rPr>
            </a:br>
            <a:endParaRPr lang="pt-BR" sz="2000" smtClean="0"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28775"/>
            <a:ext cx="8007350" cy="4968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mtClean="0"/>
              <a:t>   </a:t>
            </a:r>
            <a:r>
              <a:rPr lang="pt-BR" smtClean="0">
                <a:latin typeface="Times New Roman" pitchFamily="18" charset="0"/>
              </a:rPr>
              <a:t>“</a:t>
            </a:r>
            <a:r>
              <a:rPr lang="pt-BR" b="1" i="1" smtClean="0">
                <a:latin typeface="Times New Roman" pitchFamily="18" charset="0"/>
              </a:rPr>
              <a:t>Jesus Cristo, o grande missionário do Pai, envia seus discípulos em constante atitude de missão (Mc 16,15).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Quem se apaixona por Jesus Cristo deve igualmente transbordar Jesus Cristo</a:t>
            </a:r>
            <a:r>
              <a:rPr lang="pt-BR" b="1" i="1" smtClean="0">
                <a:latin typeface="Times New Roman" pitchFamily="18" charset="0"/>
              </a:rPr>
              <a:t>, no testemunho e no anúncio explícito de Sua Pessoa e Mensagem</a:t>
            </a:r>
            <a:r>
              <a:rPr lang="pt-BR" smtClean="0">
                <a:latin typeface="Times New Roman" pitchFamily="18" charset="0"/>
              </a:rPr>
              <a:t>”. A Igreja tem identidade missionária, assumindo características distintas, segundo os tempos e lugares (n. 30).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pt-BR" smtClean="0"/>
          </a:p>
        </p:txBody>
      </p:sp>
      <p:pic>
        <p:nvPicPr>
          <p:cNvPr id="133124" name="Picture 4" descr="digitalizar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33375"/>
            <a:ext cx="424815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5" name="Picture 5" descr="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60350"/>
            <a:ext cx="36798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0350"/>
            <a:ext cx="8007350" cy="5835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z="2800" smtClean="0">
                <a:latin typeface="Times New Roman" pitchFamily="18" charset="0"/>
              </a:rPr>
              <a:t>    Na atual mudança de época, a missão assume três características: </a:t>
            </a:r>
            <a:r>
              <a:rPr lang="pt-BR" sz="2800" b="1" smtClean="0">
                <a:latin typeface="Times New Roman" pitchFamily="18" charset="0"/>
              </a:rPr>
              <a:t>urgência</a:t>
            </a:r>
            <a:r>
              <a:rPr lang="pt-BR" sz="2800" smtClean="0">
                <a:latin typeface="Times New Roman" pitchFamily="18" charset="0"/>
              </a:rPr>
              <a:t>, </a:t>
            </a:r>
            <a:r>
              <a:rPr lang="pt-BR" sz="2800" b="1" smtClean="0">
                <a:latin typeface="Times New Roman" pitchFamily="18" charset="0"/>
              </a:rPr>
              <a:t>amplitude</a:t>
            </a:r>
            <a:r>
              <a:rPr lang="pt-BR" sz="2800" smtClean="0">
                <a:latin typeface="Times New Roman" pitchFamily="18" charset="0"/>
              </a:rPr>
              <a:t> e </a:t>
            </a:r>
            <a:r>
              <a:rPr lang="pt-BR" sz="2800" b="1" smtClean="0">
                <a:latin typeface="Times New Roman" pitchFamily="18" charset="0"/>
              </a:rPr>
              <a:t>inclusão</a:t>
            </a:r>
            <a:r>
              <a:rPr lang="pt-BR" sz="2800" smtClean="0">
                <a:latin typeface="Times New Roman" pitchFamily="18" charset="0"/>
              </a:rPr>
              <a:t>. </a:t>
            </a:r>
          </a:p>
          <a:p>
            <a:pPr eaLnBrk="1" hangingPunct="1">
              <a:defRPr/>
            </a:pPr>
            <a:r>
              <a:rPr lang="pt-BR" sz="2800" smtClean="0">
                <a:solidFill>
                  <a:srgbClr val="00FFFF"/>
                </a:solidFill>
                <a:latin typeface="Times New Roman" pitchFamily="18" charset="0"/>
              </a:rPr>
              <a:t>A</a:t>
            </a:r>
            <a:r>
              <a:rPr lang="pt-BR" sz="2800" smtClean="0">
                <a:latin typeface="Times New Roman" pitchFamily="18" charset="0"/>
              </a:rPr>
              <a:t> </a:t>
            </a:r>
            <a:r>
              <a:rPr lang="pt-BR" sz="2800" smtClean="0">
                <a:solidFill>
                  <a:srgbClr val="00FFFF"/>
                </a:solidFill>
                <a:latin typeface="Times New Roman" pitchFamily="18" charset="0"/>
              </a:rPr>
              <a:t>missão é</a:t>
            </a:r>
            <a:r>
              <a:rPr lang="pt-BR" sz="2800" smtClean="0">
                <a:latin typeface="Times New Roman" pitchFamily="18" charset="0"/>
              </a:rPr>
              <a:t> </a:t>
            </a:r>
            <a:r>
              <a:rPr lang="pt-BR" sz="2800" b="1" i="1" smtClean="0">
                <a:solidFill>
                  <a:srgbClr val="00FFFF"/>
                </a:solidFill>
                <a:latin typeface="Times New Roman" pitchFamily="18" charset="0"/>
              </a:rPr>
              <a:t>urgente</a:t>
            </a:r>
            <a:r>
              <a:rPr lang="pt-BR" sz="2800" b="1" i="1" smtClean="0">
                <a:latin typeface="Times New Roman" pitchFamily="18" charset="0"/>
              </a:rPr>
              <a:t>: </a:t>
            </a:r>
            <a:r>
              <a:rPr lang="pt-BR" sz="2800" smtClean="0">
                <a:latin typeface="Times New Roman" pitchFamily="18" charset="0"/>
              </a:rPr>
              <a:t>há oscilação de critérios.</a:t>
            </a:r>
          </a:p>
          <a:p>
            <a:pPr eaLnBrk="1" hangingPunct="1">
              <a:defRPr/>
            </a:pPr>
            <a:r>
              <a:rPr lang="pt-BR" sz="2800" smtClean="0">
                <a:solidFill>
                  <a:srgbClr val="00FFFF"/>
                </a:solidFill>
                <a:latin typeface="Times New Roman" pitchFamily="18" charset="0"/>
              </a:rPr>
              <a:t>É</a:t>
            </a:r>
            <a:r>
              <a:rPr lang="pt-BR" sz="2800" smtClean="0">
                <a:latin typeface="Times New Roman" pitchFamily="18" charset="0"/>
              </a:rPr>
              <a:t> </a:t>
            </a:r>
            <a:r>
              <a:rPr lang="pt-BR" sz="2800" b="1" i="1" smtClean="0">
                <a:solidFill>
                  <a:srgbClr val="00FFFF"/>
                </a:solidFill>
                <a:latin typeface="Times New Roman" pitchFamily="18" charset="0"/>
              </a:rPr>
              <a:t>ampla e includente</a:t>
            </a:r>
            <a:r>
              <a:rPr lang="pt-BR" sz="2800" smtClean="0">
                <a:latin typeface="Times New Roman" pitchFamily="18" charset="0"/>
              </a:rPr>
              <a:t>: todas as situações, tempos, locais são seus interlocutores. </a:t>
            </a:r>
          </a:p>
          <a:p>
            <a:pPr eaLnBrk="1" hangingPunct="1">
              <a:defRPr/>
            </a:pPr>
            <a:r>
              <a:rPr lang="pt-BR" sz="2800" smtClean="0">
                <a:latin typeface="Times New Roman" pitchFamily="18" charset="0"/>
              </a:rPr>
              <a:t>“</a:t>
            </a:r>
            <a:r>
              <a:rPr lang="pt-BR" sz="2800" b="1" i="1" smtClean="0">
                <a:latin typeface="Times New Roman" pitchFamily="18" charset="0"/>
              </a:rPr>
              <a:t>Trata-se, portanto, de suscitar em cada batizado e em cada forma de organização eclesial uma </a:t>
            </a:r>
            <a:r>
              <a:rPr lang="pt-BR" sz="2800" b="1" i="1" smtClean="0">
                <a:solidFill>
                  <a:srgbClr val="FFCC00"/>
                </a:solidFill>
                <a:latin typeface="Times New Roman" pitchFamily="18" charset="0"/>
              </a:rPr>
              <a:t>forte consciência missionária</a:t>
            </a:r>
            <a:r>
              <a:rPr lang="pt-BR" sz="2800" smtClean="0">
                <a:latin typeface="Times New Roman" pitchFamily="18" charset="0"/>
              </a:rPr>
              <a:t>” que interpela o discípulo missionário a “</a:t>
            </a:r>
            <a:r>
              <a:rPr lang="pt-BR" sz="2800" b="1" i="1" smtClean="0">
                <a:latin typeface="Times New Roman" pitchFamily="18" charset="0"/>
              </a:rPr>
              <a:t>sair ao encontro das pessoas, das famílias, das comunidades e dos povos para lhes comunicar e </a:t>
            </a:r>
            <a:r>
              <a:rPr lang="pt-BR" sz="2800" b="1" i="1" smtClean="0">
                <a:solidFill>
                  <a:srgbClr val="FFCC00"/>
                </a:solidFill>
                <a:latin typeface="Times New Roman" pitchFamily="18" charset="0"/>
              </a:rPr>
              <a:t>compartilhar o dom do encontro com Cristo</a:t>
            </a:r>
            <a:r>
              <a:rPr lang="pt-BR" sz="2800" smtClean="0">
                <a:latin typeface="Times New Roman" pitchFamily="18" charset="0"/>
              </a:rPr>
              <a:t>” (DAp 548).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0350"/>
            <a:ext cx="8007350" cy="5835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800" smtClean="0">
                <a:latin typeface="Times New Roman" pitchFamily="18" charset="0"/>
              </a:rPr>
              <a:t>“</a:t>
            </a:r>
            <a:r>
              <a:rPr lang="pt-BR" sz="2800" b="1" i="1" smtClean="0">
                <a:latin typeface="Times New Roman" pitchFamily="18" charset="0"/>
              </a:rPr>
              <a:t>Estamos num </a:t>
            </a:r>
            <a:r>
              <a:rPr lang="pt-BR" sz="2800" b="1" i="1" smtClean="0">
                <a:solidFill>
                  <a:srgbClr val="FFCC00"/>
                </a:solidFill>
                <a:latin typeface="Times New Roman" pitchFamily="18" charset="0"/>
              </a:rPr>
              <a:t>tempo de urgente saída</a:t>
            </a:r>
            <a:r>
              <a:rPr lang="pt-BR" sz="2800" b="1" i="1" smtClean="0">
                <a:latin typeface="Times New Roman" pitchFamily="18" charset="0"/>
              </a:rPr>
              <a:t> ‘em todas as direções para proclamar que o mal e a morte não têm a última palavra’ (DAp 548)</a:t>
            </a:r>
            <a:r>
              <a:rPr lang="pt-BR" sz="2800" smtClean="0">
                <a:latin typeface="Times New Roman" pitchFamily="18" charset="0"/>
              </a:rPr>
              <a:t>”. É tempo de forte </a:t>
            </a:r>
            <a:r>
              <a:rPr lang="pt-BR" sz="2800" b="1" i="1" smtClean="0">
                <a:solidFill>
                  <a:srgbClr val="FFCC00"/>
                </a:solidFill>
                <a:latin typeface="Times New Roman" pitchFamily="18" charset="0"/>
              </a:rPr>
              <a:t>comoção missionária</a:t>
            </a:r>
            <a:r>
              <a:rPr lang="pt-BR" sz="2800" smtClean="0">
                <a:latin typeface="Times New Roman" pitchFamily="18" charset="0"/>
              </a:rPr>
              <a:t> (DAp 362) (n. 31).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smtClean="0">
                <a:latin typeface="Times New Roman" pitchFamily="18" charset="0"/>
              </a:rPr>
              <a:t>“</a:t>
            </a:r>
            <a:r>
              <a:rPr lang="pt-BR" sz="2800" b="1" i="1" smtClean="0">
                <a:latin typeface="Times New Roman" pitchFamily="18" charset="0"/>
              </a:rPr>
              <a:t>Na medida em que as mudanças de época atingem os critérios de compreensão, os valores e as referências,... </a:t>
            </a:r>
            <a:r>
              <a:rPr lang="pt-BR" sz="2800" b="1" i="1" smtClean="0">
                <a:solidFill>
                  <a:srgbClr val="FFCC00"/>
                </a:solidFill>
                <a:latin typeface="Times New Roman" pitchFamily="18" charset="0"/>
              </a:rPr>
              <a:t>torna-se indispensável anunciar Jesus Cristo</a:t>
            </a:r>
            <a:r>
              <a:rPr lang="pt-BR" sz="2800" b="1" i="1" smtClean="0">
                <a:latin typeface="Times New Roman" pitchFamily="18" charset="0"/>
              </a:rPr>
              <a:t>, apresentando, com clareza e força testemunhal, quem é Ele e qual sua proposta para toda a humanidade (DAp 348)</a:t>
            </a:r>
            <a:r>
              <a:rPr lang="pt-BR" sz="2800" smtClean="0">
                <a:latin typeface="Times New Roman" pitchFamily="18" charset="0"/>
              </a:rPr>
              <a:t>”. Não se trata de concorrência religiosa e nem de privilégios para a Igreja, mas reconhecer que a distância diante a Jesus Cristo e seu Reino traz graves conseqüências para toda humanidade (n. 32).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0350"/>
            <a:ext cx="8007350" cy="612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mtClean="0">
                <a:latin typeface="Times New Roman" pitchFamily="18" charset="0"/>
              </a:rPr>
              <a:t>“</a:t>
            </a:r>
            <a:r>
              <a:rPr lang="pt-BR" b="1" i="1" smtClean="0">
                <a:latin typeface="Times New Roman" pitchFamily="18" charset="0"/>
              </a:rPr>
              <a:t>Neste redescobrir missionário, emerge, em primeiro lugar, o papel de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cada pessoa batizada</a:t>
            </a:r>
            <a:r>
              <a:rPr lang="pt-BR" b="1" i="1" smtClean="0">
                <a:latin typeface="Times New Roman" pitchFamily="18" charset="0"/>
              </a:rPr>
              <a:t>, em todos os lugares e situações em que se encontrar. Trata-se do testemunho pessoal, base sobre a qual o explícito anúncio haverá de ser construído (EN 21)... Em virtude do enfraquecimento das instituições e das tradições, cresce a responsabilidade pessoal </a:t>
            </a:r>
            <a:r>
              <a:rPr lang="pt-BR" smtClean="0">
                <a:latin typeface="Times New Roman" pitchFamily="18" charset="0"/>
              </a:rPr>
              <a:t>(n. 33).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mtClean="0">
                <a:latin typeface="Times New Roman" pitchFamily="18" charset="0"/>
              </a:rPr>
              <a:t>“</a:t>
            </a:r>
            <a:r>
              <a:rPr lang="pt-BR" b="1" i="1" smtClean="0">
                <a:latin typeface="Times New Roman" pitchFamily="18" charset="0"/>
              </a:rPr>
              <a:t>Em segundo lugar, surge a urgência de se pensar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estruturas pastorais</a:t>
            </a:r>
            <a:r>
              <a:rPr lang="pt-BR" b="1" i="1" smtClean="0">
                <a:latin typeface="Times New Roman" pitchFamily="18" charset="0"/>
              </a:rPr>
              <a:t> que favoreçam a realização da atual consciência missionária</a:t>
            </a:r>
            <a:r>
              <a:rPr lang="pt-BR" smtClean="0">
                <a:latin typeface="Times New Roman" pitchFamily="18" charset="0"/>
              </a:rPr>
              <a:t>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0350"/>
            <a:ext cx="8007350" cy="6264275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>
                <a:latin typeface="Times New Roman" pitchFamily="18" charset="0"/>
              </a:rPr>
              <a:t>A Conversão pastoral não desvaloriza o que foi feito em outras épocas, mas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é preciso agir com firmeza e rapidez</a:t>
            </a:r>
            <a:r>
              <a:rPr lang="pt-BR" smtClean="0">
                <a:latin typeface="Times New Roman" pitchFamily="18" charset="0"/>
              </a:rPr>
              <a:t>, ultrapassando uma “</a:t>
            </a:r>
            <a:r>
              <a:rPr lang="pt-BR" b="1" i="1" smtClean="0">
                <a:latin typeface="Times New Roman" pitchFamily="18" charset="0"/>
              </a:rPr>
              <a:t>pastoral de mera conservação para uma pastoral decididamente missionária</a:t>
            </a:r>
            <a:r>
              <a:rPr lang="pt-BR" smtClean="0">
                <a:latin typeface="Times New Roman" pitchFamily="18" charset="0"/>
              </a:rPr>
              <a:t>” (DAp 370) (n. 34). </a:t>
            </a:r>
          </a:p>
          <a:p>
            <a:pPr eaLnBrk="1" hangingPunct="1">
              <a:defRPr/>
            </a:pPr>
            <a:r>
              <a:rPr lang="pt-BR" smtClean="0">
                <a:latin typeface="Times New Roman" pitchFamily="18" charset="0"/>
              </a:rPr>
              <a:t>Não se trata de uma atitude missionária </a:t>
            </a:r>
            <a:r>
              <a:rPr lang="pt-BR" i="1" smtClean="0">
                <a:latin typeface="Times New Roman" pitchFamily="18" charset="0"/>
              </a:rPr>
              <a:t>ao lado</a:t>
            </a:r>
            <a:r>
              <a:rPr lang="pt-BR" smtClean="0">
                <a:latin typeface="Times New Roman" pitchFamily="18" charset="0"/>
              </a:rPr>
              <a:t> de outros serviços, mas de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dar a tudo que se faz sentido missionário</a:t>
            </a:r>
            <a:r>
              <a:rPr lang="pt-BR" smtClean="0">
                <a:latin typeface="Times New Roman" pitchFamily="18" charset="0"/>
              </a:rPr>
              <a:t> (n. 35). Vive-se o imperativo do permanente estado de missão (DAp 551). Eis o grande serviço da Igreja, neste momento da história (n. 36).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318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1" smtClean="0">
                <a:solidFill>
                  <a:srgbClr val="66FF33"/>
                </a:solidFill>
                <a:latin typeface="Times New Roman" pitchFamily="18" charset="0"/>
              </a:rPr>
              <a:t>3.2. Igreja: casa da iniciação à vida cristã</a:t>
            </a:r>
            <a:r>
              <a:rPr lang="pt-BR" sz="3200" b="1" i="1" smtClean="0">
                <a:latin typeface="Times New Roman" pitchFamily="18" charset="0"/>
              </a:rPr>
              <a:t/>
            </a:r>
            <a:br>
              <a:rPr lang="pt-BR" sz="3200" b="1" i="1" smtClean="0">
                <a:latin typeface="Times New Roman" pitchFamily="18" charset="0"/>
              </a:rPr>
            </a:br>
            <a:endParaRPr lang="pt-BR" sz="3200" b="1" smtClean="0">
              <a:latin typeface="Times New Roman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41438"/>
            <a:ext cx="8007350" cy="47545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mtClean="0">
                <a:latin typeface="Times New Roman" pitchFamily="18" charset="0"/>
              </a:rPr>
              <a:t>   “</a:t>
            </a:r>
            <a:r>
              <a:rPr lang="pt-BR" b="1" i="1" smtClean="0">
                <a:latin typeface="Times New Roman" pitchFamily="18" charset="0"/>
              </a:rPr>
              <a:t>‘Não se começa a ser cristão por uma decisão ética ou uma grande idéia, mas pelo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encontro </a:t>
            </a:r>
            <a:r>
              <a:rPr lang="pt-BR" b="1" i="1" smtClean="0">
                <a:latin typeface="Times New Roman" pitchFamily="18" charset="0"/>
              </a:rPr>
              <a:t>com um acontecimento, com uma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 Pessoa</a:t>
            </a:r>
            <a:r>
              <a:rPr lang="pt-BR" b="1" i="1" smtClean="0">
                <a:latin typeface="Times New Roman" pitchFamily="18" charset="0"/>
              </a:rPr>
              <a:t>, que dá um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 novo horizonte à vida </a:t>
            </a:r>
            <a:r>
              <a:rPr lang="pt-BR" b="1" i="1" smtClean="0">
                <a:latin typeface="Times New Roman" pitchFamily="18" charset="0"/>
              </a:rPr>
              <a:t>e, com isso, uma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 orientação decisiva’</a:t>
            </a:r>
            <a:r>
              <a:rPr lang="pt-BR" b="1" i="1" smtClean="0">
                <a:latin typeface="Times New Roman" pitchFamily="18" charset="0"/>
              </a:rPr>
              <a:t> (DCE 1 e DAp 12 243-244)</a:t>
            </a:r>
            <a:r>
              <a:rPr lang="pt-BR" smtClean="0">
                <a:latin typeface="Times New Roman" pitchFamily="18" charset="0"/>
              </a:rPr>
              <a:t>”. Este encontro é mediado pela Igreja; não acontece sem a mediação dos outros (Rm 10,14) (n. 37). A adesão a Jesus Cristo implica anúncio, apresentação, proclamação (n. 38).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pic>
        <p:nvPicPr>
          <p:cNvPr id="39940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60350"/>
            <a:ext cx="5688013" cy="929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0350"/>
            <a:ext cx="8007350" cy="57610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z="2800" smtClean="0"/>
              <a:t>   </a:t>
            </a:r>
            <a:r>
              <a:rPr lang="pt-BR" sz="2800" smtClean="0">
                <a:latin typeface="Times New Roman" pitchFamily="18" charset="0"/>
              </a:rPr>
              <a:t>“</a:t>
            </a:r>
            <a:r>
              <a:rPr lang="pt-BR" sz="2800" b="1" i="1" smtClean="0">
                <a:latin typeface="Times New Roman" pitchFamily="18" charset="0"/>
              </a:rPr>
              <a:t>Em outras épocas, era possível pressupor que o primeiro contato com a pessoa e a mensagem de Jesus Cristo acontecia em sociedade, possibilitado pelos diversos mecanismos culturais... A mudança de época exige que o anúncio de Jesus Cristo não seja mais pressuposto, porém explicitado continuamente. </a:t>
            </a:r>
            <a:r>
              <a:rPr lang="pt-BR" sz="2800" b="1" i="1" smtClean="0">
                <a:solidFill>
                  <a:srgbClr val="FFCC00"/>
                </a:solidFill>
                <a:latin typeface="Times New Roman" pitchFamily="18" charset="0"/>
              </a:rPr>
              <a:t>O estado permanente de missão só é possível a partir de uma efetiva Iniciação à vida cristã</a:t>
            </a:r>
            <a:r>
              <a:rPr lang="pt-BR" sz="2800" smtClean="0">
                <a:latin typeface="Times New Roman" pitchFamily="18" charset="0"/>
              </a:rPr>
              <a:t>” (n. 39)... </a:t>
            </a:r>
            <a:r>
              <a:rPr lang="pt-BR" sz="2800" b="1" i="1" smtClean="0">
                <a:latin typeface="Times New Roman" pitchFamily="18" charset="0"/>
              </a:rPr>
              <a:t>que conduza a um encontro pessoal, cada vez maior com Jesus Cristo</a:t>
            </a:r>
            <a:r>
              <a:rPr lang="pt-BR" sz="2800" smtClean="0">
                <a:latin typeface="Times New Roman" pitchFamily="18" charset="0"/>
              </a:rPr>
              <a:t>” (DAp 289). Este é um dos mais urgentes sentidos do termo </a:t>
            </a:r>
            <a:r>
              <a:rPr lang="pt-BR" sz="2800" i="1" smtClean="0">
                <a:latin typeface="Times New Roman" pitchFamily="18" charset="0"/>
              </a:rPr>
              <a:t>missão</a:t>
            </a:r>
            <a:r>
              <a:rPr lang="pt-BR" sz="2800" smtClean="0">
                <a:latin typeface="Times New Roman" pitchFamily="18" charset="0"/>
              </a:rPr>
              <a:t> em nossos dias (n. 40).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0350"/>
            <a:ext cx="8007350" cy="5835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800" smtClean="0">
                <a:latin typeface="Times New Roman" pitchFamily="18" charset="0"/>
              </a:rPr>
              <a:t>A iniciação à vida cristã não apenas uma vez na vida (DAp 288). </a:t>
            </a:r>
            <a:r>
              <a:rPr lang="pt-BR" sz="2800" smtClean="0">
                <a:solidFill>
                  <a:srgbClr val="FFCC00"/>
                </a:solidFill>
                <a:latin typeface="Times New Roman" pitchFamily="18" charset="0"/>
              </a:rPr>
              <a:t>As comunidades precisam ser mistagógicas</a:t>
            </a:r>
            <a:r>
              <a:rPr lang="pt-BR" sz="2800" smtClean="0">
                <a:latin typeface="Times New Roman" pitchFamily="18" charset="0"/>
              </a:rPr>
              <a:t>, preparadas para permitir que o encontro com Jesus Cristo (DAp 246-257, 278) se faça e se refaça permanentemente (n. 41).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smtClean="0">
                <a:solidFill>
                  <a:srgbClr val="FFCC00"/>
                </a:solidFill>
                <a:latin typeface="Times New Roman" pitchFamily="18" charset="0"/>
              </a:rPr>
              <a:t>Processo permanente de iniciação</a:t>
            </a:r>
            <a:r>
              <a:rPr lang="pt-BR" sz="2800" smtClean="0">
                <a:latin typeface="Times New Roman" pitchFamily="18" charset="0"/>
              </a:rPr>
              <a:t> (catecumenal): acolhida, diálogo, partilha, bem como uma maior familiaridade com a Palavra de Deus e a vida em comunidade.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smtClean="0">
                <a:solidFill>
                  <a:srgbClr val="FFCC00"/>
                </a:solidFill>
                <a:latin typeface="Times New Roman" pitchFamily="18" charset="0"/>
              </a:rPr>
              <a:t>Novas estruturas</a:t>
            </a:r>
            <a:r>
              <a:rPr lang="pt-BR" sz="2800" smtClean="0">
                <a:latin typeface="Times New Roman" pitchFamily="18" charset="0"/>
              </a:rPr>
              <a:t> - grupos de estilo catecumenal em diversos lugares e horários, sempre disponíveis a acolher, apresentar Jesus Cristo e dar as razões da nossa esperança (1 Pd 3,15): Ministério dos/as Introdutores/as (n. 42).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377237" cy="5835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mtClean="0"/>
              <a:t>   </a:t>
            </a:r>
            <a:r>
              <a:rPr lang="pt-BR" smtClean="0">
                <a:latin typeface="Times New Roman" pitchFamily="18" charset="0"/>
              </a:rPr>
              <a:t>A partir destas deverão surgir “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planos de pastoral das Igrejas Particulares</a:t>
            </a:r>
            <a:r>
              <a:rPr lang="pt-BR" b="1" i="1" smtClean="0">
                <a:latin typeface="Times New Roman" pitchFamily="18" charset="0"/>
              </a:rPr>
              <a:t>... contendo estudo e iluminação da realidade à luz da fé, objetivos, critérios e meios para a sua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concretização na própria realidade</a:t>
            </a:r>
            <a:r>
              <a:rPr lang="pt-BR" b="1" i="1" smtClean="0">
                <a:latin typeface="Times New Roman" pitchFamily="18" charset="0"/>
              </a:rPr>
              <a:t>. Realizar planos é uma tarefa que cabe às Comissões Pastorais e às Igrejas Particulares, com suas paróquias, comunidades, organismos, movimentos leigos, Institutos de Vida Consagrada, em suma, todos os agentes de pastoral</a:t>
            </a:r>
            <a:r>
              <a:rPr lang="pt-BR" smtClean="0">
                <a:latin typeface="Times New Roman" pitchFamily="18" charset="0"/>
              </a:rPr>
              <a:t>” (n.2).</a:t>
            </a:r>
            <a:r>
              <a:rPr lang="pt-BR" smtClean="0"/>
              <a:t>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b="1" smtClean="0">
                <a:solidFill>
                  <a:srgbClr val="66FF33"/>
                </a:solidFill>
                <a:latin typeface="Times New Roman" pitchFamily="18" charset="0"/>
              </a:rPr>
              <a:t>3.3. Igreja: lugar de animação bíblica </a:t>
            </a:r>
            <a:br>
              <a:rPr lang="pt-BR" sz="3600" b="1" smtClean="0">
                <a:solidFill>
                  <a:srgbClr val="66FF33"/>
                </a:solidFill>
                <a:latin typeface="Times New Roman" pitchFamily="18" charset="0"/>
              </a:rPr>
            </a:br>
            <a:r>
              <a:rPr lang="pt-BR" sz="3600" b="1" smtClean="0">
                <a:solidFill>
                  <a:srgbClr val="66FF33"/>
                </a:solidFill>
                <a:latin typeface="Times New Roman" pitchFamily="18" charset="0"/>
              </a:rPr>
              <a:t>da vida e da pastoral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>
                <a:latin typeface="Times New Roman" pitchFamily="18" charset="0"/>
              </a:rPr>
              <a:t>“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Deus se dá a conhecer no diálogo que estabelece conosco</a:t>
            </a:r>
            <a:r>
              <a:rPr lang="pt-BR" b="1" i="1" smtClean="0">
                <a:latin typeface="Times New Roman" pitchFamily="18" charset="0"/>
              </a:rPr>
              <a:t> (DV 15 e VD 6). ‘A Palavra divina, pronunciada no tempo, deu-Se e entregou-Se à Igreja definitivamente para que o anúncio da salvação possa ser eficazmente comunicado em todos os tempos e lugares’</a:t>
            </a:r>
            <a:r>
              <a:rPr lang="pt-BR" smtClean="0">
                <a:latin typeface="Times New Roman" pitchFamily="18" charset="0"/>
              </a:rPr>
              <a:t>”. Todos os fiéis devem ter acesso às Sagradas Escrituras (n. 44), lugar privilegiado de encontro com Jesus Cristo (n. 45).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5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pic>
        <p:nvPicPr>
          <p:cNvPr id="44036" name="Picture 4" descr="digitalizar0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33375"/>
            <a:ext cx="5722938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0350"/>
            <a:ext cx="8007350" cy="5835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800" smtClean="0">
                <a:latin typeface="Times New Roman" pitchFamily="18" charset="0"/>
              </a:rPr>
              <a:t>O contato profundo e vivencial com as Escrituras é </a:t>
            </a:r>
            <a:r>
              <a:rPr lang="pt-BR" sz="2800" smtClean="0">
                <a:solidFill>
                  <a:srgbClr val="FFCC00"/>
                </a:solidFill>
                <a:latin typeface="Times New Roman" pitchFamily="18" charset="0"/>
              </a:rPr>
              <a:t>condição indispensável</a:t>
            </a:r>
            <a:r>
              <a:rPr lang="pt-BR" sz="2800" smtClean="0">
                <a:latin typeface="Times New Roman" pitchFamily="18" charset="0"/>
              </a:rPr>
              <a:t> para encontrar a pessoa e a mensagem Jesus Cristo e aderir ao Reino de Deus (DAp 247). A iniciação à vida cristã e a Palavra de Deus estão intimamente ligadas (n. 46).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smtClean="0">
                <a:solidFill>
                  <a:srgbClr val="FFCC00"/>
                </a:solidFill>
                <a:latin typeface="Times New Roman" pitchFamily="18" charset="0"/>
              </a:rPr>
              <a:t>O contato eclesial com a Palavra torna a pessoa fiel e forte</a:t>
            </a:r>
            <a:r>
              <a:rPr lang="pt-BR" sz="2800" smtClean="0">
                <a:latin typeface="Times New Roman" pitchFamily="18" charset="0"/>
              </a:rPr>
              <a:t> para períodos históricos de pluralismo e grandes incertezas. </a:t>
            </a:r>
            <a:r>
              <a:rPr lang="pt-BR" sz="2800" smtClean="0">
                <a:solidFill>
                  <a:srgbClr val="FFCC00"/>
                </a:solidFill>
                <a:latin typeface="Times New Roman" pitchFamily="18" charset="0"/>
              </a:rPr>
              <a:t>Não há discípulo missionário sem efetivo contato com a Palavra de Deus</a:t>
            </a:r>
            <a:r>
              <a:rPr lang="pt-BR" sz="2800" smtClean="0">
                <a:latin typeface="Times New Roman" pitchFamily="18" charset="0"/>
              </a:rPr>
              <a:t> (n. 47).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smtClean="0">
                <a:latin typeface="Times New Roman" pitchFamily="18" charset="0"/>
              </a:rPr>
              <a:t>Vivemos tempo de muitas falas, ruídos, barulho, incertezas e crise de referências. “</a:t>
            </a:r>
            <a:r>
              <a:rPr lang="pt-BR" sz="2800" b="1" i="1" smtClean="0">
                <a:latin typeface="Times New Roman" pitchFamily="18" charset="0"/>
              </a:rPr>
              <a:t>O </a:t>
            </a:r>
            <a:r>
              <a:rPr lang="pt-BR" sz="2800" b="1" i="1" smtClean="0">
                <a:solidFill>
                  <a:srgbClr val="FFCC00"/>
                </a:solidFill>
                <a:latin typeface="Times New Roman" pitchFamily="18" charset="0"/>
              </a:rPr>
              <a:t>desafio</a:t>
            </a:r>
            <a:r>
              <a:rPr lang="pt-BR" sz="2800" b="1" i="1" smtClean="0">
                <a:latin typeface="Times New Roman" pitchFamily="18" charset="0"/>
              </a:rPr>
              <a:t> para o jovem – assim como para todos os que aceitam Jesus como caminho – é </a:t>
            </a:r>
            <a:r>
              <a:rPr lang="pt-BR" sz="2800" b="1" i="1" smtClean="0">
                <a:solidFill>
                  <a:srgbClr val="FFCC00"/>
                </a:solidFill>
                <a:latin typeface="Times New Roman" pitchFamily="18" charset="0"/>
              </a:rPr>
              <a:t>escutar a voz de Cristo em meio a tantas outras vozes</a:t>
            </a:r>
            <a:r>
              <a:rPr lang="pt-BR" sz="2800" smtClean="0">
                <a:latin typeface="Times New Roman" pitchFamily="18" charset="0"/>
              </a:rPr>
              <a:t>” (EJ 60) (n. 48).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0350"/>
            <a:ext cx="8007350" cy="5835650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>
                <a:latin typeface="Times New Roman" pitchFamily="18" charset="0"/>
              </a:rPr>
              <a:t>A Bíblia é também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instrumentalizada para interesses particulares</a:t>
            </a:r>
            <a:r>
              <a:rPr lang="pt-BR" smtClean="0">
                <a:latin typeface="Times New Roman" pitchFamily="18" charset="0"/>
              </a:rPr>
              <a:t> (n. 48b). “</a:t>
            </a:r>
            <a:r>
              <a:rPr lang="pt-BR" b="1" i="1" smtClean="0">
                <a:latin typeface="Times New Roman" pitchFamily="18" charset="0"/>
              </a:rPr>
              <a:t>Não é o discípulo missionário que indica à Palavra o que ela deve dizer. Antes, o discípulo missionário é um ouvinte da Palavra (Is 50,5). Ele a acolhe na gratuidade e na alteridade, deixando-se apaixonadamente interpelar</a:t>
            </a:r>
            <a:r>
              <a:rPr lang="pt-BR" smtClean="0">
                <a:latin typeface="Times New Roman" pitchFamily="18" charset="0"/>
              </a:rPr>
              <a:t>” (n. 49).</a:t>
            </a:r>
          </a:p>
          <a:p>
            <a:pPr eaLnBrk="1" hangingPunct="1">
              <a:defRPr/>
            </a:pPr>
            <a:r>
              <a:rPr lang="pt-BR" smtClean="0">
                <a:latin typeface="Times New Roman" pitchFamily="18" charset="0"/>
              </a:rPr>
              <a:t>O discípulo missionário sabe que não acolhe o dom da Palavra isoladamente, mas na Igreja e com toda a Igreja (n. 50).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669088"/>
          </a:xfrm>
        </p:spPr>
        <p:txBody>
          <a:bodyPr/>
          <a:lstStyle/>
          <a:p>
            <a:pPr eaLnBrk="1" hangingPunct="1">
              <a:defRPr/>
            </a:pPr>
            <a:r>
              <a:rPr lang="pt-BR" b="1" smtClean="0">
                <a:solidFill>
                  <a:srgbClr val="00FFFF"/>
                </a:solidFill>
                <a:latin typeface="Times New Roman" pitchFamily="18" charset="0"/>
              </a:rPr>
              <a:t>Leitura Orante</a:t>
            </a:r>
            <a:r>
              <a:rPr lang="pt-BR" b="1" smtClean="0">
                <a:latin typeface="Times New Roman" pitchFamily="18" charset="0"/>
              </a:rPr>
              <a:t>:</a:t>
            </a:r>
            <a:r>
              <a:rPr lang="pt-BR" smtClean="0">
                <a:latin typeface="Times New Roman" pitchFamily="18" charset="0"/>
              </a:rPr>
              <a:t>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caminho excelente para o encontro com a Palavra de Deus</a:t>
            </a:r>
            <a:r>
              <a:rPr lang="pt-BR" smtClean="0">
                <a:latin typeface="Times New Roman" pitchFamily="18" charset="0"/>
              </a:rPr>
              <a:t>. Nela, o discípulo missionário a acolhe como dom, mergulha na riqueza do texto sagrado e, sob o impulso do Espírito, assimila-a na vida e na missão (51).</a:t>
            </a:r>
          </a:p>
          <a:p>
            <a:pPr eaLnBrk="1" hangingPunct="1">
              <a:defRPr/>
            </a:pP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O contato interpretativo, orante e vivencial</a:t>
            </a:r>
            <a:r>
              <a:rPr lang="pt-BR" smtClean="0">
                <a:latin typeface="Times New Roman" pitchFamily="18" charset="0"/>
              </a:rPr>
              <a:t> com a Palavra de Deus não forma necessariamente doutores.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Forma santos</a:t>
            </a:r>
            <a:r>
              <a:rPr lang="pt-BR" smtClean="0">
                <a:latin typeface="Times New Roman" pitchFamily="18" charset="0"/>
              </a:rPr>
              <a:t> (VD 49 e 77) (n. 52). </a:t>
            </a:r>
          </a:p>
          <a:p>
            <a:pPr eaLnBrk="1" hangingPunct="1">
              <a:defRPr/>
            </a:pPr>
            <a:r>
              <a:rPr lang="pt-BR" smtClean="0">
                <a:latin typeface="Times New Roman" pitchFamily="18" charset="0"/>
              </a:rPr>
              <a:t>A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Liturgia é o âmbito privilegiado onde Deus fala à comunidade.</a:t>
            </a:r>
            <a:r>
              <a:rPr lang="pt-BR" smtClean="0">
                <a:latin typeface="Times New Roman" pitchFamily="18" charset="0"/>
              </a:rPr>
              <a:t> Na ação litúrgica Deus fala e o povo escuta e responde. (VD 52) (n. 52b).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b="1" smtClean="0">
                <a:solidFill>
                  <a:srgbClr val="66FF33"/>
                </a:solidFill>
                <a:latin typeface="Times New Roman" pitchFamily="18" charset="0"/>
              </a:rPr>
              <a:t>3.4. Igreja: comunidade </a:t>
            </a:r>
            <a:br>
              <a:rPr lang="pt-BR" sz="4000" b="1" smtClean="0">
                <a:solidFill>
                  <a:srgbClr val="66FF33"/>
                </a:solidFill>
                <a:latin typeface="Times New Roman" pitchFamily="18" charset="0"/>
              </a:rPr>
            </a:br>
            <a:r>
              <a:rPr lang="pt-BR" sz="4000" b="1" smtClean="0">
                <a:solidFill>
                  <a:srgbClr val="66FF33"/>
                </a:solidFill>
                <a:latin typeface="Times New Roman" pitchFamily="18" charset="0"/>
              </a:rPr>
              <a:t>de comunidades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mtClean="0"/>
              <a:t>  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O discípulo missionário necessariamente vive sua fé em comunidade</a:t>
            </a:r>
            <a:r>
              <a:rPr lang="pt-BR" smtClean="0">
                <a:latin typeface="Times New Roman" pitchFamily="18" charset="0"/>
              </a:rPr>
              <a:t>. “</a:t>
            </a:r>
            <a:r>
              <a:rPr lang="pt-BR" b="1" i="1" smtClean="0">
                <a:latin typeface="Times New Roman" pitchFamily="18" charset="0"/>
              </a:rPr>
              <a:t>A dimensão comunitária é intrínseca ao mistério e à realidade da Igreja, que deve refletir a Santíssima Trindade</a:t>
            </a:r>
            <a:r>
              <a:rPr lang="pt-BR" smtClean="0">
                <a:latin typeface="Times New Roman" pitchFamily="18" charset="0"/>
              </a:rPr>
              <a:t>” (DAp 304). A comunidade acolhe, forma e transforma, envia em missão, restaura, celebra, adverte e sustenta... Hoje deparamo-nos também com comunidades transterritoriais, ambientais, afetivas e virtuais (n. 54).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pic>
        <p:nvPicPr>
          <p:cNvPr id="49156" name="Picture 4" descr="Símbolos 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65175"/>
            <a:ext cx="82073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>
                <a:latin typeface="Times New Roman" pitchFamily="18" charset="0"/>
              </a:rPr>
              <a:t>As Paróquias:</a:t>
            </a:r>
            <a:r>
              <a:rPr lang="pt-BR" b="1" i="1" smtClean="0">
                <a:latin typeface="Times New Roman" pitchFamily="18" charset="0"/>
              </a:rPr>
              <a:t> “precisam tornar-se sempre mais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comunidades vivas e dinâmicas</a:t>
            </a:r>
            <a:r>
              <a:rPr lang="pt-BR" b="1" i="1" smtClean="0">
                <a:latin typeface="Times New Roman" pitchFamily="18" charset="0"/>
              </a:rPr>
              <a:t> de discípulos missionários</a:t>
            </a:r>
            <a:r>
              <a:rPr lang="pt-BR" smtClean="0">
                <a:latin typeface="Times New Roman" pitchFamily="18" charset="0"/>
              </a:rPr>
              <a:t>” (n. 55). </a:t>
            </a:r>
          </a:p>
          <a:p>
            <a:pPr eaLnBrk="1" hangingPunct="1">
              <a:defRPr/>
            </a:pPr>
            <a:r>
              <a:rPr lang="pt-BR" smtClean="0">
                <a:latin typeface="Times New Roman" pitchFamily="18" charset="0"/>
              </a:rPr>
              <a:t>“</a:t>
            </a:r>
            <a:r>
              <a:rPr lang="pt-BR" b="1" i="1" smtClean="0">
                <a:latin typeface="Times New Roman" pitchFamily="18" charset="0"/>
              </a:rPr>
              <a:t>Articuladas entre si, na partilha da fé e na missão, estas comunidades se unem, dando lugar a verdadeiras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redes de comunidades</a:t>
            </a:r>
            <a:r>
              <a:rPr lang="pt-BR" b="1" i="1" smtClean="0">
                <a:latin typeface="Times New Roman" pitchFamily="18" charset="0"/>
              </a:rPr>
              <a:t>... cada uma vivendo o seu carisma, assumindo a missão evangelizadora de acordo com a realidade local e se articulando de modo a testemunhar a comunhão na pluralidade</a:t>
            </a:r>
            <a:r>
              <a:rPr lang="pt-BR" smtClean="0">
                <a:latin typeface="Times New Roman" pitchFamily="18" charset="0"/>
              </a:rPr>
              <a:t>” (n. 56).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048375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smtClean="0">
                <a:latin typeface="Times New Roman" pitchFamily="18" charset="0"/>
              </a:rPr>
              <a:t>“</a:t>
            </a:r>
            <a:r>
              <a:rPr lang="pt-BR" sz="2800" b="1" i="1" smtClean="0">
                <a:latin typeface="Times New Roman" pitchFamily="18" charset="0"/>
              </a:rPr>
              <a:t>Comunidade implica necessariamente convívio, vínculos profundos, afetividade, interesses comuns, estabilidade e solidariedade nos sonhos, nas alegrias e nas dores</a:t>
            </a:r>
            <a:r>
              <a:rPr lang="pt-BR" sz="2800" smtClean="0">
                <a:latin typeface="Times New Roman" pitchFamily="18" charset="0"/>
              </a:rPr>
              <a:t>”. Grande desafio: ambientes de aguda urbanização ou ambientes virtuais (sem vizinhança geográfica, convívio ou solidariedade); nada substitui totalmente o contato pessoal (n.56a). </a:t>
            </a:r>
          </a:p>
          <a:p>
            <a:pPr eaLnBrk="1" hangingPunct="1">
              <a:defRPr/>
            </a:pPr>
            <a:r>
              <a:rPr lang="pt-BR" sz="2800" smtClean="0">
                <a:latin typeface="Times New Roman" pitchFamily="18" charset="0"/>
              </a:rPr>
              <a:t>Na vida comunitária, junto aos mais simples, </a:t>
            </a:r>
            <a:r>
              <a:rPr lang="pt-BR" sz="2800" b="1" i="1" smtClean="0">
                <a:latin typeface="Times New Roman" pitchFamily="18" charset="0"/>
              </a:rPr>
              <a:t> “constata-se a presença das comunidades eclesiais de base, as </a:t>
            </a:r>
            <a:r>
              <a:rPr lang="pt-BR" sz="2800" b="1" i="1" smtClean="0">
                <a:solidFill>
                  <a:srgbClr val="FFCC00"/>
                </a:solidFill>
                <a:latin typeface="Times New Roman" pitchFamily="18" charset="0"/>
              </a:rPr>
              <a:t>CEBs</a:t>
            </a:r>
            <a:r>
              <a:rPr lang="pt-BR" sz="2800" b="1" i="1" smtClean="0">
                <a:latin typeface="Times New Roman" pitchFamily="18" charset="0"/>
              </a:rPr>
              <a:t>, que, alimentadas pela Palavra, pela fraternidade, pela oração e pela Eucaristia, </a:t>
            </a:r>
            <a:r>
              <a:rPr lang="pt-BR" sz="2800" b="1" i="1" smtClean="0">
                <a:solidFill>
                  <a:srgbClr val="FFCC00"/>
                </a:solidFill>
                <a:latin typeface="Times New Roman" pitchFamily="18" charset="0"/>
              </a:rPr>
              <a:t>são sinal ainda hoje de vitalidade da Igreja</a:t>
            </a:r>
            <a:r>
              <a:rPr lang="pt-BR" sz="2800" b="1" i="1" smtClean="0">
                <a:latin typeface="Times New Roman" pitchFamily="18" charset="0"/>
              </a:rPr>
              <a:t> (CNBB – Doc 92)</a:t>
            </a:r>
            <a:r>
              <a:rPr lang="pt-BR" sz="2800" smtClean="0">
                <a:latin typeface="Times New Roman" pitchFamily="18" charset="0"/>
              </a:rPr>
              <a:t>” (n. 56b).</a:t>
            </a:r>
            <a:r>
              <a:rPr lang="pt-BR" sz="2800" smtClean="0"/>
              <a:t> 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408738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Não há um único modo de ser comunidade</a:t>
            </a:r>
            <a:r>
              <a:rPr lang="pt-BR" smtClean="0">
                <a:latin typeface="Times New Roman" pitchFamily="18" charset="0"/>
              </a:rPr>
              <a:t>. A comunidade eclesial deve abrir-se para acolher os vários carismas, serviços e ministérios. As comunidades são convocadas a se unirem em torno das Diretrizes nacionais e os Planos pastorais da Igreja Particular (DAp 179) (n. 57).</a:t>
            </a:r>
          </a:p>
          <a:p>
            <a:pPr eaLnBrk="1" hangingPunct="1">
              <a:defRPr/>
            </a:pPr>
            <a:r>
              <a:rPr lang="pt-BR" smtClean="0">
                <a:latin typeface="Times New Roman" pitchFamily="18" charset="0"/>
              </a:rPr>
              <a:t>“</a:t>
            </a:r>
            <a:r>
              <a:rPr lang="pt-BR" b="1" i="1" smtClean="0">
                <a:latin typeface="Times New Roman" pitchFamily="18" charset="0"/>
              </a:rPr>
              <a:t>O caminho para que a paróquia se torne verdadeiramente uma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comunidade de comunidades</a:t>
            </a:r>
            <a:r>
              <a:rPr lang="pt-BR" b="1" i="1" smtClean="0">
                <a:latin typeface="Times New Roman" pitchFamily="18" charset="0"/>
              </a:rPr>
              <a:t> é inevitável, desafiando a criatividade</a:t>
            </a:r>
            <a:r>
              <a:rPr lang="pt-BR" smtClean="0">
                <a:latin typeface="Times New Roman" pitchFamily="18" charset="0"/>
              </a:rPr>
              <a:t>”. A setorização da paróquia (DAp 197, 172 e 372) pode favorecer (n. 58).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1276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>
              <a:solidFill>
                <a:srgbClr val="FFCC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6763" y="260350"/>
            <a:ext cx="8377237" cy="5835650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>
                <a:latin typeface="Times New Roman" pitchFamily="18" charset="0"/>
              </a:rPr>
              <a:t>Um olhar transversal das Diretrizes revela seu novo espírito, emanado da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Conferência de Aparecida</a:t>
            </a:r>
            <a:r>
              <a:rPr lang="pt-BR" b="1" i="1" smtClean="0">
                <a:latin typeface="Times New Roman" pitchFamily="18" charset="0"/>
              </a:rPr>
              <a:t> </a:t>
            </a:r>
            <a:r>
              <a:rPr lang="pt-BR" smtClean="0">
                <a:latin typeface="Times New Roman" pitchFamily="18" charset="0"/>
              </a:rPr>
              <a:t>e da recente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Verbum Domini</a:t>
            </a:r>
            <a:r>
              <a:rPr lang="pt-BR" smtClean="0">
                <a:latin typeface="Times New Roman" pitchFamily="18" charset="0"/>
              </a:rPr>
              <a:t>.</a:t>
            </a:r>
          </a:p>
          <a:p>
            <a:pPr eaLnBrk="1" hangingPunct="1">
              <a:defRPr/>
            </a:pPr>
            <a:endParaRPr lang="pt-BR" smtClean="0">
              <a:solidFill>
                <a:srgbClr val="CC330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t-BR" smtClean="0">
              <a:latin typeface="Times New Roman" pitchFamily="18" charset="0"/>
            </a:endParaRPr>
          </a:p>
        </p:txBody>
      </p:sp>
      <p:pic>
        <p:nvPicPr>
          <p:cNvPr id="11268" name="Picture 4" descr="aparec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205038"/>
            <a:ext cx="264477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205038"/>
            <a:ext cx="280828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conferênc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3429000"/>
            <a:ext cx="187325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408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mtClean="0">
                <a:latin typeface="Times New Roman" pitchFamily="18" charset="0"/>
              </a:rPr>
              <a:t>As pequenas comunidades trazem consigo o desafio de seu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pastoreio</a:t>
            </a:r>
            <a:r>
              <a:rPr lang="pt-BR" smtClean="0">
                <a:latin typeface="Times New Roman" pitchFamily="18" charset="0"/>
              </a:rPr>
              <a:t> e a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diversificação dos ministérios confiados aos leigos</a:t>
            </a:r>
            <a:r>
              <a:rPr lang="pt-BR" smtClean="0">
                <a:latin typeface="Times New Roman" pitchFamily="18" charset="0"/>
              </a:rPr>
              <a:t>. É necessária sua participação na “</a:t>
            </a:r>
            <a:r>
              <a:rPr lang="pt-BR" b="1" i="1" smtClean="0">
                <a:latin typeface="Times New Roman" pitchFamily="18" charset="0"/>
              </a:rPr>
              <a:t>elaboração e execução de projetos pastorais a favor da comunidade</a:t>
            </a:r>
            <a:r>
              <a:rPr lang="pt-BR" smtClean="0">
                <a:latin typeface="Times New Roman" pitchFamily="18" charset="0"/>
              </a:rPr>
              <a:t>” (DAp 213). Sob a orientação do clero, consagrados e leigos devem se unir em torno das grandes metas evangelizadoras e dos projetos pastorais que as concretizam (n. 59).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mtClean="0">
                <a:latin typeface="Times New Roman" pitchFamily="18" charset="0"/>
              </a:rPr>
              <a:t>“</a:t>
            </a:r>
            <a:r>
              <a:rPr lang="pt-BR" b="1" i="1" smtClean="0">
                <a:latin typeface="Times New Roman" pitchFamily="18" charset="0"/>
              </a:rPr>
              <a:t>Em tempos de incerteza, individualismo e solidão, a presença de uma comunidade próxima à vida, às alegrias e às dores, é um serviço... a um mundo que necessita vencer a ‘cultura de morte’</a:t>
            </a:r>
            <a:r>
              <a:rPr lang="pt-BR" smtClean="0">
                <a:latin typeface="Times New Roman" pitchFamily="18" charset="0"/>
              </a:rPr>
              <a:t>” (n. 60). 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b="1" smtClean="0">
                <a:solidFill>
                  <a:srgbClr val="66FF33"/>
                </a:solidFill>
                <a:latin typeface="Times New Roman" pitchFamily="18" charset="0"/>
              </a:rPr>
              <a:t>3.5. Igreja a serviço da vida plena </a:t>
            </a:r>
            <a:br>
              <a:rPr lang="pt-BR" sz="3600" b="1" smtClean="0">
                <a:solidFill>
                  <a:srgbClr val="66FF33"/>
                </a:solidFill>
                <a:latin typeface="Times New Roman" pitchFamily="18" charset="0"/>
              </a:rPr>
            </a:br>
            <a:r>
              <a:rPr lang="pt-BR" sz="3600" b="1" smtClean="0">
                <a:solidFill>
                  <a:srgbClr val="66FF33"/>
                </a:solidFill>
                <a:latin typeface="Times New Roman" pitchFamily="18" charset="0"/>
              </a:rPr>
              <a:t>para todos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smtClean="0">
                <a:latin typeface="Times New Roman" pitchFamily="18" charset="0"/>
              </a:rPr>
              <a:t>A vida é dom de Deus! Jesus Cristo, Palavra e Vida, veio ao mundo para nos fazer ‘partícipes da natureza divina’ (2 Pd 1,4). </a:t>
            </a:r>
            <a:r>
              <a:rPr lang="pt-BR" sz="2800" smtClean="0">
                <a:solidFill>
                  <a:srgbClr val="FFCC00"/>
                </a:solidFill>
                <a:latin typeface="Times New Roman" pitchFamily="18" charset="0"/>
              </a:rPr>
              <a:t>A missão dos discípulos é o serviço à vida plena</a:t>
            </a:r>
            <a:r>
              <a:rPr lang="pt-BR" sz="2800" smtClean="0">
                <a:latin typeface="Times New Roman" pitchFamily="18" charset="0"/>
              </a:rPr>
              <a:t> (DAp cap. VII) (n. 61).</a:t>
            </a:r>
          </a:p>
          <a:p>
            <a:pPr eaLnBrk="1" hangingPunct="1">
              <a:defRPr/>
            </a:pPr>
            <a:r>
              <a:rPr lang="pt-BR" sz="2800" smtClean="0">
                <a:latin typeface="Times New Roman" pitchFamily="18" charset="0"/>
              </a:rPr>
              <a:t>“</a:t>
            </a:r>
            <a:r>
              <a:rPr lang="pt-BR" sz="2800" b="1" i="1" smtClean="0">
                <a:latin typeface="Times New Roman" pitchFamily="18" charset="0"/>
              </a:rPr>
              <a:t>As condições de vida de muitos abandonados, excluídos e ignorados em sua miséria e dor, contradizem o projeto do Pai e desafiam os discípulos missionários a maior compromisso a favor da cultura da vida</a:t>
            </a:r>
            <a:r>
              <a:rPr lang="pt-BR" sz="2800" smtClean="0">
                <a:latin typeface="Times New Roman" pitchFamily="18" charset="0"/>
              </a:rPr>
              <a:t>” (DAp 358 (n. 62).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80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pt-BR" smtClean="0"/>
          </a:p>
        </p:txBody>
      </p:sp>
      <p:pic>
        <p:nvPicPr>
          <p:cNvPr id="55300" name="Picture 4" descr="DSC009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354013"/>
            <a:ext cx="8201025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mtClean="0">
                <a:latin typeface="Times New Roman" pitchFamily="18" charset="0"/>
              </a:rPr>
              <a:t>    O discípulo missionário abre seu coração para todas as formas de vida ameaçada, desde o seu início até a morte natural.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Nenhuma vida existe apenas para si</a:t>
            </a:r>
            <a:r>
              <a:rPr lang="pt-BR" smtClean="0">
                <a:latin typeface="Times New Roman" pitchFamily="18" charset="0"/>
              </a:rPr>
              <a:t>, mas para outras e para Deus (n. 63).“</a:t>
            </a:r>
            <a:r>
              <a:rPr lang="pt-BR" b="1" i="1" smtClean="0">
                <a:latin typeface="Times New Roman" pitchFamily="18" charset="0"/>
              </a:rPr>
              <a:t>É pelo amor-serviço à vida que o discípulo missionário haverá de pautar seu testemunho, numa Igreja que segue os passos de Jesus, adotando sua atitude</a:t>
            </a:r>
            <a:r>
              <a:rPr lang="pt-BR" smtClean="0">
                <a:latin typeface="Times New Roman" pitchFamily="18" charset="0"/>
              </a:rPr>
              <a:t>” (DAp 31), </a:t>
            </a:r>
            <a:r>
              <a:rPr lang="pt-BR" b="1" smtClean="0">
                <a:solidFill>
                  <a:srgbClr val="FFCC00"/>
                </a:solidFill>
                <a:latin typeface="Times New Roman" pitchFamily="18" charset="0"/>
              </a:rPr>
              <a:t>sendo pobre, despojado, sem bolsa nem alforje, colocando sua confiança unicamente no Senhor</a:t>
            </a:r>
            <a:r>
              <a:rPr lang="pt-BR" smtClean="0">
                <a:latin typeface="Times New Roman" pitchFamily="18" charset="0"/>
              </a:rPr>
              <a:t> (Lc 10,3-9) (n. 64).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mtClean="0">
                <a:latin typeface="Times New Roman" pitchFamily="18" charset="0"/>
              </a:rPr>
              <a:t>    Ele enxerga nos rostos sofredores o de seu Senhor: chagado, flagelado (Is 52,13 ss) (DAp 32, 65, 402). Seu amor não aceita as situações de morte: aborto, vida sem alimentação, casa, terra, trabalho, educação, saúde, lazer, liberdade, esperança e fé.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Ele é parceiro da vida.</a:t>
            </a:r>
            <a:r>
              <a:rPr lang="pt-BR" smtClean="0">
                <a:latin typeface="Times New Roman" pitchFamily="18" charset="0"/>
              </a:rPr>
              <a:t> “</a:t>
            </a:r>
            <a:r>
              <a:rPr lang="pt-BR" b="1" i="1" smtClean="0">
                <a:latin typeface="Times New Roman" pitchFamily="18" charset="0"/>
              </a:rPr>
              <a:t>Ratificar e potencializar a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opção preferencial pelos pobres</a:t>
            </a:r>
            <a:r>
              <a:rPr lang="pt-BR" smtClean="0">
                <a:latin typeface="Times New Roman" pitchFamily="18" charset="0"/>
              </a:rPr>
              <a:t>” (DAp 396, 407-430)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faz parte de sua fé cristológica</a:t>
            </a:r>
            <a:r>
              <a:rPr lang="pt-BR" smtClean="0">
                <a:latin typeface="Times New Roman" pitchFamily="18" charset="0"/>
              </a:rPr>
              <a:t>, que deverá “</a:t>
            </a:r>
            <a:r>
              <a:rPr lang="pt-BR" b="1" i="1" smtClean="0">
                <a:latin typeface="Times New Roman" pitchFamily="18" charset="0"/>
              </a:rPr>
              <a:t>atravessar todas as prioridades pastorais</a:t>
            </a:r>
            <a:r>
              <a:rPr lang="pt-BR" smtClean="0">
                <a:latin typeface="Times New Roman" pitchFamily="18" charset="0"/>
              </a:rPr>
              <a:t>” (DAp 396), manifestando-se “</a:t>
            </a:r>
            <a:r>
              <a:rPr lang="pt-BR" b="1" i="1" smtClean="0">
                <a:latin typeface="Times New Roman" pitchFamily="18" charset="0"/>
              </a:rPr>
              <a:t>em opções e gestos concretos</a:t>
            </a:r>
            <a:r>
              <a:rPr lang="pt-BR" smtClean="0">
                <a:latin typeface="Times New Roman" pitchFamily="18" charset="0"/>
              </a:rPr>
              <a:t>” (DAP 397 e DCE 28 e 31) (n. 65).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59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mtClean="0">
                <a:latin typeface="Times New Roman" pitchFamily="18" charset="0"/>
              </a:rPr>
              <a:t>De modo especial ressalte-se a importância da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vida no planeta</a:t>
            </a:r>
            <a:r>
              <a:rPr lang="pt-BR" smtClean="0">
                <a:latin typeface="Times New Roman" pitchFamily="18" charset="0"/>
              </a:rPr>
              <a:t>, dilapidada pelo uso ganancioso e irresponsável (n. 66).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mtClean="0">
                <a:latin typeface="Times New Roman" pitchFamily="18" charset="0"/>
              </a:rPr>
              <a:t>O discípulo missionário sabe que a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opção pelos pobres</a:t>
            </a:r>
            <a:r>
              <a:rPr lang="pt-BR" smtClean="0">
                <a:latin typeface="Times New Roman" pitchFamily="18" charset="0"/>
              </a:rPr>
              <a:t>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implica convívio</a:t>
            </a:r>
            <a:r>
              <a:rPr lang="pt-BR" smtClean="0">
                <a:latin typeface="Times New Roman" pitchFamily="18" charset="0"/>
              </a:rPr>
              <a:t>, atenção, relacionamento fraterno, escuta e acompanhamento. Os pobres e excluídos também são sujeitos da evangelização e da promoção humana integral (DAp 397-398) (n. 67).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mtClean="0">
                <a:latin typeface="Times New Roman" pitchFamily="18" charset="0"/>
              </a:rPr>
              <a:t>O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serviço testemunhal à vida</a:t>
            </a:r>
            <a:r>
              <a:rPr lang="pt-BR" smtClean="0">
                <a:latin typeface="Times New Roman" pitchFamily="18" charset="0"/>
              </a:rPr>
              <a:t> é a mais forte atitude  que o discípulo missionário deve estabelecer com uma realidade que sente a cultura da morte (n. 68).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b="1" smtClean="0">
                <a:solidFill>
                  <a:srgbClr val="66FF33"/>
                </a:solidFill>
                <a:latin typeface="Times New Roman" pitchFamily="18" charset="0"/>
              </a:rPr>
              <a:t>IV. PERSPECTIVAS DE AÇÃO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mtClean="0">
                <a:latin typeface="Times New Roman" pitchFamily="18" charset="0"/>
              </a:rPr>
              <a:t>  “</a:t>
            </a:r>
            <a:r>
              <a:rPr lang="pt-BR" b="1" i="1" smtClean="0">
                <a:latin typeface="Times New Roman" pitchFamily="18" charset="0"/>
              </a:rPr>
              <a:t>De nosso olhar como discípulos missionários sobre marcas de nosso tempo (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Cap. II</a:t>
            </a:r>
            <a:r>
              <a:rPr lang="pt-BR" b="1" i="1" smtClean="0">
                <a:latin typeface="Times New Roman" pitchFamily="18" charset="0"/>
              </a:rPr>
              <a:t>), confrontado com as urgências na ação evangelizadora (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Cap. III</a:t>
            </a:r>
            <a:r>
              <a:rPr lang="pt-BR" b="1" i="1" smtClean="0">
                <a:latin typeface="Times New Roman" pitchFamily="18" charset="0"/>
              </a:rPr>
              <a:t>), a partir de Jesus Cristo (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Cap. I</a:t>
            </a:r>
            <a:r>
              <a:rPr lang="pt-BR" b="1" i="1" smtClean="0">
                <a:latin typeface="Times New Roman" pitchFamily="18" charset="0"/>
              </a:rPr>
              <a:t>), derivam numerosos e complexos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desafios pastorais</a:t>
            </a:r>
            <a:r>
              <a:rPr lang="pt-BR" smtClean="0">
                <a:latin typeface="Times New Roman" pitchFamily="18" charset="0"/>
              </a:rPr>
              <a:t>”, que exigem uma ação orgânica em torno a alguns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referenciais comuns</a:t>
            </a:r>
            <a:r>
              <a:rPr lang="pt-BR" smtClean="0">
                <a:latin typeface="Times New Roman" pitchFamily="18" charset="0"/>
              </a:rPr>
              <a:t> (n. 69).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pt-BR" smtClean="0"/>
          </a:p>
        </p:txBody>
      </p:sp>
      <p:pic>
        <p:nvPicPr>
          <p:cNvPr id="60420" name="Picture 4" descr="digitalizar0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8207375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>
                <a:latin typeface="Times New Roman" pitchFamily="18" charset="0"/>
              </a:rPr>
              <a:t>A proposta de algumas</a:t>
            </a:r>
            <a:r>
              <a:rPr lang="pt-BR" i="1" smtClean="0">
                <a:latin typeface="Times New Roman" pitchFamily="18" charset="0"/>
              </a:rPr>
              <a:t> perspectivas de ação</a:t>
            </a:r>
            <a:r>
              <a:rPr lang="pt-BR" smtClean="0">
                <a:latin typeface="Times New Roman" pitchFamily="18" charset="0"/>
              </a:rPr>
              <a:t> quer contribuir com uma Igreja “</a:t>
            </a:r>
            <a:r>
              <a:rPr lang="pt-BR" b="1" i="1" smtClean="0">
                <a:latin typeface="Times New Roman" pitchFamily="18" charset="0"/>
              </a:rPr>
              <a:t>comunhão e participação</a:t>
            </a:r>
            <a:r>
              <a:rPr lang="pt-BR" smtClean="0">
                <a:latin typeface="Times New Roman" pitchFamily="18" charset="0"/>
              </a:rPr>
              <a:t>” (DAp 213, 368). Trata-se de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linhas e formas de ação</a:t>
            </a:r>
            <a:r>
              <a:rPr lang="pt-BR" smtClean="0">
                <a:latin typeface="Times New Roman" pitchFamily="18" charset="0"/>
              </a:rPr>
              <a:t>, de critérios,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que cada Igreja Particular precisará concretizar</a:t>
            </a:r>
            <a:r>
              <a:rPr lang="pt-BR" smtClean="0">
                <a:latin typeface="Times New Roman" pitchFamily="18" charset="0"/>
              </a:rPr>
              <a:t> em processos de ação pastoral, segundo  condições e necessidades do próprio contexto (n. 70). </a:t>
            </a:r>
          </a:p>
          <a:p>
            <a:pPr eaLnBrk="1" hangingPunct="1">
              <a:defRPr/>
            </a:pPr>
            <a:r>
              <a:rPr lang="pt-BR" smtClean="0">
                <a:latin typeface="Times New Roman" pitchFamily="18" charset="0"/>
              </a:rPr>
              <a:t>Nas perspectivas de ação será útil lembrar que de 2012 a 2015 estaremos comemorando os 50 anos da realização do Concílio Vaticano II, novo pentecostes no século XX (n. 70a). 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b="1" smtClean="0">
                <a:solidFill>
                  <a:srgbClr val="66FF33"/>
                </a:solidFill>
                <a:latin typeface="Times New Roman" pitchFamily="18" charset="0"/>
              </a:rPr>
              <a:t>4.1. Igreja em permanente estado </a:t>
            </a:r>
            <a:br>
              <a:rPr lang="pt-BR" sz="3600" b="1" smtClean="0">
                <a:solidFill>
                  <a:srgbClr val="66FF33"/>
                </a:solidFill>
                <a:latin typeface="Times New Roman" pitchFamily="18" charset="0"/>
              </a:rPr>
            </a:br>
            <a:r>
              <a:rPr lang="pt-BR" sz="3600" b="1" smtClean="0">
                <a:solidFill>
                  <a:srgbClr val="66FF33"/>
                </a:solidFill>
                <a:latin typeface="Times New Roman" pitchFamily="18" charset="0"/>
              </a:rPr>
              <a:t>de missão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7687"/>
          </a:xfrm>
          <a:solidFill>
            <a:srgbClr val="006600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mtClean="0"/>
              <a:t>   </a:t>
            </a:r>
            <a:r>
              <a:rPr lang="pt-BR" smtClean="0">
                <a:latin typeface="Times New Roman" pitchFamily="18" charset="0"/>
              </a:rPr>
              <a:t>A Conferência de Aparecida nos convocou a sermos Igreja toda missionária e em estado permanente de missão: “</a:t>
            </a:r>
            <a:r>
              <a:rPr lang="pt-BR" b="1" i="1" smtClean="0">
                <a:latin typeface="Times New Roman" pitchFamily="18" charset="0"/>
              </a:rPr>
              <a:t>ai de mim se não evangelizar!</a:t>
            </a:r>
            <a:r>
              <a:rPr lang="pt-BR" smtClean="0">
                <a:latin typeface="Times New Roman" pitchFamily="18" charset="0"/>
              </a:rPr>
              <a:t>” (1 Cor 9,16).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A Igreja nasce da missão e existe para a missão</a:t>
            </a:r>
            <a:r>
              <a:rPr lang="pt-BR" smtClean="0">
                <a:latin typeface="Times New Roman" pitchFamily="18" charset="0"/>
              </a:rPr>
              <a:t>. </a:t>
            </a:r>
            <a:r>
              <a:rPr lang="pt-BR" b="1" smtClean="0">
                <a:solidFill>
                  <a:srgbClr val="FFCC00"/>
                </a:solidFill>
                <a:latin typeface="Times New Roman" pitchFamily="18" charset="0"/>
              </a:rPr>
              <a:t>Existe para os outros e precisa ir a todos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pt-BR" smtClean="0">
                <a:latin typeface="Times New Roman" pitchFamily="18" charset="0"/>
              </a:rPr>
              <a:t>(EN 14). No processo de evangelização, o testemunho é condição para o anúncio. (n. 71). 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29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smtClean="0">
                <a:solidFill>
                  <a:srgbClr val="00FFFF"/>
                </a:solidFill>
                <a:latin typeface="Times New Roman" pitchFamily="18" charset="0"/>
              </a:rPr>
              <a:t>Pe Joel Portella Amado</a:t>
            </a:r>
            <a:r>
              <a:rPr lang="pt-BR" sz="2800" smtClean="0">
                <a:latin typeface="Times New Roman" pitchFamily="18" charset="0"/>
              </a:rPr>
              <a:t>: as Diretrizes  contemplam dois conceitos fundamentais de Aparecida: </a:t>
            </a:r>
            <a:r>
              <a:rPr lang="pt-BR" sz="2800" b="1" i="1" u="sng" smtClean="0">
                <a:solidFill>
                  <a:srgbClr val="FFCC00"/>
                </a:solidFill>
                <a:latin typeface="Times New Roman" pitchFamily="18" charset="0"/>
              </a:rPr>
              <a:t>mudança de época</a:t>
            </a:r>
            <a:r>
              <a:rPr lang="pt-BR" sz="2800" smtClean="0">
                <a:latin typeface="Times New Roman" pitchFamily="18" charset="0"/>
              </a:rPr>
              <a:t> (realidade atual) e </a:t>
            </a:r>
            <a:r>
              <a:rPr lang="pt-BR" sz="2800" b="1" i="1" u="sng" smtClean="0">
                <a:solidFill>
                  <a:srgbClr val="FFCC00"/>
                </a:solidFill>
                <a:latin typeface="Times New Roman" pitchFamily="18" charset="0"/>
              </a:rPr>
              <a:t>conversão pastoral</a:t>
            </a:r>
            <a:r>
              <a:rPr lang="pt-BR" sz="2800" smtClean="0">
                <a:latin typeface="Times New Roman" pitchFamily="18" charset="0"/>
              </a:rPr>
              <a:t> (resposta da Igreja). Passagem: </a:t>
            </a:r>
            <a:r>
              <a:rPr lang="pt-BR" sz="2800" b="1" i="1" smtClean="0">
                <a:solidFill>
                  <a:srgbClr val="FFCC00"/>
                </a:solidFill>
                <a:latin typeface="Times New Roman" pitchFamily="18" charset="0"/>
              </a:rPr>
              <a:t>pastoral de</a:t>
            </a:r>
            <a:r>
              <a:rPr lang="pt-BR" sz="280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pt-BR" sz="2800" b="1" i="1" smtClean="0">
                <a:solidFill>
                  <a:srgbClr val="FFCC00"/>
                </a:solidFill>
                <a:latin typeface="Times New Roman" pitchFamily="18" charset="0"/>
              </a:rPr>
              <a:t>mera conservação</a:t>
            </a:r>
            <a:r>
              <a:rPr lang="pt-BR" sz="2800" smtClean="0">
                <a:latin typeface="Times New Roman" pitchFamily="18" charset="0"/>
              </a:rPr>
              <a:t> para </a:t>
            </a:r>
            <a:r>
              <a:rPr lang="pt-BR" sz="2800" b="1" i="1" smtClean="0">
                <a:solidFill>
                  <a:srgbClr val="FFCC00"/>
                </a:solidFill>
                <a:latin typeface="Times New Roman" pitchFamily="18" charset="0"/>
              </a:rPr>
              <a:t>pastoral decididamente missionária</a:t>
            </a:r>
            <a:r>
              <a:rPr lang="pt-BR" sz="2800" smtClean="0">
                <a:latin typeface="Times New Roman" pitchFamily="18" charset="0"/>
              </a:rPr>
              <a:t> (DAp 370). </a:t>
            </a:r>
          </a:p>
          <a:p>
            <a:pPr eaLnBrk="1" hangingPunct="1">
              <a:defRPr/>
            </a:pPr>
            <a:r>
              <a:rPr lang="pt-BR" sz="2800" smtClean="0">
                <a:latin typeface="Times New Roman" pitchFamily="18" charset="0"/>
              </a:rPr>
              <a:t>Segundo o </a:t>
            </a:r>
            <a:r>
              <a:rPr lang="pt-BR" sz="2800" b="1" smtClean="0">
                <a:solidFill>
                  <a:srgbClr val="00FFFF"/>
                </a:solidFill>
                <a:latin typeface="Times New Roman" pitchFamily="18" charset="0"/>
              </a:rPr>
              <a:t>Pe Agenor Brighenti</a:t>
            </a:r>
            <a:r>
              <a:rPr lang="pt-BR" sz="2800" smtClean="0">
                <a:latin typeface="Times New Roman" pitchFamily="18" charset="0"/>
              </a:rPr>
              <a:t>, os bispos perceberam a necessidade de voltar a somar esforços em nível nacional e por isso tomaram duas medidas: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2800" smtClean="0">
                <a:latin typeface="Times New Roman" pitchFamily="18" charset="0"/>
              </a:rPr>
              <a:t>  1. Prioridades comuns: “</a:t>
            </a:r>
            <a:r>
              <a:rPr lang="pt-BR" sz="2800" b="1" i="1" smtClean="0">
                <a:solidFill>
                  <a:srgbClr val="FFCC00"/>
                </a:solidFill>
                <a:latin typeface="Times New Roman" pitchFamily="18" charset="0"/>
              </a:rPr>
              <a:t>Urgências pastorais</a:t>
            </a:r>
            <a:r>
              <a:rPr lang="pt-BR" sz="2800" smtClean="0">
                <a:latin typeface="Times New Roman" pitchFamily="18" charset="0"/>
              </a:rPr>
              <a:t>”;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2800" smtClean="0">
                <a:latin typeface="Times New Roman" pitchFamily="18" charset="0"/>
              </a:rPr>
              <a:t>  2. Operacionalizar as Diretrizes com </a:t>
            </a:r>
            <a:r>
              <a:rPr lang="pt-BR" sz="2800" b="1" i="1" smtClean="0">
                <a:solidFill>
                  <a:srgbClr val="FFCC00"/>
                </a:solidFill>
                <a:latin typeface="Times New Roman" pitchFamily="18" charset="0"/>
              </a:rPr>
              <a:t>Planos de Pastoral nas Dioceses</a:t>
            </a:r>
            <a:r>
              <a:rPr lang="pt-BR" sz="2800" b="1" i="1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pt-BR" smtClean="0"/>
          </a:p>
        </p:txBody>
      </p:sp>
      <p:pic>
        <p:nvPicPr>
          <p:cNvPr id="63492" name="Picture 4" descr="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82073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59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mtClean="0">
                <a:latin typeface="Times New Roman" pitchFamily="18" charset="0"/>
              </a:rPr>
              <a:t>“</a:t>
            </a:r>
            <a:r>
              <a:rPr lang="pt-BR" b="1" i="1" smtClean="0">
                <a:latin typeface="Times New Roman" pitchFamily="18" charset="0"/>
              </a:rPr>
              <a:t>Homens e mulheres do nosso tempo apreciam, principalmente, o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testemunho</a:t>
            </a:r>
            <a:r>
              <a:rPr lang="pt-BR" b="1" i="1" smtClean="0">
                <a:latin typeface="Times New Roman" pitchFamily="18" charset="0"/>
              </a:rPr>
              <a:t> (EN 21). Mas isso não dispensa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a comunidade</a:t>
            </a:r>
            <a:r>
              <a:rPr lang="pt-BR" b="1" i="1" smtClean="0">
                <a:latin typeface="Times New Roman" pitchFamily="18" charset="0"/>
              </a:rPr>
              <a:t> – como não dispensa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cada cristão</a:t>
            </a:r>
            <a:r>
              <a:rPr lang="pt-BR" b="1" i="1" smtClean="0">
                <a:latin typeface="Times New Roman" pitchFamily="18" charset="0"/>
              </a:rPr>
              <a:t> - de prestar o serviço da proclamação ou do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anúncio explícito</a:t>
            </a:r>
            <a:r>
              <a:rPr lang="pt-BR" b="1" i="1" smtClean="0">
                <a:latin typeface="Times New Roman" pitchFamily="18" charset="0"/>
              </a:rPr>
              <a:t> (EN 22)</a:t>
            </a:r>
            <a:r>
              <a:rPr lang="pt-BR" smtClean="0">
                <a:latin typeface="Times New Roman" pitchFamily="18" charset="0"/>
              </a:rPr>
              <a:t>” (n. 72).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mtClean="0">
                <a:latin typeface="Times New Roman" pitchFamily="18" charset="0"/>
              </a:rPr>
              <a:t>Cada comunidade eclesial precisa descobrir os grupos humanos ou as categorias sociais que merecem atenção especial e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prioridade no trabalho de evangelização</a:t>
            </a:r>
            <a:r>
              <a:rPr lang="pt-BR" smtClean="0">
                <a:latin typeface="Times New Roman" pitchFamily="18" charset="0"/>
              </a:rPr>
              <a:t>. Importa ir ao encontro deles nas famílias, nas residências e em todos os ambientes (n. 73). Merecem atenção especial</a:t>
            </a:r>
            <a:r>
              <a:rPr lang="pt-BR" i="1" smtClean="0">
                <a:latin typeface="Times New Roman" pitchFamily="18" charset="0"/>
              </a:rPr>
              <a:t> </a:t>
            </a:r>
            <a:r>
              <a:rPr lang="pt-BR" smtClean="0">
                <a:latin typeface="Times New Roman" pitchFamily="18" charset="0"/>
              </a:rPr>
              <a:t>os povos indígenas, os afro-brasileiros (74) e os jovens (n. 75a).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mtClean="0">
                <a:latin typeface="Times New Roman" pitchFamily="18" charset="0"/>
              </a:rPr>
              <a:t>“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Contradiz profundamente</a:t>
            </a:r>
            <a:r>
              <a:rPr lang="pt-BR" b="1" i="1" smtClean="0">
                <a:latin typeface="Times New Roman" pitchFamily="18" charset="0"/>
              </a:rPr>
              <a:t> a dinâmica do Reino de Deus e de uma Igreja em estado permanente de missão, a existência de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comunidades cristãs fechadas</a:t>
            </a:r>
            <a:r>
              <a:rPr lang="pt-BR" b="1" i="1" smtClean="0">
                <a:latin typeface="Times New Roman" pitchFamily="18" charset="0"/>
              </a:rPr>
              <a:t>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em torno de si mesmas</a:t>
            </a:r>
            <a:r>
              <a:rPr lang="pt-BR" smtClean="0">
                <a:latin typeface="Times New Roman" pitchFamily="18" charset="0"/>
              </a:rPr>
              <a:t>” (n. 75).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mtClean="0">
                <a:latin typeface="Times New Roman" pitchFamily="18" charset="0"/>
              </a:rPr>
              <a:t>“</a:t>
            </a:r>
            <a:r>
              <a:rPr lang="pt-BR" b="1" i="1" smtClean="0">
                <a:latin typeface="Times New Roman" pitchFamily="18" charset="0"/>
              </a:rPr>
              <a:t>Um dos primeiros desafios é o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ecumenismo</a:t>
            </a:r>
            <a:r>
              <a:rPr lang="pt-BR" b="1" i="1" smtClean="0">
                <a:latin typeface="Times New Roman" pitchFamily="18" charset="0"/>
              </a:rPr>
              <a:t>. O escândalo da divisão entre os cristãos (João Paulo II – Homilia 2000) nos interpela a evitar a indiferença</a:t>
            </a:r>
            <a:r>
              <a:rPr lang="pt-BR" smtClean="0">
                <a:latin typeface="Times New Roman" pitchFamily="18" charset="0"/>
              </a:rPr>
              <a:t>” (n. 76). Outro desafio é o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diálogo inter-religioso</a:t>
            </a:r>
            <a:r>
              <a:rPr lang="pt-BR" smtClean="0">
                <a:latin typeface="Times New Roman" pitchFamily="18" charset="0"/>
              </a:rPr>
              <a:t> (n. 77) e</a:t>
            </a:r>
            <a:r>
              <a:rPr lang="pt-BR" b="1" i="1" smtClean="0">
                <a:latin typeface="Times New Roman" pitchFamily="18" charset="0"/>
              </a:rPr>
              <a:t> </a:t>
            </a:r>
            <a:r>
              <a:rPr lang="pt-BR" smtClean="0">
                <a:latin typeface="Times New Roman" pitchFamily="18" charset="0"/>
              </a:rPr>
              <a:t>à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missão ad gentes</a:t>
            </a:r>
            <a:r>
              <a:rPr lang="pt-BR" b="1" i="1" smtClean="0">
                <a:latin typeface="Times New Roman" pitchFamily="18" charset="0"/>
              </a:rPr>
              <a:t>, </a:t>
            </a:r>
            <a:r>
              <a:rPr lang="pt-BR" smtClean="0">
                <a:latin typeface="Times New Roman" pitchFamily="18" charset="0"/>
              </a:rPr>
              <a:t>“</a:t>
            </a:r>
            <a:r>
              <a:rPr lang="pt-BR" b="1" i="1" smtClean="0">
                <a:latin typeface="Times New Roman" pitchFamily="18" charset="0"/>
              </a:rPr>
              <a:t>dando ‘de nossa pobreza’ (Puebla 368), em outras regiões e além fronteiras</a:t>
            </a:r>
            <a:r>
              <a:rPr lang="pt-BR" smtClean="0">
                <a:latin typeface="Times New Roman" pitchFamily="18" charset="0"/>
              </a:rPr>
              <a:t>” (n. 78).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b="1" smtClean="0">
                <a:solidFill>
                  <a:srgbClr val="66FF33"/>
                </a:solidFill>
                <a:latin typeface="Times New Roman" pitchFamily="18" charset="0"/>
              </a:rPr>
              <a:t>4.2. Igreja: casa da iniciação </a:t>
            </a:r>
            <a:br>
              <a:rPr lang="pt-BR" sz="4000" b="1" smtClean="0">
                <a:solidFill>
                  <a:srgbClr val="66FF33"/>
                </a:solidFill>
                <a:latin typeface="Times New Roman" pitchFamily="18" charset="0"/>
              </a:rPr>
            </a:br>
            <a:r>
              <a:rPr lang="pt-BR" sz="4000" b="1" smtClean="0">
                <a:solidFill>
                  <a:srgbClr val="66FF33"/>
                </a:solidFill>
                <a:latin typeface="Times New Roman" pitchFamily="18" charset="0"/>
              </a:rPr>
              <a:t>à vida cristã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z="2800" smtClean="0"/>
              <a:t>   </a:t>
            </a:r>
            <a:r>
              <a:rPr lang="pt-BR" sz="2800" smtClean="0">
                <a:latin typeface="Times New Roman" pitchFamily="18" charset="0"/>
              </a:rPr>
              <a:t>“</a:t>
            </a:r>
            <a:r>
              <a:rPr lang="pt-BR" sz="2800" b="1" i="1" smtClean="0">
                <a:latin typeface="Times New Roman" pitchFamily="18" charset="0"/>
              </a:rPr>
              <a:t>A catequese de inspiração catecumenal (DAp 294), que equivale ao processo de iniciação cristã, adquire grande importância, não limitada a crianças. Trata-se de uma </a:t>
            </a:r>
            <a:r>
              <a:rPr lang="pt-BR" sz="2800" b="1" i="1" smtClean="0">
                <a:solidFill>
                  <a:srgbClr val="FFCC00"/>
                </a:solidFill>
                <a:latin typeface="Times New Roman" pitchFamily="18" charset="0"/>
              </a:rPr>
              <a:t>catequese não-ocasional, mas permanente</a:t>
            </a:r>
            <a:r>
              <a:rPr lang="pt-BR" sz="2800" b="1" i="1" smtClean="0">
                <a:latin typeface="Times New Roman" pitchFamily="18" charset="0"/>
              </a:rPr>
              <a:t>. Isso implica melhor formação dos responsáveis (DAp 296) e um itinerário catequético... integral à vida cristã. A inspiração bíblica, catequética e litúrgica é condição fundamental para a iniciação cristã de crianças, bem como de adolescentes, jovens e adultos que não foram suficientemente orientados na fé</a:t>
            </a:r>
            <a:r>
              <a:rPr lang="pt-BR" sz="2800" smtClean="0">
                <a:latin typeface="Times New Roman" pitchFamily="18" charset="0"/>
              </a:rPr>
              <a:t>” (n. 79).</a:t>
            </a:r>
            <a:r>
              <a:rPr lang="pt-BR" sz="2800" smtClean="0"/>
              <a:t>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pt-BR" smtClean="0"/>
          </a:p>
        </p:txBody>
      </p:sp>
      <p:pic>
        <p:nvPicPr>
          <p:cNvPr id="138244" name="Picture 4" descr="digitalizar0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33375"/>
            <a:ext cx="4176713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5" name="Picture 5" descr="digitalizar0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375"/>
            <a:ext cx="403225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6" name="Picture 6" descr="jesu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1484313"/>
            <a:ext cx="23764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382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59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mtClean="0">
                <a:latin typeface="Times New Roman" pitchFamily="18" charset="0"/>
              </a:rPr>
              <a:t>“</a:t>
            </a:r>
            <a:r>
              <a:rPr lang="pt-BR" b="1" i="1" smtClean="0">
                <a:latin typeface="Times New Roman" pitchFamily="18" charset="0"/>
              </a:rPr>
              <a:t>É necessário desenvolver em nossas comunidades um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processo de iniciação na vida cristã, que conduza ao ‘encontro pessoal com Jesus Cristo’</a:t>
            </a:r>
            <a:r>
              <a:rPr lang="pt-BR" b="1" i="1" smtClean="0">
                <a:latin typeface="Times New Roman" pitchFamily="18" charset="0"/>
              </a:rPr>
              <a:t>(DAp 289), no cultivo da amizade com Ele pela oração, no apreço pela celebração litúrgica, na experiência comunitária e no compromisso apostólico”</a:t>
            </a:r>
            <a:r>
              <a:rPr lang="pt-BR" smtClean="0">
                <a:latin typeface="Times New Roman" pitchFamily="18" charset="0"/>
              </a:rPr>
              <a:t> (n. 80).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mtClean="0">
                <a:latin typeface="Times New Roman" pitchFamily="18" charset="0"/>
              </a:rPr>
              <a:t>Esse processo requer </a:t>
            </a:r>
            <a:r>
              <a:rPr lang="pt-BR" i="1" smtClean="0">
                <a:solidFill>
                  <a:srgbClr val="FFCC00"/>
                </a:solidFill>
                <a:latin typeface="Times New Roman" pitchFamily="18" charset="0"/>
              </a:rPr>
              <a:t>grande atenção às pessoas</a:t>
            </a:r>
            <a:r>
              <a:rPr lang="pt-BR" i="1" smtClean="0">
                <a:latin typeface="Times New Roman" pitchFamily="18" charset="0"/>
              </a:rPr>
              <a:t> e</a:t>
            </a:r>
            <a:r>
              <a:rPr lang="pt-BR" smtClean="0">
                <a:latin typeface="Times New Roman" pitchFamily="18" charset="0"/>
              </a:rPr>
              <a:t> atendimento personalizado (n. 81). Elas querem se convencer pessoalmente; a pedagogia evangélica consiste na </a:t>
            </a:r>
            <a:r>
              <a:rPr lang="pt-BR" i="1" smtClean="0">
                <a:latin typeface="Times New Roman" pitchFamily="18" charset="0"/>
              </a:rPr>
              <a:t>persuasão pelo testemunho de vida e por uma argumentação sincera e rigorosa </a:t>
            </a:r>
            <a:r>
              <a:rPr lang="pt-BR" smtClean="0">
                <a:latin typeface="Times New Roman" pitchFamily="18" charset="0"/>
              </a:rPr>
              <a:t>(n. 82).</a:t>
            </a:r>
            <a:r>
              <a:rPr lang="pt-BR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119813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smtClean="0">
                <a:latin typeface="Times New Roman" pitchFamily="18" charset="0"/>
              </a:rPr>
              <a:t>“</a:t>
            </a:r>
            <a:r>
              <a:rPr lang="pt-BR" sz="3600" b="1" i="1" smtClean="0">
                <a:latin typeface="Times New Roman" pitchFamily="18" charset="0"/>
              </a:rPr>
              <a:t>No anúncio da Boa Nova, antes do missionário, sempre chega o </a:t>
            </a:r>
            <a:r>
              <a:rPr lang="pt-BR" sz="3600" b="1" i="1" smtClean="0">
                <a:solidFill>
                  <a:srgbClr val="FFCC00"/>
                </a:solidFill>
                <a:latin typeface="Times New Roman" pitchFamily="18" charset="0"/>
              </a:rPr>
              <a:t>Espírito Santo, protagonista da evangelização</a:t>
            </a:r>
            <a:r>
              <a:rPr lang="pt-BR" sz="3600" b="1" i="1" smtClean="0">
                <a:latin typeface="Times New Roman" pitchFamily="18" charset="0"/>
              </a:rPr>
              <a:t>. É Ele quem move o coração para o encontro pessoal com Jesus Cristo, embora mediado por pessoas</a:t>
            </a:r>
            <a:r>
              <a:rPr lang="pt-BR" sz="3600" smtClean="0">
                <a:latin typeface="Times New Roman" pitchFamily="18" charset="0"/>
              </a:rPr>
              <a:t>”. </a:t>
            </a:r>
          </a:p>
          <a:p>
            <a:pPr eaLnBrk="1" hangingPunct="1">
              <a:defRPr/>
            </a:pPr>
            <a:r>
              <a:rPr lang="pt-BR" sz="3600" smtClean="0">
                <a:latin typeface="Times New Roman" pitchFamily="18" charset="0"/>
              </a:rPr>
              <a:t>As pessoas </a:t>
            </a:r>
            <a:r>
              <a:rPr lang="pt-BR" sz="3600" smtClean="0">
                <a:solidFill>
                  <a:srgbClr val="FFCC00"/>
                </a:solidFill>
                <a:latin typeface="Times New Roman" pitchFamily="18" charset="0"/>
              </a:rPr>
              <a:t>não buscam tanto as doutrinas, mas </a:t>
            </a:r>
            <a:r>
              <a:rPr lang="pt-BR" sz="3600" b="1" i="1" smtClean="0">
                <a:solidFill>
                  <a:srgbClr val="FFCC00"/>
                </a:solidFill>
                <a:latin typeface="Times New Roman" pitchFamily="18" charset="0"/>
              </a:rPr>
              <a:t>o encontro pessoal</a:t>
            </a:r>
            <a:r>
              <a:rPr lang="pt-BR" sz="3600" b="1" i="1" smtClean="0">
                <a:latin typeface="Times New Roman" pitchFamily="18" charset="0"/>
              </a:rPr>
              <a:t>, o relacionamento solidário e fraterno, a acolhida</a:t>
            </a:r>
            <a:r>
              <a:rPr lang="pt-BR" sz="3600" i="1" smtClean="0">
                <a:latin typeface="Times New Roman" pitchFamily="18" charset="0"/>
              </a:rPr>
              <a:t> </a:t>
            </a:r>
            <a:r>
              <a:rPr lang="pt-BR" sz="3600" smtClean="0">
                <a:latin typeface="Times New Roman" pitchFamily="18" charset="0"/>
              </a:rPr>
              <a:t>(n. 83).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8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O lugar da iniciação cristã é a comunidade eclesial</a:t>
            </a:r>
            <a:r>
              <a:rPr lang="pt-BR" smtClean="0">
                <a:latin typeface="Times New Roman" pitchFamily="18" charset="0"/>
              </a:rPr>
              <a:t>, seja dos adultos batizados e não suficientemente evangelizados, seja para os iniciantes não-batizados que querem abraçar a fé (DAp 293) (n. 84). </a:t>
            </a:r>
          </a:p>
          <a:p>
            <a:pPr eaLnBrk="1" hangingPunct="1">
              <a:defRPr/>
            </a:pP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A formação dos discípulos missionários</a:t>
            </a:r>
            <a:r>
              <a:rPr lang="pt-BR" smtClean="0">
                <a:latin typeface="Times New Roman" pitchFamily="18" charset="0"/>
              </a:rPr>
              <a:t> abrange cinco aspectos fundamentais: o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 encontro</a:t>
            </a:r>
            <a:r>
              <a:rPr lang="pt-BR" smtClean="0">
                <a:latin typeface="Times New Roman" pitchFamily="18" charset="0"/>
              </a:rPr>
              <a:t> com Jesus Cristo, a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conversão</a:t>
            </a:r>
            <a:r>
              <a:rPr lang="pt-BR" smtClean="0">
                <a:latin typeface="Times New Roman" pitchFamily="18" charset="0"/>
              </a:rPr>
              <a:t>, o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discipulado</a:t>
            </a:r>
            <a:r>
              <a:rPr lang="pt-BR" smtClean="0">
                <a:latin typeface="Times New Roman" pitchFamily="18" charset="0"/>
              </a:rPr>
              <a:t>, a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comunhão</a:t>
            </a:r>
            <a:r>
              <a:rPr lang="pt-BR" smtClean="0">
                <a:latin typeface="Times New Roman" pitchFamily="18" charset="0"/>
              </a:rPr>
              <a:t> e a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missão</a:t>
            </a:r>
            <a:r>
              <a:rPr lang="pt-BR" smtClean="0">
                <a:latin typeface="Times New Roman" pitchFamily="18" charset="0"/>
              </a:rPr>
              <a:t> (DAp 278) (84ª - antigo 109a).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b="1" smtClean="0">
                <a:solidFill>
                  <a:srgbClr val="66FF33"/>
                </a:solidFill>
                <a:latin typeface="Times New Roman" pitchFamily="18" charset="0"/>
              </a:rPr>
              <a:t>4.3. Igreja: lugar de animação bíblica</a:t>
            </a:r>
            <a:br>
              <a:rPr lang="pt-BR" sz="3600" b="1" smtClean="0">
                <a:solidFill>
                  <a:srgbClr val="66FF33"/>
                </a:solidFill>
                <a:latin typeface="Times New Roman" pitchFamily="18" charset="0"/>
              </a:rPr>
            </a:br>
            <a:r>
              <a:rPr lang="pt-BR" sz="3600" b="1" smtClean="0">
                <a:solidFill>
                  <a:srgbClr val="66FF33"/>
                </a:solidFill>
                <a:latin typeface="Times New Roman" pitchFamily="18" charset="0"/>
              </a:rPr>
              <a:t> da vida e da pastoral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mtClean="0">
                <a:latin typeface="Times New Roman" pitchFamily="18" charset="0"/>
              </a:rPr>
              <a:t>“</a:t>
            </a:r>
            <a:r>
              <a:rPr lang="pt-BR" b="1" i="1" smtClean="0">
                <a:latin typeface="Times New Roman" pitchFamily="18" charset="0"/>
              </a:rPr>
              <a:t>A Igreja no Brasil quer investir cada vez mais na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formação de todos os católicos</a:t>
            </a:r>
            <a:r>
              <a:rPr lang="pt-BR" b="1" i="1" smtClean="0">
                <a:latin typeface="Times New Roman" pitchFamily="18" charset="0"/>
              </a:rPr>
              <a:t> para que, nas mais diversas formas de seguimento e missão, sejam agentes deste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contato vivo, apaixonado e comprometido com a Palavra de Deus</a:t>
            </a:r>
            <a:r>
              <a:rPr lang="pt-BR" smtClean="0">
                <a:latin typeface="Times New Roman" pitchFamily="18" charset="0"/>
              </a:rPr>
              <a:t>” (n. 85).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mtClean="0">
                <a:latin typeface="Times New Roman" pitchFamily="18" charset="0"/>
              </a:rPr>
              <a:t>Além de possuir a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Bíblia</a:t>
            </a:r>
            <a:r>
              <a:rPr lang="pt-BR" smtClean="0">
                <a:latin typeface="Times New Roman" pitchFamily="18" charset="0"/>
              </a:rPr>
              <a:t>, é necessário que a pessoa chegue à interpretação adequada dos textos bíblicos e a empregá-los como mediação de diálogo com Jesus. </a:t>
            </a: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pt-BR" smtClean="0"/>
          </a:p>
        </p:txBody>
      </p:sp>
      <p:pic>
        <p:nvPicPr>
          <p:cNvPr id="145412" name="Picture 4" descr="bíb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75" y="333375"/>
            <a:ext cx="9504363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54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2175" y="277813"/>
            <a:ext cx="7794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b="1" smtClean="0">
                <a:solidFill>
                  <a:srgbClr val="66FF33"/>
                </a:solidFill>
                <a:latin typeface="Times New Roman" pitchFamily="18" charset="0"/>
              </a:rPr>
              <a:t>Objetivo Geral:</a:t>
            </a:r>
            <a:r>
              <a:rPr lang="pt-BR" sz="4000" smtClean="0">
                <a:latin typeface="Times New Roman" pitchFamily="18" charset="0"/>
              </a:rPr>
              <a:t> </a:t>
            </a:r>
            <a:br>
              <a:rPr lang="pt-BR" sz="4000" smtClean="0">
                <a:latin typeface="Times New Roman" pitchFamily="18" charset="0"/>
              </a:rPr>
            </a:br>
            <a:r>
              <a:rPr lang="pt-BR" sz="2800" b="1" smtClean="0">
                <a:solidFill>
                  <a:srgbClr val="00FFFF"/>
                </a:solidFill>
                <a:latin typeface="Times New Roman" pitchFamily="18" charset="0"/>
              </a:rPr>
              <a:t>Unidade e Respeito à Diversidade</a:t>
            </a:r>
            <a:r>
              <a:rPr lang="pt-BR" sz="4000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mtClean="0"/>
              <a:t>  </a:t>
            </a:r>
            <a:r>
              <a:rPr lang="pt-BR" sz="3600" smtClean="0">
                <a:latin typeface="Times New Roman" pitchFamily="18" charset="0"/>
              </a:rPr>
              <a:t>“</a:t>
            </a:r>
            <a:r>
              <a:rPr lang="pt-BR" sz="3600" b="1" i="1" smtClean="0">
                <a:latin typeface="Times New Roman" pitchFamily="18" charset="0"/>
              </a:rPr>
              <a:t>Evangelizar, a partir de Jesus Cristo e na força do Espírito Santo, como Igreja discípula, missionária e profética, alimentada pela Palavra de Deus e pela Eucaristia, à luz da evangélica opção preferencial pelos pobres, para que todos tenham vida (Jo 10,10), rumo ao Reino definitivo</a:t>
            </a:r>
            <a:r>
              <a:rPr lang="pt-BR" sz="3600" smtClean="0">
                <a:latin typeface="Times New Roman" pitchFamily="18" charset="0"/>
              </a:rPr>
              <a:t>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903913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smtClean="0">
                <a:latin typeface="Times New Roman" pitchFamily="18" charset="0"/>
              </a:rPr>
              <a:t>Bento XVI propõe a </a:t>
            </a:r>
            <a:r>
              <a:rPr lang="pt-BR" sz="3600" smtClean="0">
                <a:solidFill>
                  <a:srgbClr val="FFCC00"/>
                </a:solidFill>
                <a:latin typeface="Times New Roman" pitchFamily="18" charset="0"/>
              </a:rPr>
              <a:t>animação bíblica de toda a pastoral</a:t>
            </a:r>
            <a:r>
              <a:rPr lang="pt-BR" sz="3600" smtClean="0">
                <a:latin typeface="Times New Roman" pitchFamily="18" charset="0"/>
              </a:rPr>
              <a:t> (n. 86). Formem-se equipes de animação bíblica da pastoral para proporcionar retiros, cursos, encontros e subsídios (n. 87). Merecem destaque </a:t>
            </a:r>
            <a:r>
              <a:rPr lang="pt-BR" sz="3600" b="1" smtClean="0">
                <a:solidFill>
                  <a:srgbClr val="FFCC00"/>
                </a:solidFill>
                <a:latin typeface="Times New Roman" pitchFamily="18" charset="0"/>
              </a:rPr>
              <a:t>os </a:t>
            </a:r>
            <a:r>
              <a:rPr lang="pt-BR" sz="3600" b="1" i="1" smtClean="0">
                <a:solidFill>
                  <a:srgbClr val="FFCC00"/>
                </a:solidFill>
                <a:latin typeface="Times New Roman" pitchFamily="18" charset="0"/>
              </a:rPr>
              <a:t>grupos de famílias, círculos bíblicos e pequenas comunidades</a:t>
            </a:r>
            <a:r>
              <a:rPr lang="pt-BR" sz="3600" smtClean="0">
                <a:latin typeface="Times New Roman" pitchFamily="18" charset="0"/>
              </a:rPr>
              <a:t> em torno à meditação e vivência da Palavra (VD 73), em estreita relação com seu contexto social (n. 88).</a:t>
            </a:r>
            <a:r>
              <a:rPr lang="pt-BR" smtClean="0"/>
              <a:t>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669087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>
                <a:latin typeface="Times New Roman" pitchFamily="18" charset="0"/>
              </a:rPr>
              <a:t>“</a:t>
            </a:r>
            <a:r>
              <a:rPr lang="pt-BR" b="1" i="1" smtClean="0">
                <a:latin typeface="Times New Roman" pitchFamily="18" charset="0"/>
              </a:rPr>
              <a:t>Dentre as muitas formas de se aproximar da Sagrada Escritura, existe uma privilegiada: ... a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leitura orante</a:t>
            </a:r>
            <a:r>
              <a:rPr lang="pt-BR" b="1" i="1" smtClean="0">
                <a:latin typeface="Times New Roman" pitchFamily="18" charset="0"/>
              </a:rPr>
              <a:t> da Sagrada Escritura (VD 87)... Método muito reconhecido pela Igreja é o da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Lectio Divina </a:t>
            </a:r>
            <a:r>
              <a:rPr lang="pt-BR" b="1" i="1" smtClean="0">
                <a:latin typeface="Times New Roman" pitchFamily="18" charset="0"/>
              </a:rPr>
              <a:t>com seus quatro momentos...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que favorece o encontro pessoal com Jesus Cristo</a:t>
            </a:r>
            <a:r>
              <a:rPr lang="pt-BR" b="1" i="1" smtClean="0">
                <a:latin typeface="Times New Roman" pitchFamily="18" charset="0"/>
              </a:rPr>
              <a:t>, o Verbo de Deus (DAp 249)</a:t>
            </a:r>
            <a:r>
              <a:rPr lang="pt-BR" smtClean="0">
                <a:latin typeface="Times New Roman" pitchFamily="18" charset="0"/>
              </a:rPr>
              <a:t>” (n. 89) </a:t>
            </a:r>
          </a:p>
          <a:p>
            <a:pPr eaLnBrk="1" hangingPunct="1">
              <a:defRPr/>
            </a:pPr>
            <a:r>
              <a:rPr lang="pt-BR" smtClean="0">
                <a:latin typeface="Times New Roman" pitchFamily="18" charset="0"/>
              </a:rPr>
              <a:t>A animação bíblica da pastoral leva à instituição e formação continuada de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ministros/as da Palavra</a:t>
            </a:r>
            <a:r>
              <a:rPr lang="pt-BR" i="1" smtClean="0">
                <a:latin typeface="Times New Roman" pitchFamily="18" charset="0"/>
              </a:rPr>
              <a:t> </a:t>
            </a:r>
            <a:r>
              <a:rPr lang="pt-BR" smtClean="0">
                <a:latin typeface="Times New Roman" pitchFamily="18" charset="0"/>
              </a:rPr>
              <a:t>(EN 22, DAp 211 e 248</a:t>
            </a:r>
            <a:r>
              <a:rPr lang="pt-BR" i="1" smtClean="0">
                <a:latin typeface="Times New Roman" pitchFamily="18" charset="0"/>
              </a:rPr>
              <a:t>),</a:t>
            </a:r>
            <a:r>
              <a:rPr lang="pt-BR" smtClean="0">
                <a:latin typeface="Times New Roman" pitchFamily="18" charset="0"/>
              </a:rPr>
              <a:t> de leitores e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boas homilias</a:t>
            </a:r>
            <a:r>
              <a:rPr lang="pt-BR" smtClean="0">
                <a:latin typeface="Times New Roman" pitchFamily="18" charset="0"/>
              </a:rPr>
              <a:t> (n. 90).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b="1" smtClean="0">
                <a:solidFill>
                  <a:srgbClr val="66FF33"/>
                </a:solidFill>
                <a:latin typeface="Times New Roman" pitchFamily="18" charset="0"/>
              </a:rPr>
              <a:t>4.4. Igreja: comunidade </a:t>
            </a:r>
            <a:br>
              <a:rPr lang="pt-BR" sz="4000" b="1" smtClean="0">
                <a:solidFill>
                  <a:srgbClr val="66FF33"/>
                </a:solidFill>
                <a:latin typeface="Times New Roman" pitchFamily="18" charset="0"/>
              </a:rPr>
            </a:br>
            <a:r>
              <a:rPr lang="pt-BR" sz="4000" b="1" smtClean="0">
                <a:solidFill>
                  <a:srgbClr val="66FF33"/>
                </a:solidFill>
                <a:latin typeface="Times New Roman" pitchFamily="18" charset="0"/>
              </a:rPr>
              <a:t>de comunidades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21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mtClean="0"/>
              <a:t>   </a:t>
            </a:r>
            <a:r>
              <a:rPr lang="pt-BR" sz="3600" smtClean="0">
                <a:latin typeface="Times New Roman" pitchFamily="18" charset="0"/>
              </a:rPr>
              <a:t>O espírito da fraternidade e da união seja assumido em todas as instâncias da vida eclesial. </a:t>
            </a:r>
            <a:r>
              <a:rPr lang="pt-BR" sz="3600" b="1" smtClean="0">
                <a:latin typeface="Times New Roman" pitchFamily="18" charset="0"/>
              </a:rPr>
              <a:t>A variedade de vocações, de carismas, espiritualidades e movimen-tos é uma riqueza e não motivo para competição</a:t>
            </a:r>
            <a:r>
              <a:rPr lang="pt-BR" sz="3600" smtClean="0">
                <a:latin typeface="Times New Roman" pitchFamily="18" charset="0"/>
              </a:rPr>
              <a:t>:</a:t>
            </a:r>
            <a:r>
              <a:rPr lang="pt-BR" sz="3600" i="1" smtClean="0">
                <a:latin typeface="Times New Roman" pitchFamily="18" charset="0"/>
              </a:rPr>
              <a:t> </a:t>
            </a:r>
            <a:r>
              <a:rPr lang="pt-BR" sz="4000" b="1" i="1" smtClean="0">
                <a:solidFill>
                  <a:srgbClr val="FFCC00"/>
                </a:solidFill>
                <a:latin typeface="Times New Roman" pitchFamily="18" charset="0"/>
              </a:rPr>
              <a:t>unidade na diversidade</a:t>
            </a:r>
            <a:r>
              <a:rPr lang="pt-BR" sz="4000" b="1" smtClean="0">
                <a:latin typeface="Times New Roman" pitchFamily="18" charset="0"/>
              </a:rPr>
              <a:t> </a:t>
            </a:r>
            <a:r>
              <a:rPr lang="pt-BR" sz="3600" smtClean="0">
                <a:latin typeface="Times New Roman" pitchFamily="18" charset="0"/>
              </a:rPr>
              <a:t>para o testemunho comunitário da fé (n. 91).</a:t>
            </a:r>
            <a:r>
              <a:rPr lang="pt-BR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2562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z="2800" smtClean="0"/>
              <a:t>   </a:t>
            </a:r>
            <a:r>
              <a:rPr lang="pt-BR" smtClean="0">
                <a:latin typeface="Times New Roman" pitchFamily="18" charset="0"/>
              </a:rPr>
              <a:t>As </a:t>
            </a:r>
            <a:r>
              <a:rPr lang="pt-BR" sz="3600" b="1" i="1" smtClean="0">
                <a:solidFill>
                  <a:srgbClr val="FFCC00"/>
                </a:solidFill>
                <a:latin typeface="Times New Roman" pitchFamily="18" charset="0"/>
              </a:rPr>
              <a:t>paróquias</a:t>
            </a:r>
            <a:r>
              <a:rPr lang="pt-BR" i="1" smtClean="0">
                <a:solidFill>
                  <a:srgbClr val="FFCC00"/>
                </a:solidFill>
                <a:latin typeface="Times New Roman" pitchFamily="18" charset="0"/>
              </a:rPr>
              <a:t>, comunidade de comunidades</a:t>
            </a:r>
            <a:r>
              <a:rPr lang="pt-BR" i="1" smtClean="0">
                <a:latin typeface="Times New Roman" pitchFamily="18" charset="0"/>
              </a:rPr>
              <a:t>, </a:t>
            </a:r>
            <a:r>
              <a:rPr lang="pt-BR" smtClean="0">
                <a:latin typeface="Times New Roman" pitchFamily="18" charset="0"/>
              </a:rPr>
              <a:t>têm um papel importante na vivência comunitária da fé. Para a maioria de nossos fiéis, </a:t>
            </a:r>
            <a:r>
              <a:rPr lang="pt-BR" b="1" smtClean="0">
                <a:solidFill>
                  <a:srgbClr val="FFCC00"/>
                </a:solidFill>
                <a:latin typeface="Times New Roman" pitchFamily="18" charset="0"/>
              </a:rPr>
              <a:t>é o único espaço de inserção na Igreja</a:t>
            </a:r>
            <a:r>
              <a:rPr lang="pt-BR" smtClean="0">
                <a:latin typeface="Times New Roman" pitchFamily="18" charset="0"/>
              </a:rPr>
              <a:t>. (n. 92). Elas são “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células vivas da Igreja e lugar privilegiado no qual a maioria dos fiéis tem uma experiência concreta de Cristo e a comunhão eclesial</a:t>
            </a:r>
            <a:r>
              <a:rPr lang="pt-BR" smtClean="0">
                <a:latin typeface="Times New Roman" pitchFamily="18" charset="0"/>
              </a:rPr>
              <a:t>” (DAp 170), mas elas precisam de renovação e reformulação de suas estruturas (DAp 172-173) (n. 93).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>
                <a:latin typeface="Times New Roman" pitchFamily="18" charset="0"/>
              </a:rPr>
              <a:t>Entre as formas de renovação da paróquia está a urgência de sua “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setorização em unidades territoriais menores</a:t>
            </a:r>
            <a:r>
              <a:rPr lang="pt-BR" b="1" i="1" smtClean="0">
                <a:latin typeface="Times New Roman" pitchFamily="18" charset="0"/>
              </a:rPr>
              <a:t>, com equipes próprias de animação e de coordenação que permitam maior proximidade com as pessoas e grupos que vivem na região</a:t>
            </a:r>
            <a:r>
              <a:rPr lang="pt-BR" smtClean="0">
                <a:latin typeface="Times New Roman" pitchFamily="18" charset="0"/>
              </a:rPr>
              <a:t>” (DAp 372 e SD 58). Importa investir na descentralização (DAp 365) (n. 94).</a:t>
            </a:r>
          </a:p>
          <a:p>
            <a:pPr eaLnBrk="1" hangingPunct="1">
              <a:defRPr/>
            </a:pPr>
            <a:r>
              <a:rPr lang="pt-BR" smtClean="0">
                <a:latin typeface="Times New Roman" pitchFamily="18" charset="0"/>
              </a:rPr>
              <a:t>Neste contexto encontram-se as</a:t>
            </a:r>
            <a:r>
              <a:rPr lang="pt-BR" i="1" smtClean="0">
                <a:latin typeface="Times New Roman" pitchFamily="18" charset="0"/>
              </a:rPr>
              <a:t> </a:t>
            </a:r>
            <a:r>
              <a:rPr lang="pt-BR" i="1" smtClean="0">
                <a:solidFill>
                  <a:srgbClr val="FFCC00"/>
                </a:solidFill>
                <a:latin typeface="Times New Roman" pitchFamily="18" charset="0"/>
              </a:rPr>
              <a:t>CEBs</a:t>
            </a:r>
            <a:r>
              <a:rPr lang="pt-BR" smtClean="0">
                <a:latin typeface="Times New Roman" pitchFamily="18" charset="0"/>
              </a:rPr>
              <a:t>, forma privilegiada de vivência cristã da fé no contexto da realidade” (n. 95).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7" dur="indefinite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>
                <a:latin typeface="Times New Roman" pitchFamily="18" charset="0"/>
              </a:rPr>
              <a:t>“</a:t>
            </a:r>
            <a:r>
              <a:rPr lang="pt-BR" b="1" i="1" smtClean="0">
                <a:latin typeface="Times New Roman" pitchFamily="18" charset="0"/>
              </a:rPr>
              <a:t>Existem outras formas válidas de pequenas comunidades </a:t>
            </a:r>
            <a:r>
              <a:rPr lang="pt-BR" smtClean="0">
                <a:latin typeface="Times New Roman" pitchFamily="18" charset="0"/>
              </a:rPr>
              <a:t>(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grupos eclesiais</a:t>
            </a:r>
            <a:r>
              <a:rPr lang="pt-BR" smtClean="0">
                <a:latin typeface="Times New Roman" pitchFamily="18" charset="0"/>
              </a:rPr>
              <a:t>)</a:t>
            </a:r>
            <a:r>
              <a:rPr lang="pt-BR" b="1" i="1" smtClean="0">
                <a:latin typeface="Times New Roman" pitchFamily="18" charset="0"/>
              </a:rPr>
              <a:t>, e inclusive redes de comunidades, de movimentos, de grupos de vida, de oração e de reflexão da Palavra de Deus</a:t>
            </a:r>
            <a:r>
              <a:rPr lang="pt-BR" smtClean="0">
                <a:latin typeface="Times New Roman" pitchFamily="18" charset="0"/>
              </a:rPr>
              <a:t>”. É a multiforme presença e ação do Espírito (DAp 180, 312) (n. 96).</a:t>
            </a:r>
          </a:p>
          <a:p>
            <a:pPr eaLnBrk="1" hangingPunct="1">
              <a:defRPr/>
            </a:pPr>
            <a:r>
              <a:rPr lang="pt-BR" smtClean="0">
                <a:latin typeface="Times New Roman" pitchFamily="18" charset="0"/>
              </a:rPr>
              <a:t>Para uma Igreja comunidade de comunidades, é imprescindível o empenho por uma efetiva </a:t>
            </a:r>
            <a:r>
              <a:rPr lang="pt-BR" b="1" smtClean="0">
                <a:solidFill>
                  <a:srgbClr val="FFCC00"/>
                </a:solidFill>
                <a:latin typeface="Times New Roman" pitchFamily="18" charset="0"/>
              </a:rPr>
              <a:t>participação de todos</a:t>
            </a:r>
            <a:r>
              <a:rPr lang="pt-BR" b="1" smtClean="0">
                <a:latin typeface="Times New Roman" pitchFamily="18" charset="0"/>
              </a:rPr>
              <a:t> nos destinos da comunidade</a:t>
            </a:r>
            <a:r>
              <a:rPr lang="pt-BR" smtClean="0">
                <a:latin typeface="Times New Roman" pitchFamily="18" charset="0"/>
              </a:rPr>
              <a:t>, pela diversidade de carismas, serviços e ministérios (DAp 162).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z="2800" smtClean="0"/>
              <a:t>    </a:t>
            </a:r>
            <a:r>
              <a:rPr lang="pt-BR" sz="2800" smtClean="0">
                <a:latin typeface="Times New Roman" pitchFamily="18" charset="0"/>
              </a:rPr>
              <a:t>Para isso, faz-se necessário promover:</a:t>
            </a:r>
          </a:p>
          <a:p>
            <a:pPr eaLnBrk="1" hangingPunct="1">
              <a:defRPr/>
            </a:pPr>
            <a:r>
              <a:rPr lang="pt-BR" sz="2800" smtClean="0">
                <a:latin typeface="Times New Roman" pitchFamily="18" charset="0"/>
              </a:rPr>
              <a:t>A </a:t>
            </a:r>
            <a:r>
              <a:rPr lang="pt-BR" sz="2800" i="1" smtClean="0">
                <a:solidFill>
                  <a:srgbClr val="FFCC00"/>
                </a:solidFill>
                <a:latin typeface="Times New Roman" pitchFamily="18" charset="0"/>
              </a:rPr>
              <a:t>diversidade ministerial</a:t>
            </a:r>
            <a:r>
              <a:rPr lang="pt-BR" sz="2800" i="1" smtClean="0">
                <a:latin typeface="Times New Roman" pitchFamily="18" charset="0"/>
              </a:rPr>
              <a:t>:</a:t>
            </a:r>
            <a:r>
              <a:rPr lang="pt-BR" sz="2800" smtClean="0">
                <a:latin typeface="Times New Roman" pitchFamily="18" charset="0"/>
              </a:rPr>
              <a:t> comunhão dos leigos e leigas e ministros ordenados; </a:t>
            </a:r>
          </a:p>
          <a:p>
            <a:pPr eaLnBrk="1" hangingPunct="1">
              <a:defRPr/>
            </a:pPr>
            <a:r>
              <a:rPr lang="pt-BR" sz="2800" smtClean="0">
                <a:latin typeface="Times New Roman" pitchFamily="18" charset="0"/>
              </a:rPr>
              <a:t>O carisma da </a:t>
            </a:r>
            <a:r>
              <a:rPr lang="pt-BR" sz="2800" smtClean="0">
                <a:solidFill>
                  <a:srgbClr val="FFCC00"/>
                </a:solidFill>
                <a:latin typeface="Times New Roman" pitchFamily="18" charset="0"/>
              </a:rPr>
              <a:t>Vida Consagrada</a:t>
            </a:r>
            <a:r>
              <a:rPr lang="pt-BR" sz="2800" smtClean="0">
                <a:latin typeface="Times New Roman" pitchFamily="18" charset="0"/>
              </a:rPr>
              <a:t>, em suas dimensões apostólica e contemplativa;</a:t>
            </a:r>
          </a:p>
          <a:p>
            <a:pPr eaLnBrk="1" hangingPunct="1">
              <a:defRPr/>
            </a:pPr>
            <a:r>
              <a:rPr lang="pt-BR" sz="2800" smtClean="0">
                <a:latin typeface="Times New Roman" pitchFamily="18" charset="0"/>
              </a:rPr>
              <a:t>A formação e funcionamento de </a:t>
            </a:r>
            <a:r>
              <a:rPr lang="pt-BR" sz="2800" smtClean="0">
                <a:solidFill>
                  <a:srgbClr val="FFCC00"/>
                </a:solidFill>
                <a:latin typeface="Times New Roman" pitchFamily="18" charset="0"/>
              </a:rPr>
              <a:t>comissões</a:t>
            </a:r>
            <a:r>
              <a:rPr lang="pt-BR" sz="2800" smtClean="0">
                <a:latin typeface="Times New Roman" pitchFamily="18" charset="0"/>
              </a:rPr>
              <a:t>, </a:t>
            </a:r>
            <a:r>
              <a:rPr lang="pt-BR" sz="2800" smtClean="0">
                <a:solidFill>
                  <a:srgbClr val="FFCC00"/>
                </a:solidFill>
                <a:latin typeface="Times New Roman" pitchFamily="18" charset="0"/>
              </a:rPr>
              <a:t>assembléias pastorais e de conselhos</a:t>
            </a:r>
            <a:r>
              <a:rPr lang="pt-BR" sz="2800" smtClean="0">
                <a:latin typeface="Times New Roman" pitchFamily="18" charset="0"/>
              </a:rPr>
              <a:t> (âmbito pastoral e econômico-administrativo);</a:t>
            </a:r>
          </a:p>
          <a:p>
            <a:pPr eaLnBrk="1" hangingPunct="1">
              <a:defRPr/>
            </a:pPr>
            <a:r>
              <a:rPr lang="pt-BR" sz="2800" smtClean="0">
                <a:latin typeface="Times New Roman" pitchFamily="18" charset="0"/>
              </a:rPr>
              <a:t>Articulação de ações evangelizadoras (n. 97).</a:t>
            </a:r>
          </a:p>
          <a:p>
            <a:pPr eaLnBrk="1" hangingPunct="1">
              <a:defRPr/>
            </a:pPr>
            <a:r>
              <a:rPr lang="pt-BR" sz="2800" smtClean="0">
                <a:latin typeface="Times New Roman" pitchFamily="18" charset="0"/>
              </a:rPr>
              <a:t>Espírito missionário: </a:t>
            </a:r>
            <a:r>
              <a:rPr lang="pt-BR" b="1" smtClean="0">
                <a:latin typeface="Times New Roman" pitchFamily="18" charset="0"/>
              </a:rPr>
              <a:t>experiência das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paróquias-irmãs</a:t>
            </a:r>
            <a:r>
              <a:rPr lang="pt-BR" b="1" smtClean="0">
                <a:solidFill>
                  <a:srgbClr val="FFCC00"/>
                </a:solidFill>
                <a:latin typeface="Times New Roman" pitchFamily="18" charset="0"/>
              </a:rPr>
              <a:t> ou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Igrejas Irmãs</a:t>
            </a:r>
            <a:r>
              <a:rPr lang="pt-BR" sz="2800" smtClean="0">
                <a:latin typeface="Times New Roman" pitchFamily="18" charset="0"/>
              </a:rPr>
              <a:t>, em vista de necessidades das regiões mais pobres (n. 98).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93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b="1" smtClean="0">
                <a:solidFill>
                  <a:srgbClr val="66FF33"/>
                </a:solidFill>
                <a:latin typeface="Times New Roman" pitchFamily="18" charset="0"/>
              </a:rPr>
              <a:t>4.5. Igreja a serviço da vida plena para todos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mtClean="0">
                <a:latin typeface="Times New Roman" pitchFamily="18" charset="0"/>
              </a:rPr>
              <a:t>“</a:t>
            </a:r>
            <a:r>
              <a:rPr lang="pt-BR" b="1" i="1" smtClean="0">
                <a:latin typeface="Times New Roman" pitchFamily="18" charset="0"/>
              </a:rPr>
              <a:t>A Igreja, em todos os seus grupos, movimentos e associações, animados por uma Pastoral Social estruturada, orgânica e integral</a:t>
            </a:r>
            <a:r>
              <a:rPr lang="pt-BR" smtClean="0">
                <a:latin typeface="Times New Roman" pitchFamily="18" charset="0"/>
              </a:rPr>
              <a:t>” (DAp 401), </a:t>
            </a:r>
            <a:r>
              <a:rPr lang="pt-BR" sz="3600" b="1" smtClean="0">
                <a:latin typeface="Times New Roman" pitchFamily="18" charset="0"/>
              </a:rPr>
              <a:t>tem a importante </a:t>
            </a:r>
            <a:r>
              <a:rPr lang="pt-BR" sz="3600" b="1" smtClean="0">
                <a:solidFill>
                  <a:srgbClr val="FFCC00"/>
                </a:solidFill>
                <a:latin typeface="Times New Roman" pitchFamily="18" charset="0"/>
              </a:rPr>
              <a:t>missão de defender, cuidar e promover a vida</a:t>
            </a:r>
            <a:r>
              <a:rPr lang="pt-BR" smtClean="0">
                <a:latin typeface="Times New Roman" pitchFamily="18" charset="0"/>
              </a:rPr>
              <a:t>, em todas as suas expressões (DAp 402) (n. 99).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mtClean="0">
                <a:latin typeface="Times New Roman" pitchFamily="18" charset="0"/>
              </a:rPr>
              <a:t>O serviço à vida começa pelo respeito à </a:t>
            </a:r>
            <a:r>
              <a:rPr lang="pt-BR" i="1" smtClean="0">
                <a:latin typeface="Times New Roman" pitchFamily="18" charset="0"/>
              </a:rPr>
              <a:t>dignidade da pessoa humana</a:t>
            </a:r>
            <a:r>
              <a:rPr lang="pt-BR" smtClean="0">
                <a:latin typeface="Times New Roman" pitchFamily="18" charset="0"/>
              </a:rPr>
              <a:t> (n. 100).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mtClean="0">
                <a:latin typeface="Times New Roman" pitchFamily="18" charset="0"/>
              </a:rPr>
              <a:t>   “</a:t>
            </a:r>
            <a:r>
              <a:rPr lang="pt-BR" sz="4000" b="1" i="1" smtClean="0">
                <a:latin typeface="Times New Roman" pitchFamily="18" charset="0"/>
              </a:rPr>
              <a:t>Um olhar especial merece a </a:t>
            </a:r>
            <a:r>
              <a:rPr lang="pt-BR" sz="4000" b="1" i="1" smtClean="0">
                <a:solidFill>
                  <a:srgbClr val="FFCC00"/>
                </a:solidFill>
                <a:latin typeface="Times New Roman" pitchFamily="18" charset="0"/>
              </a:rPr>
              <a:t>família</a:t>
            </a:r>
            <a:r>
              <a:rPr lang="pt-BR" b="1" i="1" smtClean="0">
                <a:latin typeface="Times New Roman" pitchFamily="18" charset="0"/>
              </a:rPr>
              <a:t>, patrimônio da humanidade, lugar e escola de comunhão, primeiro local para a iniciação à vida cristã das crianças, no seio da qual, os pais são os primeiros catequistas (DAp 118 e 302). Tamanha é sua importância que precisa ser considerada ‘um dos eixos transversais de toda a ação evangelizadora’ (DAp 435) e, portanto, </a:t>
            </a:r>
            <a:r>
              <a:rPr lang="pt-BR" sz="3600" b="1" i="1" smtClean="0">
                <a:latin typeface="Times New Roman" pitchFamily="18" charset="0"/>
              </a:rPr>
              <a:t>respaldada por uma </a:t>
            </a:r>
            <a:r>
              <a:rPr lang="pt-BR" sz="3600" b="1" i="1" smtClean="0">
                <a:solidFill>
                  <a:srgbClr val="FFCC00"/>
                </a:solidFill>
                <a:latin typeface="Times New Roman" pitchFamily="18" charset="0"/>
              </a:rPr>
              <a:t>pastoral familiar</a:t>
            </a:r>
            <a:r>
              <a:rPr lang="pt-BR" sz="3600" b="1" i="1" smtClean="0">
                <a:latin typeface="Times New Roman" pitchFamily="18" charset="0"/>
              </a:rPr>
              <a:t> </a:t>
            </a:r>
            <a:r>
              <a:rPr lang="pt-BR" b="1" i="1" smtClean="0">
                <a:latin typeface="Times New Roman" pitchFamily="18" charset="0"/>
              </a:rPr>
              <a:t>intensa, vigorosa e frutuosa (DAp – DI 5)</a:t>
            </a:r>
            <a:r>
              <a:rPr lang="pt-BR" smtClean="0">
                <a:latin typeface="Times New Roman" pitchFamily="18" charset="0"/>
              </a:rPr>
              <a:t>” (n. 101).</a:t>
            </a:r>
            <a:r>
              <a:rPr lang="pt-BR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pic>
        <p:nvPicPr>
          <p:cNvPr id="139269" name="Picture 5" descr="digitalizar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404813"/>
            <a:ext cx="6480175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200" u="sng" smtClean="0">
                <a:solidFill>
                  <a:srgbClr val="00FFFF"/>
                </a:solidFill>
              </a:rPr>
              <a:t>Visão Global das Diretrizes Gerais</a:t>
            </a:r>
            <a:r>
              <a:rPr lang="pt-BR" sz="3200" smtClean="0"/>
              <a:t>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400" smtClean="0">
                <a:latin typeface="Times New Roman" pitchFamily="18" charset="0"/>
              </a:rPr>
              <a:t>OBJETIVO GERAL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smtClean="0">
                <a:latin typeface="Times New Roman" pitchFamily="18" charset="0"/>
              </a:rPr>
              <a:t>INTRODUÇÃO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smtClean="0">
                <a:latin typeface="Times New Roman" pitchFamily="18" charset="0"/>
              </a:rPr>
              <a:t>I - PARTIR DE JESUS CRISTO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smtClean="0">
                <a:latin typeface="Times New Roman" pitchFamily="18" charset="0"/>
              </a:rPr>
              <a:t>II - MARCAS DE NOSSO TEMPO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smtClean="0">
                <a:latin typeface="Times New Roman" pitchFamily="18" charset="0"/>
              </a:rPr>
              <a:t>III - URGÊNCIAS NA AÇÃO EVANGELIZADORA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24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2400" smtClean="0">
                <a:latin typeface="Times New Roman" pitchFamily="18" charset="0"/>
              </a:rPr>
              <a:t>     3.1. Igreja em estado permanente de missão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2400" smtClean="0">
                <a:latin typeface="Times New Roman" pitchFamily="18" charset="0"/>
              </a:rPr>
              <a:t>     3.2. Igreja: casa da iniciação à vida cristã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2400" smtClean="0">
                <a:latin typeface="Times New Roman" pitchFamily="18" charset="0"/>
              </a:rPr>
              <a:t>     3.3. Igreja: lugar de animação bíblica da vida e da pastoral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2400" smtClean="0">
                <a:latin typeface="Times New Roman" pitchFamily="18" charset="0"/>
              </a:rPr>
              <a:t>     3.4. Igreja: comunidade de comunidades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2400" smtClean="0">
                <a:latin typeface="Times New Roman" pitchFamily="18" charset="0"/>
              </a:rPr>
              <a:t>     3.5. Igreja a serviço da vida plena para todos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1" smtClean="0">
                <a:latin typeface="Times New Roman" pitchFamily="18" charset="0"/>
              </a:rPr>
              <a:t>As </a:t>
            </a:r>
            <a:r>
              <a:rPr lang="pt-BR" sz="3600" b="1" smtClean="0">
                <a:solidFill>
                  <a:srgbClr val="FFCC00"/>
                </a:solidFill>
                <a:latin typeface="Times New Roman" pitchFamily="18" charset="0"/>
              </a:rPr>
              <a:t>crianças, adolescentes e jovens</a:t>
            </a:r>
            <a:r>
              <a:rPr lang="pt-BR" smtClean="0">
                <a:latin typeface="Times New Roman" pitchFamily="18" charset="0"/>
              </a:rPr>
              <a:t> precisam de maior atenção por parte de nossas comunidades eclesiais: são os mais expostos ao abandono, aos perigos e à falta de oportunidades e perspectivas (n. 101a). </a:t>
            </a:r>
          </a:p>
          <a:p>
            <a:pPr eaLnBrk="1" hangingPunct="1">
              <a:defRPr/>
            </a:pPr>
            <a:r>
              <a:rPr lang="pt-BR" smtClean="0">
                <a:latin typeface="Times New Roman" pitchFamily="18" charset="0"/>
              </a:rPr>
              <a:t>“</a:t>
            </a:r>
            <a:r>
              <a:rPr lang="pt-BR" b="1" i="1" smtClean="0">
                <a:latin typeface="Times New Roman" pitchFamily="18" charset="0"/>
              </a:rPr>
              <a:t>É necessário acompanhar as alegrias e preocupações dos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trabalhadores e das traba-lhadoras</a:t>
            </a:r>
            <a:r>
              <a:rPr lang="pt-BR" b="1" i="1" smtClean="0">
                <a:latin typeface="Times New Roman" pitchFamily="18" charset="0"/>
              </a:rPr>
              <a:t>. Através das diversas pastorais e movimentos ligados ao mundo do trabalho</a:t>
            </a:r>
            <a:r>
              <a:rPr lang="pt-BR" smtClean="0">
                <a:latin typeface="Times New Roman" pitchFamily="18" charset="0"/>
              </a:rPr>
              <a:t>” (n. 102). Atenção especial merecem também os </a:t>
            </a:r>
            <a:r>
              <a:rPr lang="pt-BR" i="1" smtClean="0">
                <a:solidFill>
                  <a:srgbClr val="FFCC00"/>
                </a:solidFill>
                <a:latin typeface="Times New Roman" pitchFamily="18" charset="0"/>
              </a:rPr>
              <a:t>migrantes</a:t>
            </a:r>
            <a:r>
              <a:rPr lang="pt-BR" i="1" smtClean="0">
                <a:latin typeface="Times New Roman" pitchFamily="18" charset="0"/>
              </a:rPr>
              <a:t> (CV 62)</a:t>
            </a:r>
            <a:r>
              <a:rPr lang="pt-BR" smtClean="0">
                <a:latin typeface="Times New Roman" pitchFamily="18" charset="0"/>
              </a:rPr>
              <a:t> (103).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5870575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>
                <a:latin typeface="Times New Roman" pitchFamily="18" charset="0"/>
              </a:rPr>
              <a:t>“</a:t>
            </a:r>
            <a:r>
              <a:rPr lang="pt-BR" b="1" i="1" smtClean="0">
                <a:latin typeface="Times New Roman" pitchFamily="18" charset="0"/>
              </a:rPr>
              <a:t>No serviço à vida, cabe promover uma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sociedade que respeite as diferenças</a:t>
            </a:r>
            <a:r>
              <a:rPr lang="pt-BR" b="1" i="1" smtClean="0">
                <a:latin typeface="Times New Roman" pitchFamily="18" charset="0"/>
              </a:rPr>
              <a:t>, ... nas mais diversas esferas, efetivando a convivência pacífica das diversas etnias, culturas e expressões religiosas</a:t>
            </a:r>
            <a:r>
              <a:rPr lang="pt-BR" smtClean="0">
                <a:latin typeface="Times New Roman" pitchFamily="18" charset="0"/>
              </a:rPr>
              <a:t>” (n. 104). “</a:t>
            </a:r>
            <a:r>
              <a:rPr lang="pt-BR" b="1" i="1" smtClean="0">
                <a:latin typeface="Times New Roman" pitchFamily="18" charset="0"/>
              </a:rPr>
              <a:t>Cabe aos cristãos apoiar iniciativas em prol da inclusão social e o reconhecimento dos direitos das populações indígena e africana</a:t>
            </a:r>
            <a:r>
              <a:rPr lang="pt-BR" smtClean="0">
                <a:latin typeface="Times New Roman" pitchFamily="18" charset="0"/>
              </a:rPr>
              <a:t>” (n. 105).</a:t>
            </a:r>
          </a:p>
          <a:p>
            <a:pPr eaLnBrk="1" hangingPunct="1">
              <a:defRPr/>
            </a:pPr>
            <a:r>
              <a:rPr lang="pt-BR" smtClean="0">
                <a:latin typeface="Times New Roman" pitchFamily="18" charset="0"/>
              </a:rPr>
              <a:t>“</a:t>
            </a:r>
            <a:r>
              <a:rPr lang="pt-BR" b="1" i="1" smtClean="0">
                <a:latin typeface="Times New Roman" pitchFamily="18" charset="0"/>
              </a:rPr>
              <a:t>Educar para a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preservação da natureza e o cuidado com a ecologia humana</a:t>
            </a:r>
            <a:r>
              <a:rPr lang="pt-BR" b="1" i="1" smtClean="0">
                <a:latin typeface="Times New Roman" pitchFamily="18" charset="0"/>
              </a:rPr>
              <a:t> (CV 48-49)</a:t>
            </a:r>
            <a:r>
              <a:rPr lang="pt-BR" smtClean="0">
                <a:latin typeface="Times New Roman" pitchFamily="18" charset="0"/>
              </a:rPr>
              <a:t>” (n. 106).</a:t>
            </a:r>
            <a:r>
              <a:rPr lang="pt-BR" smtClean="0"/>
              <a:t/>
            </a:r>
            <a:br>
              <a:rPr lang="pt-BR" smtClean="0"/>
            </a:br>
            <a:endParaRPr lang="pt-BR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pt-BR" smtClean="0"/>
          </a:p>
        </p:txBody>
      </p:sp>
      <p:pic>
        <p:nvPicPr>
          <p:cNvPr id="86020" name="Picture 4" descr="digitalizar0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60350"/>
            <a:ext cx="626586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337300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smtClean="0">
                <a:latin typeface="Times New Roman" pitchFamily="18" charset="0"/>
              </a:rPr>
              <a:t>Incentive-se a participação social e política dos cristãos leigos (n. 107) na busca de </a:t>
            </a:r>
            <a:r>
              <a:rPr lang="pt-BR" sz="2800" b="1" i="1" smtClean="0">
                <a:solidFill>
                  <a:srgbClr val="FFCC00"/>
                </a:solidFill>
                <a:latin typeface="Times New Roman" pitchFamily="18" charset="0"/>
              </a:rPr>
              <a:t>políticas públicas justas</a:t>
            </a:r>
            <a:r>
              <a:rPr lang="pt-BR" sz="2800" i="1" smtClean="0">
                <a:latin typeface="Times New Roman" pitchFamily="18" charset="0"/>
              </a:rPr>
              <a:t>.</a:t>
            </a:r>
            <a:r>
              <a:rPr lang="pt-BR" sz="2800" smtClean="0">
                <a:latin typeface="Times New Roman" pitchFamily="18" charset="0"/>
              </a:rPr>
              <a:t> Urge presença em regiões suburbanas e na pastoral carcerária (n. 108).</a:t>
            </a:r>
          </a:p>
          <a:p>
            <a:pPr eaLnBrk="1" hangingPunct="1">
              <a:defRPr/>
            </a:pPr>
            <a:r>
              <a:rPr lang="pt-BR" sz="2800" smtClean="0">
                <a:latin typeface="Times New Roman" pitchFamily="18" charset="0"/>
              </a:rPr>
              <a:t>Invista-se na formação de pensadores e pessoas para os níveis de decisão</a:t>
            </a:r>
            <a:r>
              <a:rPr lang="pt-BR" sz="2800" i="1" smtClean="0">
                <a:latin typeface="Times New Roman" pitchFamily="18" charset="0"/>
              </a:rPr>
              <a:t>, </a:t>
            </a:r>
            <a:r>
              <a:rPr lang="pt-BR" sz="2800" smtClean="0">
                <a:latin typeface="Times New Roman" pitchFamily="18" charset="0"/>
              </a:rPr>
              <a:t>evangelizando os </a:t>
            </a:r>
            <a:r>
              <a:rPr lang="pt-BR" sz="2800" b="1" i="1" smtClean="0">
                <a:solidFill>
                  <a:srgbClr val="FFCC00"/>
                </a:solidFill>
                <a:latin typeface="Times New Roman" pitchFamily="18" charset="0"/>
              </a:rPr>
              <a:t>novos areópagos</a:t>
            </a:r>
            <a:r>
              <a:rPr lang="pt-BR" sz="2800" smtClean="0">
                <a:latin typeface="Times New Roman" pitchFamily="18" charset="0"/>
              </a:rPr>
              <a:t> (DAp 491): mundo universitário, da comunicação, dos empresários, dos políticos, dos formadores de opinião, dos dirigentes sindicais e comunitários e nos ambientes de cultura (n. 109).</a:t>
            </a:r>
          </a:p>
          <a:p>
            <a:pPr eaLnBrk="1" hangingPunct="1">
              <a:defRPr/>
            </a:pPr>
            <a:r>
              <a:rPr lang="pt-BR" sz="2800" smtClean="0">
                <a:latin typeface="Times New Roman" pitchFamily="18" charset="0"/>
              </a:rPr>
              <a:t>A promoção humana e a justiça social não podem prescindir da </a:t>
            </a:r>
            <a:r>
              <a:rPr lang="pt-BR" sz="2800" b="1" i="1" smtClean="0">
                <a:solidFill>
                  <a:srgbClr val="FFCC00"/>
                </a:solidFill>
                <a:latin typeface="Times New Roman" pitchFamily="18" charset="0"/>
              </a:rPr>
              <a:t>Doutrina Social da Igreja</a:t>
            </a:r>
            <a:r>
              <a:rPr lang="pt-BR" sz="2800" smtClean="0">
                <a:latin typeface="Times New Roman" pitchFamily="18" charset="0"/>
              </a:rPr>
              <a:t> (n. 110).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b="1" smtClean="0">
                <a:solidFill>
                  <a:srgbClr val="66FF33"/>
                </a:solidFill>
                <a:latin typeface="Times New Roman" pitchFamily="18" charset="0"/>
              </a:rPr>
              <a:t>V. INDICAÇÕES DE OPERACIONALIZAÇÃO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z="2800" smtClean="0">
                <a:latin typeface="Times New Roman" pitchFamily="18" charset="0"/>
              </a:rPr>
              <a:t>  “</a:t>
            </a:r>
            <a:r>
              <a:rPr lang="pt-BR" sz="2800" b="1" i="1" smtClean="0">
                <a:latin typeface="Times New Roman" pitchFamily="18" charset="0"/>
              </a:rPr>
              <a:t>Para uma ação evangelizadora eficaz, é preciso ir além da definição de diretrizes. É preciso chegar a </a:t>
            </a:r>
            <a:r>
              <a:rPr lang="pt-BR" b="1" i="1" smtClean="0">
                <a:latin typeface="Times New Roman" pitchFamily="18" charset="0"/>
              </a:rPr>
              <a:t>‘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indicações programáticas concretas</a:t>
            </a:r>
            <a:r>
              <a:rPr lang="pt-BR" b="1" i="1" smtClean="0">
                <a:latin typeface="Times New Roman" pitchFamily="18" charset="0"/>
              </a:rPr>
              <a:t>’ (NMI 29), através da elaboração de um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Plano Diocesano de Pastoral</a:t>
            </a:r>
            <a:r>
              <a:rPr lang="pt-BR" sz="2800" b="1" i="1" smtClean="0">
                <a:latin typeface="Times New Roman" pitchFamily="18" charset="0"/>
              </a:rPr>
              <a:t> e, em sintonia com este, de planos específicos em todos os âmbitos e serviços eclesiais, imprescindível para uma pastoral orgânica e de conjunto</a:t>
            </a:r>
            <a:r>
              <a:rPr lang="pt-BR" sz="2800" smtClean="0">
                <a:latin typeface="Times New Roman" pitchFamily="18" charset="0"/>
              </a:rPr>
              <a:t>” (n. 111).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b="1" smtClean="0">
                <a:solidFill>
                  <a:srgbClr val="66FF33"/>
                </a:solidFill>
                <a:latin typeface="Times New Roman" pitchFamily="18" charset="0"/>
              </a:rPr>
              <a:t>5.1. O plano como fruto de um processo de planejamento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516562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>
                <a:latin typeface="Times New Roman" pitchFamily="18" charset="0"/>
              </a:rPr>
              <a:t>“</a:t>
            </a:r>
            <a:r>
              <a:rPr lang="pt-BR" b="1" i="1" smtClean="0">
                <a:latin typeface="Times New Roman" pitchFamily="18" charset="0"/>
              </a:rPr>
              <a:t>Um bom plano... é sempre fruto de um processo de planejamento, com a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participação direta ou representativa de toda comunidade eclesial</a:t>
            </a:r>
            <a:r>
              <a:rPr lang="pt-BR" smtClean="0">
                <a:latin typeface="Times New Roman" pitchFamily="18" charset="0"/>
              </a:rPr>
              <a:t>” (n.112): constituição dos </a:t>
            </a:r>
            <a:r>
              <a:rPr lang="pt-BR" i="1" smtClean="0">
                <a:latin typeface="Times New Roman" pitchFamily="18" charset="0"/>
              </a:rPr>
              <a:t>organismos de discernimento e tomada de decisões</a:t>
            </a:r>
            <a:r>
              <a:rPr lang="pt-BR" smtClean="0">
                <a:latin typeface="Times New Roman" pitchFamily="18" charset="0"/>
              </a:rPr>
              <a:t> nos diversos âmbitos eclesiais, como assembléias de pastoral, conselhos, comissões e equipes de coordenação dos diferentes serviços (n. 113). A preparação do processo implica em definição conjunta de </a:t>
            </a:r>
            <a:r>
              <a:rPr lang="pt-BR" i="1" smtClean="0">
                <a:latin typeface="Times New Roman" pitchFamily="18" charset="0"/>
              </a:rPr>
              <a:t>passos metodológicos</a:t>
            </a:r>
            <a:r>
              <a:rPr lang="pt-BR" smtClean="0">
                <a:latin typeface="Times New Roman" pitchFamily="18" charset="0"/>
              </a:rPr>
              <a:t>, (n. 114).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1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b="1" smtClean="0">
                <a:solidFill>
                  <a:srgbClr val="66FF33"/>
                </a:solidFill>
                <a:latin typeface="Times New Roman" pitchFamily="18" charset="0"/>
              </a:rPr>
              <a:t>5.2. Passos metodológicos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2800" smtClean="0"/>
              <a:t>   </a:t>
            </a:r>
            <a:r>
              <a:rPr lang="pt-BR" smtClean="0">
                <a:latin typeface="Times New Roman" pitchFamily="18" charset="0"/>
              </a:rPr>
              <a:t>Para efetivo processo de planejamento, são necessários pelo menos </a:t>
            </a:r>
            <a:r>
              <a:rPr lang="pt-BR" u="sng" smtClean="0">
                <a:solidFill>
                  <a:srgbClr val="00FFFF"/>
                </a:solidFill>
                <a:latin typeface="Times New Roman" pitchFamily="18" charset="0"/>
              </a:rPr>
              <a:t>sete passos</a:t>
            </a:r>
            <a:r>
              <a:rPr lang="pt-BR" smtClean="0"/>
              <a:t> </a:t>
            </a:r>
            <a:r>
              <a:rPr lang="pt-BR" smtClean="0">
                <a:latin typeface="Times New Roman" pitchFamily="18" charset="0"/>
              </a:rPr>
              <a:t>(n. 115):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b="1" i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b="1" i="1" smtClean="0">
                <a:solidFill>
                  <a:srgbClr val="00FFFF"/>
                </a:solidFill>
                <a:latin typeface="Times New Roman" pitchFamily="18" charset="0"/>
              </a:rPr>
              <a:t>Primeiro passo: onde estamos</a:t>
            </a:r>
            <a:endParaRPr lang="pt-BR" smtClean="0">
              <a:solidFill>
                <a:srgbClr val="00FF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mtClean="0">
                <a:latin typeface="Times New Roman" pitchFamily="18" charset="0"/>
              </a:rPr>
              <a:t>   Trata-se de colocar os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pés no chão</a:t>
            </a:r>
            <a:r>
              <a:rPr lang="pt-BR" smtClean="0">
                <a:latin typeface="Times New Roman" pitchFamily="18" charset="0"/>
              </a:rPr>
              <a:t>. Se ignorarmos a realidade, não evangelizamos. É essencial a identificação das verdadeiras necessidades de evangelização. O processo começa com uma </a:t>
            </a:r>
            <a:r>
              <a:rPr lang="pt-BR" i="1" smtClean="0">
                <a:solidFill>
                  <a:srgbClr val="FFCC00"/>
                </a:solidFill>
                <a:latin typeface="Times New Roman" pitchFamily="18" charset="0"/>
              </a:rPr>
              <a:t>avaliação</a:t>
            </a:r>
            <a:r>
              <a:rPr lang="pt-BR" smtClean="0">
                <a:latin typeface="Times New Roman" pitchFamily="18" charset="0"/>
              </a:rPr>
              <a:t> da própria caminhada ou do plano de pastoral vigente (n. 116).</a:t>
            </a:r>
            <a:r>
              <a:rPr lang="pt-BR" sz="280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6112"/>
          </a:xfrm>
        </p:spPr>
        <p:txBody>
          <a:bodyPr/>
          <a:lstStyle/>
          <a:p>
            <a:pPr eaLnBrk="1" hangingPunct="1">
              <a:defRPr/>
            </a:pPr>
            <a:r>
              <a:rPr lang="pt-BR" b="1" i="1" smtClean="0">
                <a:solidFill>
                  <a:srgbClr val="00FFFF"/>
                </a:solidFill>
                <a:latin typeface="Times New Roman" pitchFamily="18" charset="0"/>
              </a:rPr>
              <a:t>Segundo passo: onde precisamos estar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mtClean="0">
                <a:latin typeface="Times New Roman" pitchFamily="18" charset="0"/>
              </a:rPr>
              <a:t>   “</a:t>
            </a:r>
            <a:r>
              <a:rPr lang="pt-BR" b="1" i="1" smtClean="0">
                <a:latin typeface="Times New Roman" pitchFamily="18" charset="0"/>
              </a:rPr>
              <a:t>Na ação evangelizadora, o ponto de chegada está em olhar para o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horizonte do Evangelho</a:t>
            </a:r>
            <a:r>
              <a:rPr lang="pt-BR" b="1" i="1" smtClean="0">
                <a:latin typeface="Times New Roman" pitchFamily="18" charset="0"/>
              </a:rPr>
              <a:t>, mostrado em Jesus Cristo e, Nele, a presença do Reino de Deus. A realidade histórica... não tem a última palavra. Nossa esperança se funda sobre Alguém em quem a vida não conhece ocaso – o Senhor Ressuscitado</a:t>
            </a:r>
            <a:r>
              <a:rPr lang="pt-BR" smtClean="0">
                <a:latin typeface="Times New Roman" pitchFamily="18" charset="0"/>
              </a:rPr>
              <a:t>” (O Capítulo I) (n. 117)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 eaLnBrk="1" hangingPunct="1">
              <a:defRPr/>
            </a:pPr>
            <a:r>
              <a:rPr lang="pt-BR" b="1" i="1" smtClean="0">
                <a:solidFill>
                  <a:srgbClr val="00FFFF"/>
                </a:solidFill>
                <a:latin typeface="Times New Roman" pitchFamily="18" charset="0"/>
              </a:rPr>
              <a:t>Terceiro passo: nossas urgências pastorais</a:t>
            </a:r>
            <a:endParaRPr lang="pt-BR" smtClean="0">
              <a:solidFill>
                <a:srgbClr val="00FFFF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3600" smtClean="0">
                <a:latin typeface="Times New Roman" pitchFamily="18" charset="0"/>
              </a:rPr>
              <a:t>    No Capítulo III foram indicadas cinco.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3600" smtClean="0">
                <a:latin typeface="Times New Roman" pitchFamily="18" charset="0"/>
              </a:rPr>
              <a:t>  “</a:t>
            </a:r>
            <a:r>
              <a:rPr lang="pt-BR" sz="3600" b="1" i="1" smtClean="0">
                <a:latin typeface="Times New Roman" pitchFamily="18" charset="0"/>
              </a:rPr>
              <a:t>No processo de planejamento, cada Igreja Particular irá averiguar em que medida estas urgências correspondem aos </a:t>
            </a:r>
            <a:r>
              <a:rPr lang="pt-BR" sz="3600" b="1" i="1" smtClean="0">
                <a:solidFill>
                  <a:srgbClr val="FFCC00"/>
                </a:solidFill>
                <a:latin typeface="Times New Roman" pitchFamily="18" charset="0"/>
              </a:rPr>
              <a:t>desafios reais de seu contexto</a:t>
            </a:r>
            <a:r>
              <a:rPr lang="pt-BR" sz="3600" b="1" i="1" smtClean="0">
                <a:latin typeface="Times New Roman" pitchFamily="18" charset="0"/>
              </a:rPr>
              <a:t> e se alguma outra em particular pode ser somada a elas</a:t>
            </a:r>
            <a:r>
              <a:rPr lang="pt-BR" sz="3600" smtClean="0">
                <a:latin typeface="Times New Roman" pitchFamily="18" charset="0"/>
              </a:rPr>
              <a:t>” (n. 120).</a:t>
            </a:r>
            <a:r>
              <a:rPr lang="pt-BR" sz="36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1" i="1" smtClean="0">
                <a:solidFill>
                  <a:srgbClr val="00FFFF"/>
                </a:solidFill>
                <a:latin typeface="Times New Roman" pitchFamily="18" charset="0"/>
              </a:rPr>
              <a:t>Quarto passo: que queremos alcançar</a:t>
            </a:r>
            <a:endParaRPr lang="pt-BR" sz="3600" smtClean="0">
              <a:solidFill>
                <a:srgbClr val="00FFFF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3600" smtClean="0">
                <a:latin typeface="Times New Roman" pitchFamily="18" charset="0"/>
              </a:rPr>
              <a:t>   As Diretrizes propõem o </a:t>
            </a:r>
            <a:r>
              <a:rPr lang="pt-BR" sz="3600" b="1" i="1" smtClean="0">
                <a:solidFill>
                  <a:srgbClr val="FFCC00"/>
                </a:solidFill>
                <a:latin typeface="Times New Roman" pitchFamily="18" charset="0"/>
              </a:rPr>
              <a:t>Objetivo Geral</a:t>
            </a:r>
            <a:r>
              <a:rPr lang="pt-BR" sz="3600" smtClean="0">
                <a:latin typeface="Times New Roman" pitchFamily="18" charset="0"/>
              </a:rPr>
              <a:t>. </a:t>
            </a:r>
            <a:r>
              <a:rPr lang="pt-BR" sz="3600" smtClean="0">
                <a:solidFill>
                  <a:srgbClr val="FFCC00"/>
                </a:solidFill>
                <a:latin typeface="Times New Roman" pitchFamily="18" charset="0"/>
              </a:rPr>
              <a:t>À sua luz,</a:t>
            </a:r>
            <a:r>
              <a:rPr lang="pt-BR" sz="3600" smtClean="0">
                <a:latin typeface="Times New Roman" pitchFamily="18" charset="0"/>
              </a:rPr>
              <a:t> </a:t>
            </a:r>
            <a:r>
              <a:rPr lang="pt-BR" sz="3600" smtClean="0">
                <a:solidFill>
                  <a:srgbClr val="FFCC00"/>
                </a:solidFill>
                <a:latin typeface="Times New Roman" pitchFamily="18" charset="0"/>
              </a:rPr>
              <a:t>cada Diocese elabora seus próprios objetivos e planos pastorais</a:t>
            </a:r>
            <a:r>
              <a:rPr lang="pt-BR" sz="3600" smtClean="0">
                <a:latin typeface="Times New Roman" pitchFamily="18" charset="0"/>
              </a:rPr>
              <a:t>, em sintonia com os planos pastorais do Conselho Episcopal Regional e as prioridades da Assembléia Regional de Pastoral (n.121).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0350"/>
            <a:ext cx="8007350" cy="5835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t-BR" sz="2800" dirty="0" smtClean="0">
                <a:latin typeface="Times New Roman" pitchFamily="18" charset="0"/>
              </a:rPr>
              <a:t>IV - PERSPECTIVAS DE AÇÃO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800" dirty="0" smtClean="0">
                <a:latin typeface="Times New Roman" pitchFamily="18" charset="0"/>
              </a:rPr>
              <a:t>    4.1. Igreja em permanente estado de missão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800" dirty="0" smtClean="0">
                <a:latin typeface="Times New Roman" pitchFamily="18" charset="0"/>
              </a:rPr>
              <a:t>    4.2. Igreja: casa da iniciação à vida cristã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800" dirty="0" smtClean="0">
                <a:latin typeface="Times New Roman" pitchFamily="18" charset="0"/>
              </a:rPr>
              <a:t>    4.3. Igreja: lugar de animação bíblica da vida e da pastoral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800" dirty="0" smtClean="0">
                <a:latin typeface="Times New Roman" pitchFamily="18" charset="0"/>
              </a:rPr>
              <a:t>    4.4. Igreja: comunidade de comunidades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800" dirty="0" smtClean="0">
                <a:latin typeface="Times New Roman" pitchFamily="18" charset="0"/>
              </a:rPr>
              <a:t>    4.5. Igreja a serviço da vida plena para todos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t-BR" sz="2800" dirty="0" smtClean="0">
                <a:latin typeface="Times New Roman" pitchFamily="18" charset="0"/>
              </a:rPr>
              <a:t>V - INDICAÇÕES DE OPERACIONALIZAÇÃO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800" dirty="0" smtClean="0">
                <a:latin typeface="Times New Roman" pitchFamily="18" charset="0"/>
              </a:rPr>
              <a:t>    5.1. O plano como fruto de um processo de   planejamento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800" dirty="0" smtClean="0">
                <a:latin typeface="Times New Roman" pitchFamily="18" charset="0"/>
              </a:rPr>
              <a:t>    5.2. Passos metodológicos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800" dirty="0" smtClean="0">
                <a:latin typeface="Times New Roman" pitchFamily="18" charset="0"/>
              </a:rPr>
              <a:t>CONCLUSÃO: COMPROMISSO DE UNIDADE NA MISSÃO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eaLnBrk="1" hangingPunct="1">
              <a:defRPr/>
            </a:pPr>
            <a:r>
              <a:rPr lang="pt-BR" b="1" i="1" smtClean="0">
                <a:solidFill>
                  <a:srgbClr val="00FFFF"/>
                </a:solidFill>
                <a:latin typeface="Times New Roman" pitchFamily="18" charset="0"/>
              </a:rPr>
              <a:t>Quinto passo: como vamos agir</a:t>
            </a:r>
            <a:endParaRPr lang="pt-BR" smtClean="0">
              <a:solidFill>
                <a:srgbClr val="00FFFF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2800" smtClean="0">
                <a:latin typeface="Times New Roman" pitchFamily="18" charset="0"/>
              </a:rPr>
              <a:t>    Critérios comuns de ação. “</a:t>
            </a:r>
            <a:r>
              <a:rPr lang="pt-BR" sz="2800" b="1" i="1" smtClean="0">
                <a:latin typeface="Times New Roman" pitchFamily="18" charset="0"/>
              </a:rPr>
              <a:t>As Diretrizes têm oferecido alguns referenciais, que se mostraram muito operacionais. Por algumas décadas, à luz do Concílio Vaticano II, foram sugeridas as </a:t>
            </a:r>
            <a:r>
              <a:rPr lang="pt-BR" sz="2800" b="1" i="1" u="sng" smtClean="0">
                <a:solidFill>
                  <a:srgbClr val="FFCC00"/>
                </a:solidFill>
                <a:latin typeface="Times New Roman" pitchFamily="18" charset="0"/>
              </a:rPr>
              <a:t>seis dimensões da ação pastoral</a:t>
            </a:r>
            <a:r>
              <a:rPr lang="pt-BR" sz="2800" b="1" i="1" smtClean="0">
                <a:latin typeface="Times New Roman" pitchFamily="18" charset="0"/>
              </a:rPr>
              <a:t>: dimensão comunitário-participativa, dimensão missionária, dimensão bíblico-catequética, dimensão litúrgica, dimensão ecumênica e do diálogo inter-religioso, dimensão sócio-transformadora. Nos últimos tempos... sugeriram as </a:t>
            </a:r>
            <a:r>
              <a:rPr lang="pt-BR" sz="2800" b="1" i="1" u="sng" smtClean="0">
                <a:solidFill>
                  <a:srgbClr val="FFCC00"/>
                </a:solidFill>
                <a:latin typeface="Times New Roman" pitchFamily="18" charset="0"/>
              </a:rPr>
              <a:t>quatro exigências da ação evangelizadora</a:t>
            </a:r>
            <a:r>
              <a:rPr lang="pt-BR" sz="2800" b="1" i="1" smtClean="0">
                <a:latin typeface="Times New Roman" pitchFamily="18" charset="0"/>
              </a:rPr>
              <a:t>: serviço, diálogo, anúncio e testemunho da comunhão</a:t>
            </a:r>
            <a:r>
              <a:rPr lang="pt-BR" sz="2800" smtClean="0">
                <a:latin typeface="Times New Roman" pitchFamily="18" charset="0"/>
              </a:rPr>
              <a:t>” (n. 122).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87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1" i="1" smtClean="0">
                <a:solidFill>
                  <a:srgbClr val="00FFFF"/>
                </a:solidFill>
                <a:latin typeface="Times New Roman" pitchFamily="18" charset="0"/>
              </a:rPr>
              <a:t>Sexto passo: o que vamos fazer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3600" smtClean="0">
              <a:solidFill>
                <a:srgbClr val="00FFFF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3600" smtClean="0">
                <a:latin typeface="Times New Roman" pitchFamily="18" charset="0"/>
              </a:rPr>
              <a:t>   A partir da análise da realidade, efetivada à luz da fé, busca-se responder às </a:t>
            </a:r>
            <a:r>
              <a:rPr lang="pt-BR" sz="3600" i="1" smtClean="0">
                <a:solidFill>
                  <a:srgbClr val="FFCC00"/>
                </a:solidFill>
                <a:latin typeface="Times New Roman" pitchFamily="18" charset="0"/>
              </a:rPr>
              <a:t>urgências pastorais</a:t>
            </a:r>
            <a:r>
              <a:rPr lang="pt-BR" sz="3600" smtClean="0">
                <a:latin typeface="Times New Roman" pitchFamily="18" charset="0"/>
              </a:rPr>
              <a:t>, segundo os </a:t>
            </a:r>
            <a:r>
              <a:rPr lang="pt-BR" sz="3600" i="1" smtClean="0">
                <a:latin typeface="Times New Roman" pitchFamily="18" charset="0"/>
              </a:rPr>
              <a:t>objetivos </a:t>
            </a:r>
            <a:r>
              <a:rPr lang="pt-BR" sz="3600" smtClean="0">
                <a:latin typeface="Times New Roman" pitchFamily="18" charset="0"/>
              </a:rPr>
              <a:t>e </a:t>
            </a:r>
            <a:r>
              <a:rPr lang="pt-BR" sz="3600" i="1" smtClean="0">
                <a:latin typeface="Times New Roman" pitchFamily="18" charset="0"/>
              </a:rPr>
              <a:t>critérios de ação</a:t>
            </a:r>
            <a:r>
              <a:rPr lang="pt-BR" sz="3600" smtClean="0">
                <a:latin typeface="Times New Roman" pitchFamily="18" charset="0"/>
              </a:rPr>
              <a:t> estabelecidos. É o momento da </a:t>
            </a:r>
            <a:r>
              <a:rPr lang="pt-BR" sz="3600" i="1" smtClean="0">
                <a:solidFill>
                  <a:srgbClr val="FFCC00"/>
                </a:solidFill>
                <a:latin typeface="Times New Roman" pitchFamily="18" charset="0"/>
              </a:rPr>
              <a:t>programação</a:t>
            </a:r>
            <a:r>
              <a:rPr lang="pt-BR" sz="3600" smtClean="0">
                <a:latin typeface="Times New Roman" pitchFamily="18" charset="0"/>
              </a:rPr>
              <a:t>, que é muito mais do que um cronograma de ações (n. 125).</a:t>
            </a:r>
            <a:r>
              <a:rPr lang="pt-BR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b="1" i="1" smtClean="0">
                <a:solidFill>
                  <a:srgbClr val="00FFFF"/>
                </a:solidFill>
                <a:latin typeface="Times New Roman" pitchFamily="18" charset="0"/>
              </a:rPr>
              <a:t>Sétimo passo: a renovação das estruturas</a:t>
            </a:r>
            <a:endParaRPr lang="pt-BR" smtClean="0">
              <a:solidFill>
                <a:srgbClr val="00FF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mtClean="0">
                <a:latin typeface="Times New Roman" pitchFamily="18" charset="0"/>
              </a:rPr>
              <a:t>    Mudadas as ações,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muda-se as estruturas</a:t>
            </a:r>
            <a:r>
              <a:rPr lang="pt-BR" smtClean="0">
                <a:latin typeface="Times New Roman" pitchFamily="18" charset="0"/>
              </a:rPr>
              <a:t> que lhe dão suporte: </a:t>
            </a:r>
            <a:r>
              <a:rPr lang="pt-BR" b="1" i="1" smtClean="0">
                <a:latin typeface="Times New Roman" pitchFamily="18" charset="0"/>
              </a:rPr>
              <a:t>Ecclesia semper reformanda</a:t>
            </a:r>
            <a:r>
              <a:rPr lang="pt-BR" smtClean="0">
                <a:latin typeface="Times New Roman" pitchFamily="18" charset="0"/>
              </a:rPr>
              <a:t> (n.126).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mtClean="0">
                <a:latin typeface="Times New Roman" pitchFamily="18" charset="0"/>
              </a:rPr>
              <a:t>   A comunidade eclesial necessita pensar ou rever </a:t>
            </a:r>
            <a:r>
              <a:rPr lang="pt-BR" i="1" smtClean="0">
                <a:latin typeface="Times New Roman" pitchFamily="18" charset="0"/>
              </a:rPr>
              <a:t>organismos de articulação</a:t>
            </a:r>
            <a:r>
              <a:rPr lang="pt-BR" smtClean="0">
                <a:latin typeface="Times New Roman" pitchFamily="18" charset="0"/>
              </a:rPr>
              <a:t> da ação (assembléias, conselhos), </a:t>
            </a:r>
            <a:r>
              <a:rPr lang="pt-BR" i="1" smtClean="0">
                <a:latin typeface="Times New Roman" pitchFamily="18" charset="0"/>
              </a:rPr>
              <a:t>mecanismos de coordenação</a:t>
            </a:r>
            <a:r>
              <a:rPr lang="pt-BR" smtClean="0">
                <a:latin typeface="Times New Roman" pitchFamily="18" charset="0"/>
              </a:rPr>
              <a:t> (equipes de coordenação de âmbitos eclesiais e de serviços específicos) e </a:t>
            </a:r>
            <a:r>
              <a:rPr lang="pt-BR" i="1" smtClean="0">
                <a:latin typeface="Times New Roman" pitchFamily="18" charset="0"/>
              </a:rPr>
              <a:t>primeiros responsáveis</a:t>
            </a:r>
            <a:r>
              <a:rPr lang="pt-BR" smtClean="0">
                <a:latin typeface="Times New Roman" pitchFamily="18" charset="0"/>
              </a:rPr>
              <a:t> (Bispo, pároco, coordenadores), discriminando suas respectivas funções (n. 127).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b="1" smtClean="0">
                <a:solidFill>
                  <a:srgbClr val="66FF33"/>
                </a:solidFill>
                <a:latin typeface="Times New Roman" pitchFamily="18" charset="0"/>
              </a:rPr>
              <a:t>CONCLUSÃO:</a:t>
            </a:r>
            <a:r>
              <a:rPr lang="pt-BR" sz="4000" b="1" smtClean="0">
                <a:latin typeface="Times New Roman" pitchFamily="18" charset="0"/>
              </a:rPr>
              <a:t> </a:t>
            </a:r>
            <a:r>
              <a:rPr lang="pt-BR" sz="4000" b="1" smtClean="0">
                <a:solidFill>
                  <a:srgbClr val="66FF33"/>
                </a:solidFill>
                <a:latin typeface="Times New Roman" pitchFamily="18" charset="0"/>
              </a:rPr>
              <a:t>compromisso de unidade na missão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mtClean="0"/>
              <a:t>   </a:t>
            </a:r>
            <a:r>
              <a:rPr lang="pt-BR" smtClean="0">
                <a:latin typeface="Times New Roman" pitchFamily="18" charset="0"/>
              </a:rPr>
              <a:t>Estas Diretrizes apontam para o compromisso evangelizador da Igreja no Brasil, no início da segunda década do século XXI. Manifestam, através das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cinco urgências</a:t>
            </a:r>
            <a:r>
              <a:rPr lang="pt-BR" smtClean="0">
                <a:latin typeface="Times New Roman" pitchFamily="18" charset="0"/>
              </a:rPr>
              <a:t>, o caminho discernido, à luz do Espírito Santo, como resposta a este tempo de profundas transformações. Elas assumem o espírito do Concílio Vaticano II, recolhendo a riqueza existente no Magistério pós-conciliar.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pt-BR" smtClean="0"/>
          </a:p>
        </p:txBody>
      </p:sp>
      <p:pic>
        <p:nvPicPr>
          <p:cNvPr id="144388" name="Picture 4" descr="DSC098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82073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43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>
                <a:latin typeface="Times New Roman" pitchFamily="18" charset="0"/>
              </a:rPr>
              <a:t>Elas acolhem as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Conclusões da Conferência de Aparecida</a:t>
            </a:r>
            <a:r>
              <a:rPr lang="pt-BR" smtClean="0">
                <a:latin typeface="Times New Roman" pitchFamily="18" charset="0"/>
              </a:rPr>
              <a:t>, desejando que elas se concretizem em ações evangelizadoras capazes de suscitar o fascínio por Jesus Cristo e o compromisso pelo Reino de Deus e sua Justiça (n. 128). </a:t>
            </a:r>
          </a:p>
          <a:p>
            <a:pPr eaLnBrk="1" hangingPunct="1">
              <a:defRPr/>
            </a:pPr>
            <a:r>
              <a:rPr lang="pt-BR" smtClean="0">
                <a:latin typeface="Times New Roman" pitchFamily="18" charset="0"/>
              </a:rPr>
              <a:t>Elas representam forte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apelo à efetiva unidade</a:t>
            </a:r>
            <a:r>
              <a:rPr lang="pt-BR" smtClean="0">
                <a:latin typeface="Times New Roman" pitchFamily="18" charset="0"/>
              </a:rPr>
              <a:t>. O novo Povo de Deus, ao mesmo tempo em que respeita a </a:t>
            </a:r>
            <a:r>
              <a:rPr lang="pt-BR" i="1" smtClean="0">
                <a:latin typeface="Times New Roman" pitchFamily="18" charset="0"/>
              </a:rPr>
              <a:t>diversidade</a:t>
            </a:r>
            <a:r>
              <a:rPr lang="pt-BR" smtClean="0">
                <a:latin typeface="Times New Roman" pitchFamily="18" charset="0"/>
              </a:rPr>
              <a:t>, testemunha igualmente a </a:t>
            </a:r>
            <a:r>
              <a:rPr lang="pt-BR" i="1" smtClean="0">
                <a:latin typeface="Times New Roman" pitchFamily="18" charset="0"/>
              </a:rPr>
              <a:t>unidade (LG 13)</a:t>
            </a:r>
            <a:r>
              <a:rPr lang="pt-BR" smtClean="0">
                <a:latin typeface="Times New Roman" pitchFamily="18" charset="0"/>
              </a:rPr>
              <a:t>. O que (Jo 17,21) torna-se hoje sumamente importante para que se possa profeticamente interpelar para a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gratuidade</a:t>
            </a:r>
            <a:r>
              <a:rPr lang="pt-BR" smtClean="0">
                <a:latin typeface="Times New Roman" pitchFamily="18" charset="0"/>
              </a:rPr>
              <a:t> e a </a:t>
            </a:r>
            <a:r>
              <a:rPr lang="pt-BR" b="1" i="1" smtClean="0">
                <a:solidFill>
                  <a:srgbClr val="FFCC00"/>
                </a:solidFill>
                <a:latin typeface="Times New Roman" pitchFamily="18" charset="0"/>
              </a:rPr>
              <a:t>alteridade</a:t>
            </a:r>
            <a:r>
              <a:rPr lang="pt-BR" smtClean="0">
                <a:latin typeface="Times New Roman" pitchFamily="18" charset="0"/>
              </a:rPr>
              <a:t> (n. 131).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>
                <a:latin typeface="Times New Roman" pitchFamily="18" charset="0"/>
              </a:rPr>
              <a:t>A Igreja no Brasil deseja, através das atuais Diretrizes,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ser expressão da encarnação do Reino de Deus no hoje de nossa história</a:t>
            </a:r>
            <a:r>
              <a:rPr lang="pt-BR" smtClean="0">
                <a:latin typeface="Times New Roman" pitchFamily="18" charset="0"/>
              </a:rPr>
              <a:t>. </a:t>
            </a:r>
          </a:p>
          <a:p>
            <a:pPr eaLnBrk="1" hangingPunct="1">
              <a:defRPr/>
            </a:pP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Maria</a:t>
            </a:r>
            <a:r>
              <a:rPr lang="pt-BR" smtClean="0">
                <a:latin typeface="Times New Roman" pitchFamily="18" charset="0"/>
              </a:rPr>
              <a:t> foi perfeita no assimilar e viver o Evangelho; ela é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modelo para a Igreja na ação evangelizadora</a:t>
            </a:r>
            <a:r>
              <a:rPr lang="pt-BR" smtClean="0">
                <a:latin typeface="Times New Roman" pitchFamily="18" charset="0"/>
              </a:rPr>
              <a:t>. Sua vida simples, obediente na fé, nos atrai ao discipulado de seu Filho. </a:t>
            </a:r>
          </a:p>
          <a:p>
            <a:pPr eaLnBrk="1" hangingPunct="1">
              <a:defRPr/>
            </a:pPr>
            <a:r>
              <a:rPr lang="pt-BR" smtClean="0">
                <a:latin typeface="Times New Roman" pitchFamily="18" charset="0"/>
              </a:rPr>
              <a:t>Que a Mãe de Deus e nossa, Senhora Aparecida, nos acompanhe com sua intercessão e exemplo, para que </a:t>
            </a:r>
            <a:r>
              <a:rPr lang="pt-BR" smtClean="0">
                <a:solidFill>
                  <a:srgbClr val="FFCC00"/>
                </a:solidFill>
                <a:latin typeface="Times New Roman" pitchFamily="18" charset="0"/>
              </a:rPr>
              <a:t>façamos tudo o que seu Filho nos disser</a:t>
            </a:r>
            <a:r>
              <a:rPr lang="pt-BR" smtClean="0">
                <a:latin typeface="Times New Roman" pitchFamily="18" charset="0"/>
              </a:rPr>
              <a:t> (n. 131 a).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pt-BR" smtClean="0"/>
          </a:p>
        </p:txBody>
      </p:sp>
      <p:pic>
        <p:nvPicPr>
          <p:cNvPr id="149508" name="Picture 4" descr="13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60350"/>
            <a:ext cx="470693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pt-BR" smtClean="0"/>
          </a:p>
        </p:txBody>
      </p:sp>
      <p:pic>
        <p:nvPicPr>
          <p:cNvPr id="142340" name="Picture 4" descr="DSC097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8135938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lança">
  <a:themeElements>
    <a:clrScheme name="Balança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ça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ança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ça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Balança</Template>
  <TotalTime>2038</TotalTime>
  <Words>7004</Words>
  <Application>Microsoft Office PowerPoint</Application>
  <PresentationFormat>Apresentação na tela (4:3)</PresentationFormat>
  <Paragraphs>191</Paragraphs>
  <Slides>98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98</vt:i4>
      </vt:variant>
    </vt:vector>
  </HeadingPairs>
  <TitlesOfParts>
    <vt:vector size="104" baseType="lpstr">
      <vt:lpstr>Times New Roman</vt:lpstr>
      <vt:lpstr>Arial</vt:lpstr>
      <vt:lpstr>Tahoma</vt:lpstr>
      <vt:lpstr>Wingdings</vt:lpstr>
      <vt:lpstr>Calibri</vt:lpstr>
      <vt:lpstr>Balança</vt:lpstr>
      <vt:lpstr>DIRETRIZES GERAIS DA AÇÃO EVANGELIZADORA DA IGREJA NO BRASIL 2011 – 2015</vt:lpstr>
      <vt:lpstr>Slide 2</vt:lpstr>
      <vt:lpstr>INTRODUÇÃO</vt:lpstr>
      <vt:lpstr>Slide 4</vt:lpstr>
      <vt:lpstr>Slide 5</vt:lpstr>
      <vt:lpstr>Slide 6</vt:lpstr>
      <vt:lpstr>Objetivo Geral:  Unidade e Respeito à Diversidade </vt:lpstr>
      <vt:lpstr>Visão Global das Diretrizes Gerais:</vt:lpstr>
      <vt:lpstr>Slide 9</vt:lpstr>
      <vt:lpstr>I. PARTIR DE JESUS CRISTO</vt:lpstr>
      <vt:lpstr>Quem é Jesus Cristo ?</vt:lpstr>
      <vt:lpstr>Quem é Jesus Cristo? (Mc 8,27-29). </vt:lpstr>
      <vt:lpstr>Slide 13</vt:lpstr>
      <vt:lpstr>Duas Atitudes de Jesus  se destacam: Alteridade     -      Gratuidade  </vt:lpstr>
      <vt:lpstr>Slide 15</vt:lpstr>
      <vt:lpstr>Slide 16</vt:lpstr>
      <vt:lpstr>Slide 17</vt:lpstr>
      <vt:lpstr>Slide 18</vt:lpstr>
      <vt:lpstr>Slide 19</vt:lpstr>
      <vt:lpstr>Slide 20</vt:lpstr>
      <vt:lpstr>II. MARCAS DE NOSSO TEMPO</vt:lpstr>
      <vt:lpstr>Slide 22</vt:lpstr>
      <vt:lpstr>Slide 23</vt:lpstr>
      <vt:lpstr>Slide 24</vt:lpstr>
      <vt:lpstr>Slide 25</vt:lpstr>
      <vt:lpstr>Slide 26</vt:lpstr>
      <vt:lpstr>III. URGÊNCIAS NA AÇÃO EVANGELIZADORA</vt:lpstr>
      <vt:lpstr>Slide 28</vt:lpstr>
      <vt:lpstr>Slide 29</vt:lpstr>
      <vt:lpstr>3.1. Igreja em estado permanente de missão </vt:lpstr>
      <vt:lpstr>Slide 31</vt:lpstr>
      <vt:lpstr>Slide 32</vt:lpstr>
      <vt:lpstr>Slide 33</vt:lpstr>
      <vt:lpstr>Slide 34</vt:lpstr>
      <vt:lpstr>Slide 35</vt:lpstr>
      <vt:lpstr>3.2. Igreja: casa da iniciação à vida cristã </vt:lpstr>
      <vt:lpstr>Slide 37</vt:lpstr>
      <vt:lpstr>Slide 38</vt:lpstr>
      <vt:lpstr>Slide 39</vt:lpstr>
      <vt:lpstr>3.3. Igreja: lugar de animação bíblica  da vida e da pastoral</vt:lpstr>
      <vt:lpstr>Slide 41</vt:lpstr>
      <vt:lpstr>Slide 42</vt:lpstr>
      <vt:lpstr>Slide 43</vt:lpstr>
      <vt:lpstr>Slide 44</vt:lpstr>
      <vt:lpstr>3.4. Igreja: comunidade  de comunidades</vt:lpstr>
      <vt:lpstr>Slide 46</vt:lpstr>
      <vt:lpstr>Slide 47</vt:lpstr>
      <vt:lpstr>Slide 48</vt:lpstr>
      <vt:lpstr>Slide 49</vt:lpstr>
      <vt:lpstr>Slide 50</vt:lpstr>
      <vt:lpstr>3.5. Igreja a serviço da vida plena  para todos</vt:lpstr>
      <vt:lpstr>Slide 52</vt:lpstr>
      <vt:lpstr>Slide 53</vt:lpstr>
      <vt:lpstr>Slide 54</vt:lpstr>
      <vt:lpstr>Slide 55</vt:lpstr>
      <vt:lpstr>IV. PERSPECTIVAS DE AÇÃO</vt:lpstr>
      <vt:lpstr>Slide 57</vt:lpstr>
      <vt:lpstr>Slide 58</vt:lpstr>
      <vt:lpstr>4.1. Igreja em permanente estado  de missão</vt:lpstr>
      <vt:lpstr>Slide 60</vt:lpstr>
      <vt:lpstr>Slide 61</vt:lpstr>
      <vt:lpstr>Slide 62</vt:lpstr>
      <vt:lpstr>4.2. Igreja: casa da iniciação  à vida cristã</vt:lpstr>
      <vt:lpstr>Slide 64</vt:lpstr>
      <vt:lpstr>Slide 65</vt:lpstr>
      <vt:lpstr>Slide 66</vt:lpstr>
      <vt:lpstr>Slide 67</vt:lpstr>
      <vt:lpstr>4.3. Igreja: lugar de animação bíblica  da vida e da pastoral</vt:lpstr>
      <vt:lpstr>Slide 69</vt:lpstr>
      <vt:lpstr>Slide 70</vt:lpstr>
      <vt:lpstr>Slide 71</vt:lpstr>
      <vt:lpstr>4.4. Igreja: comunidade  de comunidades</vt:lpstr>
      <vt:lpstr>Slide 73</vt:lpstr>
      <vt:lpstr>Slide 74</vt:lpstr>
      <vt:lpstr>Slide 75</vt:lpstr>
      <vt:lpstr>Slide 76</vt:lpstr>
      <vt:lpstr>4.5. Igreja a serviço da vida plena para todos</vt:lpstr>
      <vt:lpstr>Slide 78</vt:lpstr>
      <vt:lpstr>Slide 79</vt:lpstr>
      <vt:lpstr>Slide 80</vt:lpstr>
      <vt:lpstr>Slide 81</vt:lpstr>
      <vt:lpstr>Slide 82</vt:lpstr>
      <vt:lpstr>Slide 83</vt:lpstr>
      <vt:lpstr>V. INDICAÇÕES DE OPERACIONALIZAÇÃO</vt:lpstr>
      <vt:lpstr>5.1. O plano como fruto de um processo de planejamento</vt:lpstr>
      <vt:lpstr>5.2. Passos metodológicos</vt:lpstr>
      <vt:lpstr>Slide 87</vt:lpstr>
      <vt:lpstr>Slide 88</vt:lpstr>
      <vt:lpstr>Slide 89</vt:lpstr>
      <vt:lpstr>Slide 90</vt:lpstr>
      <vt:lpstr>Slide 91</vt:lpstr>
      <vt:lpstr>Slide 92</vt:lpstr>
      <vt:lpstr>CONCLUSÃO: compromisso de unidade na missão</vt:lpstr>
      <vt:lpstr>Slide 94</vt:lpstr>
      <vt:lpstr>Slide 95</vt:lpstr>
      <vt:lpstr>Slide 96</vt:lpstr>
      <vt:lpstr>Slide 97</vt:lpstr>
      <vt:lpstr>Slide 98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DIRETRIZES GERAIS DA AÇÃO EVANGELIZADORA DA IGREJA NO BRASIL 2011 – 2015</dc:title>
  <dc:creator>Cliente</dc:creator>
  <cp:lastModifiedBy>João</cp:lastModifiedBy>
  <cp:revision>93</cp:revision>
  <dcterms:created xsi:type="dcterms:W3CDTF">2011-05-21T13:40:42Z</dcterms:created>
  <dcterms:modified xsi:type="dcterms:W3CDTF">2011-07-13T19:59:42Z</dcterms:modified>
</cp:coreProperties>
</file>