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0" r:id="rId3"/>
    <p:sldId id="261" r:id="rId4"/>
    <p:sldId id="257" r:id="rId5"/>
    <p:sldId id="265" r:id="rId6"/>
    <p:sldId id="262" r:id="rId7"/>
    <p:sldId id="266" r:id="rId8"/>
    <p:sldId id="267" r:id="rId9"/>
    <p:sldId id="280" r:id="rId10"/>
    <p:sldId id="315" r:id="rId11"/>
    <p:sldId id="283" r:id="rId12"/>
    <p:sldId id="285" r:id="rId13"/>
    <p:sldId id="316" r:id="rId14"/>
    <p:sldId id="286" r:id="rId15"/>
    <p:sldId id="321" r:id="rId16"/>
    <p:sldId id="318" r:id="rId17"/>
    <p:sldId id="284" r:id="rId18"/>
    <p:sldId id="281" r:id="rId19"/>
    <p:sldId id="282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20" r:id="rId44"/>
    <p:sldId id="268" r:id="rId45"/>
    <p:sldId id="269" r:id="rId46"/>
    <p:sldId id="270" r:id="rId47"/>
    <p:sldId id="272" r:id="rId48"/>
    <p:sldId id="271" r:id="rId49"/>
    <p:sldId id="273" r:id="rId50"/>
    <p:sldId id="274" r:id="rId51"/>
    <p:sldId id="313" r:id="rId52"/>
    <p:sldId id="275" r:id="rId53"/>
    <p:sldId id="314" r:id="rId54"/>
    <p:sldId id="276" r:id="rId55"/>
    <p:sldId id="277" r:id="rId56"/>
    <p:sldId id="322" r:id="rId57"/>
    <p:sldId id="278" r:id="rId58"/>
    <p:sldId id="279" r:id="rId59"/>
    <p:sldId id="311" r:id="rId60"/>
    <p:sldId id="258" r:id="rId61"/>
    <p:sldId id="312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A24BE-7555-4FE8-82F0-AE36C6C66CE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0EE6975-7C41-42EA-A454-AA7912BCE281}">
      <dgm:prSet phldrT="[Texto]"/>
      <dgm:spPr/>
      <dgm:t>
        <a:bodyPr/>
        <a:lstStyle/>
        <a:p>
          <a:r>
            <a:rPr lang="pt-BR" b="1" i="0" u="none" dirty="0"/>
            <a:t>Bolsa Família</a:t>
          </a:r>
          <a:endParaRPr lang="pt-BR" dirty="0"/>
        </a:p>
      </dgm:t>
    </dgm:pt>
    <dgm:pt modelId="{51E28091-63B0-40A6-856F-1B98508C11CA}" type="parTrans" cxnId="{91722313-9759-4010-A4D4-1DF3C82D1D83}">
      <dgm:prSet/>
      <dgm:spPr/>
      <dgm:t>
        <a:bodyPr/>
        <a:lstStyle/>
        <a:p>
          <a:endParaRPr lang="pt-BR"/>
        </a:p>
      </dgm:t>
    </dgm:pt>
    <dgm:pt modelId="{115B7B66-551D-4B92-B6DD-6C0237E3B3E8}" type="sibTrans" cxnId="{91722313-9759-4010-A4D4-1DF3C82D1D83}">
      <dgm:prSet/>
      <dgm:spPr/>
      <dgm:t>
        <a:bodyPr/>
        <a:lstStyle/>
        <a:p>
          <a:endParaRPr lang="pt-BR"/>
        </a:p>
      </dgm:t>
    </dgm:pt>
    <dgm:pt modelId="{647AE0D2-8BD8-446A-9208-5116EAF82FFF}">
      <dgm:prSet phldrT="[Texto]"/>
      <dgm:spPr/>
      <dgm:t>
        <a:bodyPr/>
        <a:lstStyle/>
        <a:p>
          <a:r>
            <a:rPr lang="pt-BR" b="1" i="0" u="none" dirty="0"/>
            <a:t>PAA</a:t>
          </a:r>
          <a:r>
            <a:rPr lang="pt-BR" b="0" i="0" u="none" dirty="0"/>
            <a:t> e Assistência Técnica</a:t>
          </a:r>
          <a:endParaRPr lang="pt-BR" dirty="0"/>
        </a:p>
      </dgm:t>
    </dgm:pt>
    <dgm:pt modelId="{C6D90385-482E-4A6B-9EDB-02A061F76CE8}" type="parTrans" cxnId="{AC36A237-CC6B-4860-A44C-4C4FCB28EFF2}">
      <dgm:prSet/>
      <dgm:spPr/>
      <dgm:t>
        <a:bodyPr/>
        <a:lstStyle/>
        <a:p>
          <a:endParaRPr lang="pt-BR"/>
        </a:p>
      </dgm:t>
    </dgm:pt>
    <dgm:pt modelId="{AA8C9A82-34CC-496B-8AA4-D670921618B0}" type="sibTrans" cxnId="{AC36A237-CC6B-4860-A44C-4C4FCB28EFF2}">
      <dgm:prSet/>
      <dgm:spPr/>
      <dgm:t>
        <a:bodyPr/>
        <a:lstStyle/>
        <a:p>
          <a:endParaRPr lang="pt-BR"/>
        </a:p>
      </dgm:t>
    </dgm:pt>
    <dgm:pt modelId="{B943E5D9-BFEE-4764-BCC0-DF08DBECE60F}">
      <dgm:prSet phldrT="[Texto]"/>
      <dgm:spPr/>
      <dgm:t>
        <a:bodyPr/>
        <a:lstStyle/>
        <a:p>
          <a:r>
            <a:rPr lang="pt-BR" b="1" i="0" u="none" dirty="0"/>
            <a:t>PNAE</a:t>
          </a:r>
          <a:r>
            <a:rPr lang="pt-BR" b="0" i="0" u="none" dirty="0"/>
            <a:t> (merenda escolar)</a:t>
          </a:r>
          <a:endParaRPr lang="pt-BR" b="0" dirty="0"/>
        </a:p>
        <a:p>
          <a:pPr rtl="0"/>
          <a:endParaRPr lang="pt-BR" dirty="0"/>
        </a:p>
      </dgm:t>
    </dgm:pt>
    <dgm:pt modelId="{31D30305-EB19-4117-9DAB-108AA9D6F134}" type="parTrans" cxnId="{EE1B6CB5-62C3-46D5-A947-5A26D0CDC3DD}">
      <dgm:prSet/>
      <dgm:spPr/>
      <dgm:t>
        <a:bodyPr/>
        <a:lstStyle/>
        <a:p>
          <a:endParaRPr lang="pt-BR"/>
        </a:p>
      </dgm:t>
    </dgm:pt>
    <dgm:pt modelId="{290BA81A-0926-40AD-9044-310130103CB9}" type="sibTrans" cxnId="{EE1B6CB5-62C3-46D5-A947-5A26D0CDC3DD}">
      <dgm:prSet/>
      <dgm:spPr/>
      <dgm:t>
        <a:bodyPr/>
        <a:lstStyle/>
        <a:p>
          <a:endParaRPr lang="pt-BR"/>
        </a:p>
      </dgm:t>
    </dgm:pt>
    <dgm:pt modelId="{F119AED4-E5CA-4E93-A9DE-34246EC8F58C}">
      <dgm:prSet phldrT="[Texto]"/>
      <dgm:spPr/>
      <dgm:t>
        <a:bodyPr/>
        <a:lstStyle/>
        <a:p>
          <a:r>
            <a:rPr lang="pt-BR" b="1" i="0" u="none" dirty="0"/>
            <a:t>Direito a Água:</a:t>
          </a:r>
          <a:endParaRPr lang="pt-BR" dirty="0"/>
        </a:p>
      </dgm:t>
    </dgm:pt>
    <dgm:pt modelId="{4CEB289F-3DDB-49EB-A477-7D4F00046DDD}" type="parTrans" cxnId="{438E0DCA-B2D3-48EC-97CE-15F6899DA7A0}">
      <dgm:prSet/>
      <dgm:spPr/>
      <dgm:t>
        <a:bodyPr/>
        <a:lstStyle/>
        <a:p>
          <a:endParaRPr lang="pt-BR"/>
        </a:p>
      </dgm:t>
    </dgm:pt>
    <dgm:pt modelId="{DA3F64A6-FE7A-4F05-910D-3E1526ADB7E2}" type="sibTrans" cxnId="{438E0DCA-B2D3-48EC-97CE-15F6899DA7A0}">
      <dgm:prSet/>
      <dgm:spPr/>
      <dgm:t>
        <a:bodyPr/>
        <a:lstStyle/>
        <a:p>
          <a:endParaRPr lang="pt-BR"/>
        </a:p>
      </dgm:t>
    </dgm:pt>
    <dgm:pt modelId="{7223CC7F-9085-4E40-9406-E2E4D83EEB15}">
      <dgm:prSet phldrT="[Texto]"/>
      <dgm:spPr/>
      <dgm:t>
        <a:bodyPr/>
        <a:lstStyle/>
        <a:p>
          <a:r>
            <a:rPr lang="pt-BR" b="1" i="0" u="none" dirty="0"/>
            <a:t>Agricultura Familiar</a:t>
          </a:r>
          <a:endParaRPr lang="pt-BR" dirty="0"/>
        </a:p>
      </dgm:t>
    </dgm:pt>
    <dgm:pt modelId="{66938585-7B0C-41A9-B3B8-AA5CCD0C0F1A}" type="parTrans" cxnId="{AA030C33-8DE8-4DA8-99AE-8FDE983B8F43}">
      <dgm:prSet/>
      <dgm:spPr/>
      <dgm:t>
        <a:bodyPr/>
        <a:lstStyle/>
        <a:p>
          <a:endParaRPr lang="pt-BR"/>
        </a:p>
      </dgm:t>
    </dgm:pt>
    <dgm:pt modelId="{A2F31F65-F373-427E-BCA7-913B137F03C4}" type="sibTrans" cxnId="{AA030C33-8DE8-4DA8-99AE-8FDE983B8F43}">
      <dgm:prSet/>
      <dgm:spPr/>
      <dgm:t>
        <a:bodyPr/>
        <a:lstStyle/>
        <a:p>
          <a:endParaRPr lang="pt-BR"/>
        </a:p>
      </dgm:t>
    </dgm:pt>
    <dgm:pt modelId="{4F3297ED-4956-4B2E-85CD-46F91B7E3204}">
      <dgm:prSet phldrT="[Texto]"/>
      <dgm:spPr/>
      <dgm:t>
        <a:bodyPr/>
        <a:lstStyle/>
        <a:p>
          <a:r>
            <a:rPr lang="pt-BR" b="1" i="0" u="none" dirty="0"/>
            <a:t>Rede de Equipamentos Públicos</a:t>
          </a:r>
          <a:endParaRPr lang="pt-BR" dirty="0"/>
        </a:p>
      </dgm:t>
    </dgm:pt>
    <dgm:pt modelId="{8EE5D1D6-2A55-4088-AC62-AA8BC25CC0E7}" type="parTrans" cxnId="{F20AC974-8F56-4311-850E-CCA884F63206}">
      <dgm:prSet/>
      <dgm:spPr/>
      <dgm:t>
        <a:bodyPr/>
        <a:lstStyle/>
        <a:p>
          <a:endParaRPr lang="pt-BR"/>
        </a:p>
      </dgm:t>
    </dgm:pt>
    <dgm:pt modelId="{8ABCB402-2870-4EAD-A7CD-9E0DB63BFC34}" type="sibTrans" cxnId="{F20AC974-8F56-4311-850E-CCA884F63206}">
      <dgm:prSet/>
      <dgm:spPr/>
      <dgm:t>
        <a:bodyPr/>
        <a:lstStyle/>
        <a:p>
          <a:endParaRPr lang="pt-BR"/>
        </a:p>
      </dgm:t>
    </dgm:pt>
    <dgm:pt modelId="{B35772FA-4CAF-40FC-A9AA-930209636698}">
      <dgm:prSet phldrT="[Texto]"/>
      <dgm:spPr/>
      <dgm:t>
        <a:bodyPr/>
        <a:lstStyle/>
        <a:p>
          <a:r>
            <a:rPr lang="pt-BR" b="1" i="0" u="none" dirty="0"/>
            <a:t>Reforma Agrária </a:t>
          </a:r>
          <a:endParaRPr lang="pt-BR" dirty="0"/>
        </a:p>
      </dgm:t>
    </dgm:pt>
    <dgm:pt modelId="{81A84A63-A6F3-4361-8736-CFD9BFD3C859}" type="parTrans" cxnId="{645BBD27-9176-4E82-8FC7-A98A81BC2960}">
      <dgm:prSet/>
      <dgm:spPr/>
      <dgm:t>
        <a:bodyPr/>
        <a:lstStyle/>
        <a:p>
          <a:endParaRPr lang="pt-BR"/>
        </a:p>
      </dgm:t>
    </dgm:pt>
    <dgm:pt modelId="{DD9721D6-DEE0-401E-8186-856F32CDEF6C}" type="sibTrans" cxnId="{645BBD27-9176-4E82-8FC7-A98A81BC2960}">
      <dgm:prSet/>
      <dgm:spPr/>
      <dgm:t>
        <a:bodyPr/>
        <a:lstStyle/>
        <a:p>
          <a:endParaRPr lang="pt-BR"/>
        </a:p>
      </dgm:t>
    </dgm:pt>
    <dgm:pt modelId="{FAE54111-C068-48DD-8D7C-0698BE536B86}" type="pres">
      <dgm:prSet presAssocID="{067A24BE-7555-4FE8-82F0-AE36C6C66CE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47629FE-3F16-428E-923C-541236227071}" type="pres">
      <dgm:prSet presAssocID="{10EE6975-7C41-42EA-A454-AA7912BCE28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FF34A0-49BC-4BC0-B13B-A9CFB4D18F2B}" type="pres">
      <dgm:prSet presAssocID="{115B7B66-551D-4B92-B6DD-6C0237E3B3E8}" presName="sibTrans" presStyleLbl="sibTrans2D1" presStyleIdx="0" presStyleCnt="7"/>
      <dgm:spPr/>
      <dgm:t>
        <a:bodyPr/>
        <a:lstStyle/>
        <a:p>
          <a:endParaRPr lang="pt-BR"/>
        </a:p>
      </dgm:t>
    </dgm:pt>
    <dgm:pt modelId="{CB87AD20-70CE-4AF3-B9F9-1434D0D65E5B}" type="pres">
      <dgm:prSet presAssocID="{115B7B66-551D-4B92-B6DD-6C0237E3B3E8}" presName="connectorText" presStyleLbl="sibTrans2D1" presStyleIdx="0" presStyleCnt="7"/>
      <dgm:spPr/>
      <dgm:t>
        <a:bodyPr/>
        <a:lstStyle/>
        <a:p>
          <a:endParaRPr lang="pt-BR"/>
        </a:p>
      </dgm:t>
    </dgm:pt>
    <dgm:pt modelId="{4BC7CD99-C237-4FF7-BDF8-C0E9CC8A711F}" type="pres">
      <dgm:prSet presAssocID="{B35772FA-4CAF-40FC-A9AA-93020963669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25D04F-191E-4414-A73D-6F6D1A03C0DB}" type="pres">
      <dgm:prSet presAssocID="{DD9721D6-DEE0-401E-8186-856F32CDEF6C}" presName="sibTrans" presStyleLbl="sibTrans2D1" presStyleIdx="1" presStyleCnt="7"/>
      <dgm:spPr/>
      <dgm:t>
        <a:bodyPr/>
        <a:lstStyle/>
        <a:p>
          <a:endParaRPr lang="pt-BR"/>
        </a:p>
      </dgm:t>
    </dgm:pt>
    <dgm:pt modelId="{38F0FCB5-ED60-4A68-B3C5-E7B903802274}" type="pres">
      <dgm:prSet presAssocID="{DD9721D6-DEE0-401E-8186-856F32CDEF6C}" presName="connectorText" presStyleLbl="sibTrans2D1" presStyleIdx="1" presStyleCnt="7"/>
      <dgm:spPr/>
      <dgm:t>
        <a:bodyPr/>
        <a:lstStyle/>
        <a:p>
          <a:endParaRPr lang="pt-BR"/>
        </a:p>
      </dgm:t>
    </dgm:pt>
    <dgm:pt modelId="{1B40A54B-B863-41FE-BBA8-C7FA5760D8A7}" type="pres">
      <dgm:prSet presAssocID="{647AE0D2-8BD8-446A-9208-5116EAF82FF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52C151-B168-4E09-8739-DC22BF1F5707}" type="pres">
      <dgm:prSet presAssocID="{AA8C9A82-34CC-496B-8AA4-D670921618B0}" presName="sibTrans" presStyleLbl="sibTrans2D1" presStyleIdx="2" presStyleCnt="7"/>
      <dgm:spPr/>
      <dgm:t>
        <a:bodyPr/>
        <a:lstStyle/>
        <a:p>
          <a:endParaRPr lang="pt-BR"/>
        </a:p>
      </dgm:t>
    </dgm:pt>
    <dgm:pt modelId="{664C7394-7F87-4695-B470-7D9B3D6BC886}" type="pres">
      <dgm:prSet presAssocID="{AA8C9A82-34CC-496B-8AA4-D670921618B0}" presName="connectorText" presStyleLbl="sibTrans2D1" presStyleIdx="2" presStyleCnt="7"/>
      <dgm:spPr/>
      <dgm:t>
        <a:bodyPr/>
        <a:lstStyle/>
        <a:p>
          <a:endParaRPr lang="pt-BR"/>
        </a:p>
      </dgm:t>
    </dgm:pt>
    <dgm:pt modelId="{FAECF452-CD5F-4B5E-83B1-4AFFE51A1F0B}" type="pres">
      <dgm:prSet presAssocID="{B943E5D9-BFEE-4764-BCC0-DF08DBECE60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FC6AA8-0C03-4BFA-8809-9199143C7EB6}" type="pres">
      <dgm:prSet presAssocID="{290BA81A-0926-40AD-9044-310130103CB9}" presName="sibTrans" presStyleLbl="sibTrans2D1" presStyleIdx="3" presStyleCnt="7"/>
      <dgm:spPr/>
      <dgm:t>
        <a:bodyPr/>
        <a:lstStyle/>
        <a:p>
          <a:endParaRPr lang="pt-BR"/>
        </a:p>
      </dgm:t>
    </dgm:pt>
    <dgm:pt modelId="{5192A9CD-2990-487D-8B9F-C3C7CD9118AD}" type="pres">
      <dgm:prSet presAssocID="{290BA81A-0926-40AD-9044-310130103CB9}" presName="connectorText" presStyleLbl="sibTrans2D1" presStyleIdx="3" presStyleCnt="7"/>
      <dgm:spPr/>
      <dgm:t>
        <a:bodyPr/>
        <a:lstStyle/>
        <a:p>
          <a:endParaRPr lang="pt-BR"/>
        </a:p>
      </dgm:t>
    </dgm:pt>
    <dgm:pt modelId="{C92E6877-FC1C-4DD8-9C70-5F56480EF9FF}" type="pres">
      <dgm:prSet presAssocID="{F119AED4-E5CA-4E93-A9DE-34246EC8F58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928BC7-07C8-4CAE-B273-0B948676AACC}" type="pres">
      <dgm:prSet presAssocID="{DA3F64A6-FE7A-4F05-910D-3E1526ADB7E2}" presName="sibTrans" presStyleLbl="sibTrans2D1" presStyleIdx="4" presStyleCnt="7"/>
      <dgm:spPr/>
      <dgm:t>
        <a:bodyPr/>
        <a:lstStyle/>
        <a:p>
          <a:endParaRPr lang="pt-BR"/>
        </a:p>
      </dgm:t>
    </dgm:pt>
    <dgm:pt modelId="{9F2E2C3A-091D-4368-A5F2-8F3C4A7B99F6}" type="pres">
      <dgm:prSet presAssocID="{DA3F64A6-FE7A-4F05-910D-3E1526ADB7E2}" presName="connectorText" presStyleLbl="sibTrans2D1" presStyleIdx="4" presStyleCnt="7"/>
      <dgm:spPr/>
      <dgm:t>
        <a:bodyPr/>
        <a:lstStyle/>
        <a:p>
          <a:endParaRPr lang="pt-BR"/>
        </a:p>
      </dgm:t>
    </dgm:pt>
    <dgm:pt modelId="{AB2E02C9-C342-4FB3-8592-BC98308B4A37}" type="pres">
      <dgm:prSet presAssocID="{7223CC7F-9085-4E40-9406-E2E4D83EEB1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411B86-B859-483A-B6D1-BA2D2296F542}" type="pres">
      <dgm:prSet presAssocID="{A2F31F65-F373-427E-BCA7-913B137F03C4}" presName="sibTrans" presStyleLbl="sibTrans2D1" presStyleIdx="5" presStyleCnt="7"/>
      <dgm:spPr/>
      <dgm:t>
        <a:bodyPr/>
        <a:lstStyle/>
        <a:p>
          <a:endParaRPr lang="pt-BR"/>
        </a:p>
      </dgm:t>
    </dgm:pt>
    <dgm:pt modelId="{6A2C7511-F622-46D1-BBEC-08B5323C9516}" type="pres">
      <dgm:prSet presAssocID="{A2F31F65-F373-427E-BCA7-913B137F03C4}" presName="connectorText" presStyleLbl="sibTrans2D1" presStyleIdx="5" presStyleCnt="7"/>
      <dgm:spPr/>
      <dgm:t>
        <a:bodyPr/>
        <a:lstStyle/>
        <a:p>
          <a:endParaRPr lang="pt-BR"/>
        </a:p>
      </dgm:t>
    </dgm:pt>
    <dgm:pt modelId="{9EE81748-82DA-4FDF-905B-089C56E1475B}" type="pres">
      <dgm:prSet presAssocID="{4F3297ED-4956-4B2E-85CD-46F91B7E320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226807-1359-4D6E-BFAF-04D26ABB6D24}" type="pres">
      <dgm:prSet presAssocID="{8ABCB402-2870-4EAD-A7CD-9E0DB63BFC34}" presName="sibTrans" presStyleLbl="sibTrans2D1" presStyleIdx="6" presStyleCnt="7"/>
      <dgm:spPr/>
      <dgm:t>
        <a:bodyPr/>
        <a:lstStyle/>
        <a:p>
          <a:endParaRPr lang="pt-BR"/>
        </a:p>
      </dgm:t>
    </dgm:pt>
    <dgm:pt modelId="{3B8A5457-5486-47A6-A5A6-FA356EB1CE61}" type="pres">
      <dgm:prSet presAssocID="{8ABCB402-2870-4EAD-A7CD-9E0DB63BFC34}" presName="connectorText" presStyleLbl="sibTrans2D1" presStyleIdx="6" presStyleCnt="7"/>
      <dgm:spPr/>
      <dgm:t>
        <a:bodyPr/>
        <a:lstStyle/>
        <a:p>
          <a:endParaRPr lang="pt-BR"/>
        </a:p>
      </dgm:t>
    </dgm:pt>
  </dgm:ptLst>
  <dgm:cxnLst>
    <dgm:cxn modelId="{1C40DB39-D6AD-48A6-B9D5-7CA10BDCABD3}" type="presOf" srcId="{8ABCB402-2870-4EAD-A7CD-9E0DB63BFC34}" destId="{3B8A5457-5486-47A6-A5A6-FA356EB1CE61}" srcOrd="1" destOrd="0" presId="urn:microsoft.com/office/officeart/2005/8/layout/cycle2"/>
    <dgm:cxn modelId="{7847C4A3-4BAE-4B95-87EA-BBFBDB951E02}" type="presOf" srcId="{AA8C9A82-34CC-496B-8AA4-D670921618B0}" destId="{664C7394-7F87-4695-B470-7D9B3D6BC886}" srcOrd="1" destOrd="0" presId="urn:microsoft.com/office/officeart/2005/8/layout/cycle2"/>
    <dgm:cxn modelId="{F766D7C3-3F4F-4D23-A52D-26F873FBC363}" type="presOf" srcId="{4F3297ED-4956-4B2E-85CD-46F91B7E3204}" destId="{9EE81748-82DA-4FDF-905B-089C56E1475B}" srcOrd="0" destOrd="0" presId="urn:microsoft.com/office/officeart/2005/8/layout/cycle2"/>
    <dgm:cxn modelId="{39C44DB9-9CC0-4A7B-9041-9AF193B91CA9}" type="presOf" srcId="{290BA81A-0926-40AD-9044-310130103CB9}" destId="{FFFC6AA8-0C03-4BFA-8809-9199143C7EB6}" srcOrd="0" destOrd="0" presId="urn:microsoft.com/office/officeart/2005/8/layout/cycle2"/>
    <dgm:cxn modelId="{ACBEE9AF-12F4-4C92-9C84-EAC661DF4526}" type="presOf" srcId="{10EE6975-7C41-42EA-A454-AA7912BCE281}" destId="{047629FE-3F16-428E-923C-541236227071}" srcOrd="0" destOrd="0" presId="urn:microsoft.com/office/officeart/2005/8/layout/cycle2"/>
    <dgm:cxn modelId="{32447E08-590A-43FE-A437-BE7396D37BF1}" type="presOf" srcId="{067A24BE-7555-4FE8-82F0-AE36C6C66CEE}" destId="{FAE54111-C068-48DD-8D7C-0698BE536B86}" srcOrd="0" destOrd="0" presId="urn:microsoft.com/office/officeart/2005/8/layout/cycle2"/>
    <dgm:cxn modelId="{C6CFC797-CFA8-4E1A-8465-5FEEE4325A41}" type="presOf" srcId="{DA3F64A6-FE7A-4F05-910D-3E1526ADB7E2}" destId="{9F2E2C3A-091D-4368-A5F2-8F3C4A7B99F6}" srcOrd="1" destOrd="0" presId="urn:microsoft.com/office/officeart/2005/8/layout/cycle2"/>
    <dgm:cxn modelId="{17993B0C-5805-491A-B0D4-2075682AE2AD}" type="presOf" srcId="{647AE0D2-8BD8-446A-9208-5116EAF82FFF}" destId="{1B40A54B-B863-41FE-BBA8-C7FA5760D8A7}" srcOrd="0" destOrd="0" presId="urn:microsoft.com/office/officeart/2005/8/layout/cycle2"/>
    <dgm:cxn modelId="{B5327708-F8F4-4856-AA7E-8CBDC583F481}" type="presOf" srcId="{115B7B66-551D-4B92-B6DD-6C0237E3B3E8}" destId="{0CFF34A0-49BC-4BC0-B13B-A9CFB4D18F2B}" srcOrd="0" destOrd="0" presId="urn:microsoft.com/office/officeart/2005/8/layout/cycle2"/>
    <dgm:cxn modelId="{B4937F00-5C2C-4E4D-B077-863900DECE9F}" type="presOf" srcId="{B35772FA-4CAF-40FC-A9AA-930209636698}" destId="{4BC7CD99-C237-4FF7-BDF8-C0E9CC8A711F}" srcOrd="0" destOrd="0" presId="urn:microsoft.com/office/officeart/2005/8/layout/cycle2"/>
    <dgm:cxn modelId="{66BB829E-0E7B-41DE-BF24-DAB3DA041360}" type="presOf" srcId="{DA3F64A6-FE7A-4F05-910D-3E1526ADB7E2}" destId="{07928BC7-07C8-4CAE-B273-0B948676AACC}" srcOrd="0" destOrd="0" presId="urn:microsoft.com/office/officeart/2005/8/layout/cycle2"/>
    <dgm:cxn modelId="{233A91ED-5D25-4D13-A059-B7DB6D98EBF5}" type="presOf" srcId="{A2F31F65-F373-427E-BCA7-913B137F03C4}" destId="{6A2C7511-F622-46D1-BBEC-08B5323C9516}" srcOrd="1" destOrd="0" presId="urn:microsoft.com/office/officeart/2005/8/layout/cycle2"/>
    <dgm:cxn modelId="{7D0FFBF9-6132-4D32-822B-D6AC032AC6F4}" type="presOf" srcId="{DD9721D6-DEE0-401E-8186-856F32CDEF6C}" destId="{D325D04F-191E-4414-A73D-6F6D1A03C0DB}" srcOrd="0" destOrd="0" presId="urn:microsoft.com/office/officeart/2005/8/layout/cycle2"/>
    <dgm:cxn modelId="{9B4A325C-08B2-47FF-9403-5B55014D5D86}" type="presOf" srcId="{290BA81A-0926-40AD-9044-310130103CB9}" destId="{5192A9CD-2990-487D-8B9F-C3C7CD9118AD}" srcOrd="1" destOrd="0" presId="urn:microsoft.com/office/officeart/2005/8/layout/cycle2"/>
    <dgm:cxn modelId="{438E0DCA-B2D3-48EC-97CE-15F6899DA7A0}" srcId="{067A24BE-7555-4FE8-82F0-AE36C6C66CEE}" destId="{F119AED4-E5CA-4E93-A9DE-34246EC8F58C}" srcOrd="4" destOrd="0" parTransId="{4CEB289F-3DDB-49EB-A477-7D4F00046DDD}" sibTransId="{DA3F64A6-FE7A-4F05-910D-3E1526ADB7E2}"/>
    <dgm:cxn modelId="{F20AC974-8F56-4311-850E-CCA884F63206}" srcId="{067A24BE-7555-4FE8-82F0-AE36C6C66CEE}" destId="{4F3297ED-4956-4B2E-85CD-46F91B7E3204}" srcOrd="6" destOrd="0" parTransId="{8EE5D1D6-2A55-4088-AC62-AA8BC25CC0E7}" sibTransId="{8ABCB402-2870-4EAD-A7CD-9E0DB63BFC34}"/>
    <dgm:cxn modelId="{D0E2AADB-D589-4CBE-B406-4293F2ACB05E}" type="presOf" srcId="{115B7B66-551D-4B92-B6DD-6C0237E3B3E8}" destId="{CB87AD20-70CE-4AF3-B9F9-1434D0D65E5B}" srcOrd="1" destOrd="0" presId="urn:microsoft.com/office/officeart/2005/8/layout/cycle2"/>
    <dgm:cxn modelId="{EE1B6CB5-62C3-46D5-A947-5A26D0CDC3DD}" srcId="{067A24BE-7555-4FE8-82F0-AE36C6C66CEE}" destId="{B943E5D9-BFEE-4764-BCC0-DF08DBECE60F}" srcOrd="3" destOrd="0" parTransId="{31D30305-EB19-4117-9DAB-108AA9D6F134}" sibTransId="{290BA81A-0926-40AD-9044-310130103CB9}"/>
    <dgm:cxn modelId="{645BBD27-9176-4E82-8FC7-A98A81BC2960}" srcId="{067A24BE-7555-4FE8-82F0-AE36C6C66CEE}" destId="{B35772FA-4CAF-40FC-A9AA-930209636698}" srcOrd="1" destOrd="0" parTransId="{81A84A63-A6F3-4361-8736-CFD9BFD3C859}" sibTransId="{DD9721D6-DEE0-401E-8186-856F32CDEF6C}"/>
    <dgm:cxn modelId="{B6137706-773A-4BC0-AA0F-B348AD45F270}" type="presOf" srcId="{DD9721D6-DEE0-401E-8186-856F32CDEF6C}" destId="{38F0FCB5-ED60-4A68-B3C5-E7B903802274}" srcOrd="1" destOrd="0" presId="urn:microsoft.com/office/officeart/2005/8/layout/cycle2"/>
    <dgm:cxn modelId="{DBB08E5E-FF27-4550-BB89-57D32D3D4F7A}" type="presOf" srcId="{A2F31F65-F373-427E-BCA7-913B137F03C4}" destId="{98411B86-B859-483A-B6D1-BA2D2296F542}" srcOrd="0" destOrd="0" presId="urn:microsoft.com/office/officeart/2005/8/layout/cycle2"/>
    <dgm:cxn modelId="{AC36A237-CC6B-4860-A44C-4C4FCB28EFF2}" srcId="{067A24BE-7555-4FE8-82F0-AE36C6C66CEE}" destId="{647AE0D2-8BD8-446A-9208-5116EAF82FFF}" srcOrd="2" destOrd="0" parTransId="{C6D90385-482E-4A6B-9EDB-02A061F76CE8}" sibTransId="{AA8C9A82-34CC-496B-8AA4-D670921618B0}"/>
    <dgm:cxn modelId="{C43A47DF-DAC1-4C28-9570-66C1E06B3241}" type="presOf" srcId="{F119AED4-E5CA-4E93-A9DE-34246EC8F58C}" destId="{C92E6877-FC1C-4DD8-9C70-5F56480EF9FF}" srcOrd="0" destOrd="0" presId="urn:microsoft.com/office/officeart/2005/8/layout/cycle2"/>
    <dgm:cxn modelId="{91722313-9759-4010-A4D4-1DF3C82D1D83}" srcId="{067A24BE-7555-4FE8-82F0-AE36C6C66CEE}" destId="{10EE6975-7C41-42EA-A454-AA7912BCE281}" srcOrd="0" destOrd="0" parTransId="{51E28091-63B0-40A6-856F-1B98508C11CA}" sibTransId="{115B7B66-551D-4B92-B6DD-6C0237E3B3E8}"/>
    <dgm:cxn modelId="{7ACCD9DC-8B30-447D-A09F-8339B9216874}" type="presOf" srcId="{7223CC7F-9085-4E40-9406-E2E4D83EEB15}" destId="{AB2E02C9-C342-4FB3-8592-BC98308B4A37}" srcOrd="0" destOrd="0" presId="urn:microsoft.com/office/officeart/2005/8/layout/cycle2"/>
    <dgm:cxn modelId="{CA5FE3AA-E83C-4818-831F-20B7F7215AD2}" type="presOf" srcId="{8ABCB402-2870-4EAD-A7CD-9E0DB63BFC34}" destId="{55226807-1359-4D6E-BFAF-04D26ABB6D24}" srcOrd="0" destOrd="0" presId="urn:microsoft.com/office/officeart/2005/8/layout/cycle2"/>
    <dgm:cxn modelId="{CF1938CB-119A-44C7-B060-D815E7909534}" type="presOf" srcId="{B943E5D9-BFEE-4764-BCC0-DF08DBECE60F}" destId="{FAECF452-CD5F-4B5E-83B1-4AFFE51A1F0B}" srcOrd="0" destOrd="0" presId="urn:microsoft.com/office/officeart/2005/8/layout/cycle2"/>
    <dgm:cxn modelId="{2C6E30A2-B7B1-4D7A-8DD9-C7A88A5D42EA}" type="presOf" srcId="{AA8C9A82-34CC-496B-8AA4-D670921618B0}" destId="{3C52C151-B168-4E09-8739-DC22BF1F5707}" srcOrd="0" destOrd="0" presId="urn:microsoft.com/office/officeart/2005/8/layout/cycle2"/>
    <dgm:cxn modelId="{AA030C33-8DE8-4DA8-99AE-8FDE983B8F43}" srcId="{067A24BE-7555-4FE8-82F0-AE36C6C66CEE}" destId="{7223CC7F-9085-4E40-9406-E2E4D83EEB15}" srcOrd="5" destOrd="0" parTransId="{66938585-7B0C-41A9-B3B8-AA5CCD0C0F1A}" sibTransId="{A2F31F65-F373-427E-BCA7-913B137F03C4}"/>
    <dgm:cxn modelId="{3E748F09-6FBF-4678-8A12-E1CAF4613699}" type="presParOf" srcId="{FAE54111-C068-48DD-8D7C-0698BE536B86}" destId="{047629FE-3F16-428E-923C-541236227071}" srcOrd="0" destOrd="0" presId="urn:microsoft.com/office/officeart/2005/8/layout/cycle2"/>
    <dgm:cxn modelId="{B508FE05-438A-4F51-AEC2-1052A4CC81AA}" type="presParOf" srcId="{FAE54111-C068-48DD-8D7C-0698BE536B86}" destId="{0CFF34A0-49BC-4BC0-B13B-A9CFB4D18F2B}" srcOrd="1" destOrd="0" presId="urn:microsoft.com/office/officeart/2005/8/layout/cycle2"/>
    <dgm:cxn modelId="{12ADB77B-C847-48F0-AC9D-1F569DF19A86}" type="presParOf" srcId="{0CFF34A0-49BC-4BC0-B13B-A9CFB4D18F2B}" destId="{CB87AD20-70CE-4AF3-B9F9-1434D0D65E5B}" srcOrd="0" destOrd="0" presId="urn:microsoft.com/office/officeart/2005/8/layout/cycle2"/>
    <dgm:cxn modelId="{364F2C77-9997-4A63-BBA1-5A27A7EF2217}" type="presParOf" srcId="{FAE54111-C068-48DD-8D7C-0698BE536B86}" destId="{4BC7CD99-C237-4FF7-BDF8-C0E9CC8A711F}" srcOrd="2" destOrd="0" presId="urn:microsoft.com/office/officeart/2005/8/layout/cycle2"/>
    <dgm:cxn modelId="{D3A5784F-027B-4669-9876-1F8446AA67C5}" type="presParOf" srcId="{FAE54111-C068-48DD-8D7C-0698BE536B86}" destId="{D325D04F-191E-4414-A73D-6F6D1A03C0DB}" srcOrd="3" destOrd="0" presId="urn:microsoft.com/office/officeart/2005/8/layout/cycle2"/>
    <dgm:cxn modelId="{A9E4583F-28F3-413A-8081-3194EE34FE98}" type="presParOf" srcId="{D325D04F-191E-4414-A73D-6F6D1A03C0DB}" destId="{38F0FCB5-ED60-4A68-B3C5-E7B903802274}" srcOrd="0" destOrd="0" presId="urn:microsoft.com/office/officeart/2005/8/layout/cycle2"/>
    <dgm:cxn modelId="{24324C97-11BA-40F5-8CC9-D090B86FB57F}" type="presParOf" srcId="{FAE54111-C068-48DD-8D7C-0698BE536B86}" destId="{1B40A54B-B863-41FE-BBA8-C7FA5760D8A7}" srcOrd="4" destOrd="0" presId="urn:microsoft.com/office/officeart/2005/8/layout/cycle2"/>
    <dgm:cxn modelId="{A7F147EF-92BD-4B3C-BDB2-72496851EB6C}" type="presParOf" srcId="{FAE54111-C068-48DD-8D7C-0698BE536B86}" destId="{3C52C151-B168-4E09-8739-DC22BF1F5707}" srcOrd="5" destOrd="0" presId="urn:microsoft.com/office/officeart/2005/8/layout/cycle2"/>
    <dgm:cxn modelId="{B0C4727C-5101-4518-8BA9-BD1F0F7092EB}" type="presParOf" srcId="{3C52C151-B168-4E09-8739-DC22BF1F5707}" destId="{664C7394-7F87-4695-B470-7D9B3D6BC886}" srcOrd="0" destOrd="0" presId="urn:microsoft.com/office/officeart/2005/8/layout/cycle2"/>
    <dgm:cxn modelId="{6F46E909-A18C-443A-8FD3-E1F7BDC05C7B}" type="presParOf" srcId="{FAE54111-C068-48DD-8D7C-0698BE536B86}" destId="{FAECF452-CD5F-4B5E-83B1-4AFFE51A1F0B}" srcOrd="6" destOrd="0" presId="urn:microsoft.com/office/officeart/2005/8/layout/cycle2"/>
    <dgm:cxn modelId="{5282570A-C065-4F0F-895F-0EF087797674}" type="presParOf" srcId="{FAE54111-C068-48DD-8D7C-0698BE536B86}" destId="{FFFC6AA8-0C03-4BFA-8809-9199143C7EB6}" srcOrd="7" destOrd="0" presId="urn:microsoft.com/office/officeart/2005/8/layout/cycle2"/>
    <dgm:cxn modelId="{5DA3FC81-F9CB-4292-B8F5-228EF7366693}" type="presParOf" srcId="{FFFC6AA8-0C03-4BFA-8809-9199143C7EB6}" destId="{5192A9CD-2990-487D-8B9F-C3C7CD9118AD}" srcOrd="0" destOrd="0" presId="urn:microsoft.com/office/officeart/2005/8/layout/cycle2"/>
    <dgm:cxn modelId="{C87A2B79-6213-4B6A-8D78-AC59F6450E64}" type="presParOf" srcId="{FAE54111-C068-48DD-8D7C-0698BE536B86}" destId="{C92E6877-FC1C-4DD8-9C70-5F56480EF9FF}" srcOrd="8" destOrd="0" presId="urn:microsoft.com/office/officeart/2005/8/layout/cycle2"/>
    <dgm:cxn modelId="{8A6C95C4-3BD0-4700-B67A-7C01B3FD78FA}" type="presParOf" srcId="{FAE54111-C068-48DD-8D7C-0698BE536B86}" destId="{07928BC7-07C8-4CAE-B273-0B948676AACC}" srcOrd="9" destOrd="0" presId="urn:microsoft.com/office/officeart/2005/8/layout/cycle2"/>
    <dgm:cxn modelId="{7C1319B8-0367-4B28-B1A4-505DFAAAD0F8}" type="presParOf" srcId="{07928BC7-07C8-4CAE-B273-0B948676AACC}" destId="{9F2E2C3A-091D-4368-A5F2-8F3C4A7B99F6}" srcOrd="0" destOrd="0" presId="urn:microsoft.com/office/officeart/2005/8/layout/cycle2"/>
    <dgm:cxn modelId="{9325F91E-27FF-469A-AEED-3B2296A01231}" type="presParOf" srcId="{FAE54111-C068-48DD-8D7C-0698BE536B86}" destId="{AB2E02C9-C342-4FB3-8592-BC98308B4A37}" srcOrd="10" destOrd="0" presId="urn:microsoft.com/office/officeart/2005/8/layout/cycle2"/>
    <dgm:cxn modelId="{4065D126-F8CF-4C18-B0E4-2D4E5A978D22}" type="presParOf" srcId="{FAE54111-C068-48DD-8D7C-0698BE536B86}" destId="{98411B86-B859-483A-B6D1-BA2D2296F542}" srcOrd="11" destOrd="0" presId="urn:microsoft.com/office/officeart/2005/8/layout/cycle2"/>
    <dgm:cxn modelId="{7A1532AC-09E2-47DC-A994-C545ABF0443E}" type="presParOf" srcId="{98411B86-B859-483A-B6D1-BA2D2296F542}" destId="{6A2C7511-F622-46D1-BBEC-08B5323C9516}" srcOrd="0" destOrd="0" presId="urn:microsoft.com/office/officeart/2005/8/layout/cycle2"/>
    <dgm:cxn modelId="{D0C39056-BA7E-446B-B31E-F3929B30E577}" type="presParOf" srcId="{FAE54111-C068-48DD-8D7C-0698BE536B86}" destId="{9EE81748-82DA-4FDF-905B-089C56E1475B}" srcOrd="12" destOrd="0" presId="urn:microsoft.com/office/officeart/2005/8/layout/cycle2"/>
    <dgm:cxn modelId="{C03D04E5-C13D-40C9-9780-B138B52887D6}" type="presParOf" srcId="{FAE54111-C068-48DD-8D7C-0698BE536B86}" destId="{55226807-1359-4D6E-BFAF-04D26ABB6D24}" srcOrd="13" destOrd="0" presId="urn:microsoft.com/office/officeart/2005/8/layout/cycle2"/>
    <dgm:cxn modelId="{A6DAFB90-E480-4C20-A612-9BB6A63429B8}" type="presParOf" srcId="{55226807-1359-4D6E-BFAF-04D26ABB6D24}" destId="{3B8A5457-5486-47A6-A5A6-FA356EB1CE6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238B6D-080B-48F0-85BC-35055905ECBF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0F9DFE3-5FB5-4D24-A8CE-538FE84F51C9}">
      <dgm:prSet phldrT="[Texto]"/>
      <dgm:spPr/>
      <dgm:t>
        <a:bodyPr/>
        <a:lstStyle/>
        <a:p>
          <a:r>
            <a:rPr lang="pt-BR" dirty="0"/>
            <a:t>Assistencial </a:t>
          </a:r>
        </a:p>
      </dgm:t>
    </dgm:pt>
    <dgm:pt modelId="{462ED144-0D4E-4415-86D6-9DEECF7D46C7}" type="parTrans" cxnId="{8C5D24C7-1471-48A9-B77F-5B22559864D2}">
      <dgm:prSet/>
      <dgm:spPr/>
      <dgm:t>
        <a:bodyPr/>
        <a:lstStyle/>
        <a:p>
          <a:endParaRPr lang="pt-BR"/>
        </a:p>
      </dgm:t>
    </dgm:pt>
    <dgm:pt modelId="{EFF176C9-345B-4912-86F2-ED5F9AEC22CA}" type="sibTrans" cxnId="{8C5D24C7-1471-48A9-B77F-5B22559864D2}">
      <dgm:prSet/>
      <dgm:spPr/>
      <dgm:t>
        <a:bodyPr/>
        <a:lstStyle/>
        <a:p>
          <a:endParaRPr lang="pt-BR"/>
        </a:p>
      </dgm:t>
    </dgm:pt>
    <dgm:pt modelId="{211E4D74-4C30-44E3-AE1B-A94366AD9221}">
      <dgm:prSet phldrT="[Texto]"/>
      <dgm:spPr/>
      <dgm:t>
        <a:bodyPr/>
        <a:lstStyle/>
        <a:p>
          <a:r>
            <a:rPr lang="pt-BR" dirty="0"/>
            <a:t>promocional</a:t>
          </a:r>
        </a:p>
      </dgm:t>
    </dgm:pt>
    <dgm:pt modelId="{6FB655DA-2E3C-4A52-9161-D953B6B8C178}" type="parTrans" cxnId="{3B0DFF48-2B6B-48DD-9FAF-4FE552174FEF}">
      <dgm:prSet/>
      <dgm:spPr/>
      <dgm:t>
        <a:bodyPr/>
        <a:lstStyle/>
        <a:p>
          <a:endParaRPr lang="pt-BR"/>
        </a:p>
      </dgm:t>
    </dgm:pt>
    <dgm:pt modelId="{6D954936-8C21-4DDC-B182-04028AE2AC28}" type="sibTrans" cxnId="{3B0DFF48-2B6B-48DD-9FAF-4FE552174FEF}">
      <dgm:prSet/>
      <dgm:spPr/>
      <dgm:t>
        <a:bodyPr/>
        <a:lstStyle/>
        <a:p>
          <a:endParaRPr lang="pt-BR"/>
        </a:p>
      </dgm:t>
    </dgm:pt>
    <dgm:pt modelId="{FF3C55F5-2B96-4CAD-94E9-290AE05D4FF6}">
      <dgm:prSet phldrT="[Texto]"/>
      <dgm:spPr/>
      <dgm:t>
        <a:bodyPr/>
        <a:lstStyle/>
        <a:p>
          <a:r>
            <a:rPr lang="pt-BR" dirty="0"/>
            <a:t>sócio-político</a:t>
          </a:r>
        </a:p>
      </dgm:t>
    </dgm:pt>
    <dgm:pt modelId="{82707BDE-7559-4272-8442-AF11BD9597B9}" type="parTrans" cxnId="{57ADC13E-BB7B-4E41-820F-A2EA436398E7}">
      <dgm:prSet/>
      <dgm:spPr/>
      <dgm:t>
        <a:bodyPr/>
        <a:lstStyle/>
        <a:p>
          <a:endParaRPr lang="pt-BR"/>
        </a:p>
      </dgm:t>
    </dgm:pt>
    <dgm:pt modelId="{981CCB1F-8E03-49B8-88F1-79AC2E8BE20E}" type="sibTrans" cxnId="{57ADC13E-BB7B-4E41-820F-A2EA436398E7}">
      <dgm:prSet/>
      <dgm:spPr/>
      <dgm:t>
        <a:bodyPr/>
        <a:lstStyle/>
        <a:p>
          <a:endParaRPr lang="pt-BR"/>
        </a:p>
      </dgm:t>
    </dgm:pt>
    <dgm:pt modelId="{DBDF25C8-03C8-4ACD-BA1E-4BF6B0E6B916}" type="pres">
      <dgm:prSet presAssocID="{9E238B6D-080B-48F0-85BC-35055905ECB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2F33644A-27E8-46CB-B642-42A8B3B3BA19}" type="pres">
      <dgm:prSet presAssocID="{00F9DFE3-5FB5-4D24-A8CE-538FE84F51C9}" presName="Accent1" presStyleCnt="0"/>
      <dgm:spPr/>
    </dgm:pt>
    <dgm:pt modelId="{5E69F4CA-C9EC-4B4E-90B5-E45146AB2947}" type="pres">
      <dgm:prSet presAssocID="{00F9DFE3-5FB5-4D24-A8CE-538FE84F51C9}" presName="Accent" presStyleLbl="node1" presStyleIdx="0" presStyleCnt="3"/>
      <dgm:spPr/>
    </dgm:pt>
    <dgm:pt modelId="{87AFC03B-CDB0-4A59-BAE0-14E16E0251F1}" type="pres">
      <dgm:prSet presAssocID="{00F9DFE3-5FB5-4D24-A8CE-538FE84F51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960E63-9004-4622-B9D9-55834C908223}" type="pres">
      <dgm:prSet presAssocID="{211E4D74-4C30-44E3-AE1B-A94366AD9221}" presName="Accent2" presStyleCnt="0"/>
      <dgm:spPr/>
    </dgm:pt>
    <dgm:pt modelId="{D0678967-4910-4FDC-B111-0A34505E7053}" type="pres">
      <dgm:prSet presAssocID="{211E4D74-4C30-44E3-AE1B-A94366AD9221}" presName="Accent" presStyleLbl="node1" presStyleIdx="1" presStyleCnt="3"/>
      <dgm:spPr/>
    </dgm:pt>
    <dgm:pt modelId="{990134E0-1C02-4EE2-93EC-6A15FA227FC4}" type="pres">
      <dgm:prSet presAssocID="{211E4D74-4C30-44E3-AE1B-A94366AD922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D99B52-0F6E-454A-8D29-F97C35D74409}" type="pres">
      <dgm:prSet presAssocID="{FF3C55F5-2B96-4CAD-94E9-290AE05D4FF6}" presName="Accent3" presStyleCnt="0"/>
      <dgm:spPr/>
    </dgm:pt>
    <dgm:pt modelId="{37450255-FA71-4DEF-ABD4-8DF5C5629132}" type="pres">
      <dgm:prSet presAssocID="{FF3C55F5-2B96-4CAD-94E9-290AE05D4FF6}" presName="Accent" presStyleLbl="node1" presStyleIdx="2" presStyleCnt="3"/>
      <dgm:spPr/>
    </dgm:pt>
    <dgm:pt modelId="{160AFEB8-1A17-4AD7-9FDC-1C53B3D3E2EC}" type="pres">
      <dgm:prSet presAssocID="{FF3C55F5-2B96-4CAD-94E9-290AE05D4FF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0DFF48-2B6B-48DD-9FAF-4FE552174FEF}" srcId="{9E238B6D-080B-48F0-85BC-35055905ECBF}" destId="{211E4D74-4C30-44E3-AE1B-A94366AD9221}" srcOrd="1" destOrd="0" parTransId="{6FB655DA-2E3C-4A52-9161-D953B6B8C178}" sibTransId="{6D954936-8C21-4DDC-B182-04028AE2AC28}"/>
    <dgm:cxn modelId="{4E22E5B1-7CFE-497D-8341-8534DAA2591C}" type="presOf" srcId="{211E4D74-4C30-44E3-AE1B-A94366AD9221}" destId="{990134E0-1C02-4EE2-93EC-6A15FA227FC4}" srcOrd="0" destOrd="0" presId="urn:microsoft.com/office/officeart/2009/layout/CircleArrowProcess"/>
    <dgm:cxn modelId="{0B08F1CD-216C-4334-8CD2-7CF3544C4AD2}" type="presOf" srcId="{FF3C55F5-2B96-4CAD-94E9-290AE05D4FF6}" destId="{160AFEB8-1A17-4AD7-9FDC-1C53B3D3E2EC}" srcOrd="0" destOrd="0" presId="urn:microsoft.com/office/officeart/2009/layout/CircleArrowProcess"/>
    <dgm:cxn modelId="{57ADC13E-BB7B-4E41-820F-A2EA436398E7}" srcId="{9E238B6D-080B-48F0-85BC-35055905ECBF}" destId="{FF3C55F5-2B96-4CAD-94E9-290AE05D4FF6}" srcOrd="2" destOrd="0" parTransId="{82707BDE-7559-4272-8442-AF11BD9597B9}" sibTransId="{981CCB1F-8E03-49B8-88F1-79AC2E8BE20E}"/>
    <dgm:cxn modelId="{8C5D24C7-1471-48A9-B77F-5B22559864D2}" srcId="{9E238B6D-080B-48F0-85BC-35055905ECBF}" destId="{00F9DFE3-5FB5-4D24-A8CE-538FE84F51C9}" srcOrd="0" destOrd="0" parTransId="{462ED144-0D4E-4415-86D6-9DEECF7D46C7}" sibTransId="{EFF176C9-345B-4912-86F2-ED5F9AEC22CA}"/>
    <dgm:cxn modelId="{D86E2D72-4319-46A6-ABFE-ED024281E3AE}" type="presOf" srcId="{00F9DFE3-5FB5-4D24-A8CE-538FE84F51C9}" destId="{87AFC03B-CDB0-4A59-BAE0-14E16E0251F1}" srcOrd="0" destOrd="0" presId="urn:microsoft.com/office/officeart/2009/layout/CircleArrowProcess"/>
    <dgm:cxn modelId="{85B742CA-37D2-4F44-8C17-EBDF00B1F6E3}" type="presOf" srcId="{9E238B6D-080B-48F0-85BC-35055905ECBF}" destId="{DBDF25C8-03C8-4ACD-BA1E-4BF6B0E6B916}" srcOrd="0" destOrd="0" presId="urn:microsoft.com/office/officeart/2009/layout/CircleArrowProcess"/>
    <dgm:cxn modelId="{A7CEFE8D-BBA0-4EC4-9D06-4EAB5B98C43D}" type="presParOf" srcId="{DBDF25C8-03C8-4ACD-BA1E-4BF6B0E6B916}" destId="{2F33644A-27E8-46CB-B642-42A8B3B3BA19}" srcOrd="0" destOrd="0" presId="urn:microsoft.com/office/officeart/2009/layout/CircleArrowProcess"/>
    <dgm:cxn modelId="{C9E7E661-C607-4800-A44D-268E0B1D503D}" type="presParOf" srcId="{2F33644A-27E8-46CB-B642-42A8B3B3BA19}" destId="{5E69F4CA-C9EC-4B4E-90B5-E45146AB2947}" srcOrd="0" destOrd="0" presId="urn:microsoft.com/office/officeart/2009/layout/CircleArrowProcess"/>
    <dgm:cxn modelId="{5D0319A9-663A-481B-8044-9ACB98A71534}" type="presParOf" srcId="{DBDF25C8-03C8-4ACD-BA1E-4BF6B0E6B916}" destId="{87AFC03B-CDB0-4A59-BAE0-14E16E0251F1}" srcOrd="1" destOrd="0" presId="urn:microsoft.com/office/officeart/2009/layout/CircleArrowProcess"/>
    <dgm:cxn modelId="{0B0BD2EB-71A9-4B02-9275-229FA7D41909}" type="presParOf" srcId="{DBDF25C8-03C8-4ACD-BA1E-4BF6B0E6B916}" destId="{28960E63-9004-4622-B9D9-55834C908223}" srcOrd="2" destOrd="0" presId="urn:microsoft.com/office/officeart/2009/layout/CircleArrowProcess"/>
    <dgm:cxn modelId="{1EDAD47B-1BBD-43DF-BA69-D678A38AE73A}" type="presParOf" srcId="{28960E63-9004-4622-B9D9-55834C908223}" destId="{D0678967-4910-4FDC-B111-0A34505E7053}" srcOrd="0" destOrd="0" presId="urn:microsoft.com/office/officeart/2009/layout/CircleArrowProcess"/>
    <dgm:cxn modelId="{787A3917-5884-4273-B902-065F5F8E7E6A}" type="presParOf" srcId="{DBDF25C8-03C8-4ACD-BA1E-4BF6B0E6B916}" destId="{990134E0-1C02-4EE2-93EC-6A15FA227FC4}" srcOrd="3" destOrd="0" presId="urn:microsoft.com/office/officeart/2009/layout/CircleArrowProcess"/>
    <dgm:cxn modelId="{63F86B23-034E-49EC-8012-4715BD417B6B}" type="presParOf" srcId="{DBDF25C8-03C8-4ACD-BA1E-4BF6B0E6B916}" destId="{24D99B52-0F6E-454A-8D29-F97C35D74409}" srcOrd="4" destOrd="0" presId="urn:microsoft.com/office/officeart/2009/layout/CircleArrowProcess"/>
    <dgm:cxn modelId="{BF8A4A0E-F69A-4358-A866-4B2152A40A63}" type="presParOf" srcId="{24D99B52-0F6E-454A-8D29-F97C35D74409}" destId="{37450255-FA71-4DEF-ABD4-8DF5C5629132}" srcOrd="0" destOrd="0" presId="urn:microsoft.com/office/officeart/2009/layout/CircleArrowProcess"/>
    <dgm:cxn modelId="{834FF801-48BF-4587-8BAA-F267679D8657}" type="presParOf" srcId="{DBDF25C8-03C8-4ACD-BA1E-4BF6B0E6B916}" destId="{160AFEB8-1A17-4AD7-9FDC-1C53B3D3E2E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6F5E5A-EAC4-41BF-B628-6AEB55F2F98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C2FDC23-FAFD-461E-A791-6ABFDDE892FE}">
      <dgm:prSet phldrT="[Texto]"/>
      <dgm:spPr/>
      <dgm:t>
        <a:bodyPr/>
        <a:lstStyle/>
        <a:p>
          <a:r>
            <a:rPr lang="pt-BR" dirty="0"/>
            <a:t>Pessoal/Familiar </a:t>
          </a:r>
        </a:p>
      </dgm:t>
    </dgm:pt>
    <dgm:pt modelId="{4D9FDADC-101D-4F83-A055-5DE2889E2E39}" type="parTrans" cxnId="{2BFCE5D9-2D9B-4D6E-8630-31EAA5AA7822}">
      <dgm:prSet/>
      <dgm:spPr/>
      <dgm:t>
        <a:bodyPr/>
        <a:lstStyle/>
        <a:p>
          <a:endParaRPr lang="pt-BR"/>
        </a:p>
      </dgm:t>
    </dgm:pt>
    <dgm:pt modelId="{849C6BA4-0C19-4F26-B15C-039FA0E1DA4F}" type="sibTrans" cxnId="{2BFCE5D9-2D9B-4D6E-8630-31EAA5AA7822}">
      <dgm:prSet/>
      <dgm:spPr/>
      <dgm:t>
        <a:bodyPr/>
        <a:lstStyle/>
        <a:p>
          <a:endParaRPr lang="pt-BR"/>
        </a:p>
      </dgm:t>
    </dgm:pt>
    <dgm:pt modelId="{5E9714A1-8839-4A49-A1A3-727D4361F93B}">
      <dgm:prSet phldrT="[Texto]"/>
      <dgm:spPr/>
      <dgm:t>
        <a:bodyPr/>
        <a:lstStyle/>
        <a:p>
          <a:r>
            <a:rPr lang="pt-BR" dirty="0"/>
            <a:t>Comunitário- eclesial  </a:t>
          </a:r>
        </a:p>
      </dgm:t>
    </dgm:pt>
    <dgm:pt modelId="{E7CC3323-C34E-425A-A492-394D9409CB92}" type="parTrans" cxnId="{9AB66711-7E9A-4AD3-948A-C70046DE42D4}">
      <dgm:prSet/>
      <dgm:spPr/>
      <dgm:t>
        <a:bodyPr/>
        <a:lstStyle/>
        <a:p>
          <a:endParaRPr lang="pt-BR"/>
        </a:p>
      </dgm:t>
    </dgm:pt>
    <dgm:pt modelId="{988E9C17-D886-43DC-901A-79212FD134F9}" type="sibTrans" cxnId="{9AB66711-7E9A-4AD3-948A-C70046DE42D4}">
      <dgm:prSet/>
      <dgm:spPr/>
      <dgm:t>
        <a:bodyPr/>
        <a:lstStyle/>
        <a:p>
          <a:endParaRPr lang="pt-BR"/>
        </a:p>
      </dgm:t>
    </dgm:pt>
    <dgm:pt modelId="{EA9EDCAB-9D94-447C-A7A3-6BC430A4F7D0}">
      <dgm:prSet phldrT="[Texto]"/>
      <dgm:spPr/>
      <dgm:t>
        <a:bodyPr/>
        <a:lstStyle/>
        <a:p>
          <a:r>
            <a:rPr lang="pt-BR" dirty="0"/>
            <a:t>Territorial/Segmentos  </a:t>
          </a:r>
        </a:p>
      </dgm:t>
    </dgm:pt>
    <dgm:pt modelId="{80014395-1208-486F-A405-27BF07B28EFC}" type="parTrans" cxnId="{39CAD359-5E92-45CE-B108-3B4BCB9DB0F9}">
      <dgm:prSet/>
      <dgm:spPr/>
      <dgm:t>
        <a:bodyPr/>
        <a:lstStyle/>
        <a:p>
          <a:endParaRPr lang="pt-BR"/>
        </a:p>
      </dgm:t>
    </dgm:pt>
    <dgm:pt modelId="{05A32F7D-900E-4637-8164-DCB24FEAFD58}" type="sibTrans" cxnId="{39CAD359-5E92-45CE-B108-3B4BCB9DB0F9}">
      <dgm:prSet/>
      <dgm:spPr/>
      <dgm:t>
        <a:bodyPr/>
        <a:lstStyle/>
        <a:p>
          <a:endParaRPr lang="pt-BR"/>
        </a:p>
      </dgm:t>
    </dgm:pt>
    <dgm:pt modelId="{6D440375-CF0A-4648-AB3E-FE33117D0E5F}">
      <dgm:prSet phldrT="[Texto]"/>
      <dgm:spPr/>
      <dgm:t>
        <a:bodyPr/>
        <a:lstStyle/>
        <a:p>
          <a:r>
            <a:rPr lang="pt-BR" dirty="0"/>
            <a:t>Sócio-político: sociedade civil e governos.   </a:t>
          </a:r>
        </a:p>
      </dgm:t>
    </dgm:pt>
    <dgm:pt modelId="{C3E2085D-4503-4E1B-9E50-BE742C26B4D7}" type="parTrans" cxnId="{E5E93668-7C8D-4393-A710-0412CCE31E81}">
      <dgm:prSet/>
      <dgm:spPr/>
      <dgm:t>
        <a:bodyPr/>
        <a:lstStyle/>
        <a:p>
          <a:endParaRPr lang="pt-BR"/>
        </a:p>
      </dgm:t>
    </dgm:pt>
    <dgm:pt modelId="{B417E0B4-BB66-4615-9C16-BD9F14ADAE79}" type="sibTrans" cxnId="{E5E93668-7C8D-4393-A710-0412CCE31E81}">
      <dgm:prSet/>
      <dgm:spPr/>
      <dgm:t>
        <a:bodyPr/>
        <a:lstStyle/>
        <a:p>
          <a:endParaRPr lang="pt-BR"/>
        </a:p>
      </dgm:t>
    </dgm:pt>
    <dgm:pt modelId="{D058FF71-00D3-4117-AADA-7964FC4A6DAF}" type="pres">
      <dgm:prSet presAssocID="{E46F5E5A-EAC4-41BF-B628-6AEB55F2F980}" presName="Name0" presStyleCnt="0">
        <dgm:presLayoutVars>
          <dgm:dir/>
          <dgm:resizeHandles val="exact"/>
        </dgm:presLayoutVars>
      </dgm:prSet>
      <dgm:spPr/>
    </dgm:pt>
    <dgm:pt modelId="{4C45AD8D-EF21-4DAF-9672-8942C92FAD74}" type="pres">
      <dgm:prSet presAssocID="{6C2FDC23-FAFD-461E-A791-6ABFDDE892F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4D8CA3-9F5F-4F03-9D9D-C19F39DA2717}" type="pres">
      <dgm:prSet presAssocID="{849C6BA4-0C19-4F26-B15C-039FA0E1DA4F}" presName="sibTrans" presStyleLbl="sibTrans2D1" presStyleIdx="0" presStyleCnt="3"/>
      <dgm:spPr/>
      <dgm:t>
        <a:bodyPr/>
        <a:lstStyle/>
        <a:p>
          <a:endParaRPr lang="pt-BR"/>
        </a:p>
      </dgm:t>
    </dgm:pt>
    <dgm:pt modelId="{F8DDB892-37BC-470A-A58E-F7AF3B7F20D5}" type="pres">
      <dgm:prSet presAssocID="{849C6BA4-0C19-4F26-B15C-039FA0E1DA4F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B8403E13-8644-4A7B-9E11-0E0BCBAAB45D}" type="pres">
      <dgm:prSet presAssocID="{5E9714A1-8839-4A49-A1A3-727D4361F93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17C755-A40E-4569-A1E2-8072B03F075D}" type="pres">
      <dgm:prSet presAssocID="{988E9C17-D886-43DC-901A-79212FD134F9}" presName="sibTrans" presStyleLbl="sibTrans2D1" presStyleIdx="1" presStyleCnt="3"/>
      <dgm:spPr/>
      <dgm:t>
        <a:bodyPr/>
        <a:lstStyle/>
        <a:p>
          <a:endParaRPr lang="pt-BR"/>
        </a:p>
      </dgm:t>
    </dgm:pt>
    <dgm:pt modelId="{1FECADAC-0381-4092-9714-EF9AABE31F0C}" type="pres">
      <dgm:prSet presAssocID="{988E9C17-D886-43DC-901A-79212FD134F9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5306F89-072C-40D2-93BE-960DA34354D2}" type="pres">
      <dgm:prSet presAssocID="{EA9EDCAB-9D94-447C-A7A3-6BC430A4F7D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3421D2-3A00-44F7-A21C-97109EE800F7}" type="pres">
      <dgm:prSet presAssocID="{05A32F7D-900E-4637-8164-DCB24FEAFD58}" presName="sibTrans" presStyleLbl="sibTrans2D1" presStyleIdx="2" presStyleCnt="3"/>
      <dgm:spPr/>
      <dgm:t>
        <a:bodyPr/>
        <a:lstStyle/>
        <a:p>
          <a:endParaRPr lang="pt-BR"/>
        </a:p>
      </dgm:t>
    </dgm:pt>
    <dgm:pt modelId="{4B96B44B-D821-4FEE-BDA9-EA9CC34B76B8}" type="pres">
      <dgm:prSet presAssocID="{05A32F7D-900E-4637-8164-DCB24FEAFD58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BA92E0B2-C53B-40C2-8E0F-1A4885548BE2}" type="pres">
      <dgm:prSet presAssocID="{6D440375-CF0A-4648-AB3E-FE33117D0E5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53CE44F-B077-421D-9E51-4D8873C0C84C}" type="presOf" srcId="{EA9EDCAB-9D94-447C-A7A3-6BC430A4F7D0}" destId="{65306F89-072C-40D2-93BE-960DA34354D2}" srcOrd="0" destOrd="0" presId="urn:microsoft.com/office/officeart/2005/8/layout/process1"/>
    <dgm:cxn modelId="{5A3F0000-F585-4212-8CC5-4A19DC475CFA}" type="presOf" srcId="{849C6BA4-0C19-4F26-B15C-039FA0E1DA4F}" destId="{F8DDB892-37BC-470A-A58E-F7AF3B7F20D5}" srcOrd="1" destOrd="0" presId="urn:microsoft.com/office/officeart/2005/8/layout/process1"/>
    <dgm:cxn modelId="{91EBC338-EFE9-4F91-8254-84EF1DA99615}" type="presOf" srcId="{05A32F7D-900E-4637-8164-DCB24FEAFD58}" destId="{FF3421D2-3A00-44F7-A21C-97109EE800F7}" srcOrd="0" destOrd="0" presId="urn:microsoft.com/office/officeart/2005/8/layout/process1"/>
    <dgm:cxn modelId="{6129A42D-DED8-4A3E-9AE3-09759299682E}" type="presOf" srcId="{05A32F7D-900E-4637-8164-DCB24FEAFD58}" destId="{4B96B44B-D821-4FEE-BDA9-EA9CC34B76B8}" srcOrd="1" destOrd="0" presId="urn:microsoft.com/office/officeart/2005/8/layout/process1"/>
    <dgm:cxn modelId="{178A0F0F-0BE9-4E77-9D21-747FF8D51ECA}" type="presOf" srcId="{6D440375-CF0A-4648-AB3E-FE33117D0E5F}" destId="{BA92E0B2-C53B-40C2-8E0F-1A4885548BE2}" srcOrd="0" destOrd="0" presId="urn:microsoft.com/office/officeart/2005/8/layout/process1"/>
    <dgm:cxn modelId="{E4D59E36-51E0-4C12-ABEC-636FBBFE9DFF}" type="presOf" srcId="{5E9714A1-8839-4A49-A1A3-727D4361F93B}" destId="{B8403E13-8644-4A7B-9E11-0E0BCBAAB45D}" srcOrd="0" destOrd="0" presId="urn:microsoft.com/office/officeart/2005/8/layout/process1"/>
    <dgm:cxn modelId="{DFA1A3EA-05FC-4919-B874-329F8AF6807C}" type="presOf" srcId="{849C6BA4-0C19-4F26-B15C-039FA0E1DA4F}" destId="{EA4D8CA3-9F5F-4F03-9D9D-C19F39DA2717}" srcOrd="0" destOrd="0" presId="urn:microsoft.com/office/officeart/2005/8/layout/process1"/>
    <dgm:cxn modelId="{39CAD359-5E92-45CE-B108-3B4BCB9DB0F9}" srcId="{E46F5E5A-EAC4-41BF-B628-6AEB55F2F980}" destId="{EA9EDCAB-9D94-447C-A7A3-6BC430A4F7D0}" srcOrd="2" destOrd="0" parTransId="{80014395-1208-486F-A405-27BF07B28EFC}" sibTransId="{05A32F7D-900E-4637-8164-DCB24FEAFD58}"/>
    <dgm:cxn modelId="{71B1B164-AA8C-486B-AA8F-195BE1AE588C}" type="presOf" srcId="{988E9C17-D886-43DC-901A-79212FD134F9}" destId="{1FECADAC-0381-4092-9714-EF9AABE31F0C}" srcOrd="1" destOrd="0" presId="urn:microsoft.com/office/officeart/2005/8/layout/process1"/>
    <dgm:cxn modelId="{D0516CFC-243B-4BE2-87A4-EE29E339FD74}" type="presOf" srcId="{6C2FDC23-FAFD-461E-A791-6ABFDDE892FE}" destId="{4C45AD8D-EF21-4DAF-9672-8942C92FAD74}" srcOrd="0" destOrd="0" presId="urn:microsoft.com/office/officeart/2005/8/layout/process1"/>
    <dgm:cxn modelId="{F390F985-15F6-4706-A383-1D6F2656F130}" type="presOf" srcId="{988E9C17-D886-43DC-901A-79212FD134F9}" destId="{A717C755-A40E-4569-A1E2-8072B03F075D}" srcOrd="0" destOrd="0" presId="urn:microsoft.com/office/officeart/2005/8/layout/process1"/>
    <dgm:cxn modelId="{2BFCE5D9-2D9B-4D6E-8630-31EAA5AA7822}" srcId="{E46F5E5A-EAC4-41BF-B628-6AEB55F2F980}" destId="{6C2FDC23-FAFD-461E-A791-6ABFDDE892FE}" srcOrd="0" destOrd="0" parTransId="{4D9FDADC-101D-4F83-A055-5DE2889E2E39}" sibTransId="{849C6BA4-0C19-4F26-B15C-039FA0E1DA4F}"/>
    <dgm:cxn modelId="{F40A94B6-A5DA-4943-95A7-160DA06C32FF}" type="presOf" srcId="{E46F5E5A-EAC4-41BF-B628-6AEB55F2F980}" destId="{D058FF71-00D3-4117-AADA-7964FC4A6DAF}" srcOrd="0" destOrd="0" presId="urn:microsoft.com/office/officeart/2005/8/layout/process1"/>
    <dgm:cxn modelId="{9AB66711-7E9A-4AD3-948A-C70046DE42D4}" srcId="{E46F5E5A-EAC4-41BF-B628-6AEB55F2F980}" destId="{5E9714A1-8839-4A49-A1A3-727D4361F93B}" srcOrd="1" destOrd="0" parTransId="{E7CC3323-C34E-425A-A492-394D9409CB92}" sibTransId="{988E9C17-D886-43DC-901A-79212FD134F9}"/>
    <dgm:cxn modelId="{E5E93668-7C8D-4393-A710-0412CCE31E81}" srcId="{E46F5E5A-EAC4-41BF-B628-6AEB55F2F980}" destId="{6D440375-CF0A-4648-AB3E-FE33117D0E5F}" srcOrd="3" destOrd="0" parTransId="{C3E2085D-4503-4E1B-9E50-BE742C26B4D7}" sibTransId="{B417E0B4-BB66-4615-9C16-BD9F14ADAE79}"/>
    <dgm:cxn modelId="{9A5CC96F-9D54-4076-94A2-DB690D40F3FB}" type="presParOf" srcId="{D058FF71-00D3-4117-AADA-7964FC4A6DAF}" destId="{4C45AD8D-EF21-4DAF-9672-8942C92FAD74}" srcOrd="0" destOrd="0" presId="urn:microsoft.com/office/officeart/2005/8/layout/process1"/>
    <dgm:cxn modelId="{540622F7-5A2C-4B7C-AEC5-E8AD3AD5D742}" type="presParOf" srcId="{D058FF71-00D3-4117-AADA-7964FC4A6DAF}" destId="{EA4D8CA3-9F5F-4F03-9D9D-C19F39DA2717}" srcOrd="1" destOrd="0" presId="urn:microsoft.com/office/officeart/2005/8/layout/process1"/>
    <dgm:cxn modelId="{9DF633C0-D2D6-4315-A3AF-82C336720630}" type="presParOf" srcId="{EA4D8CA3-9F5F-4F03-9D9D-C19F39DA2717}" destId="{F8DDB892-37BC-470A-A58E-F7AF3B7F20D5}" srcOrd="0" destOrd="0" presId="urn:microsoft.com/office/officeart/2005/8/layout/process1"/>
    <dgm:cxn modelId="{B84917AB-4A86-4D31-930F-0F197D99C25C}" type="presParOf" srcId="{D058FF71-00D3-4117-AADA-7964FC4A6DAF}" destId="{B8403E13-8644-4A7B-9E11-0E0BCBAAB45D}" srcOrd="2" destOrd="0" presId="urn:microsoft.com/office/officeart/2005/8/layout/process1"/>
    <dgm:cxn modelId="{28069FC9-97B7-4815-83DB-41A35D221422}" type="presParOf" srcId="{D058FF71-00D3-4117-AADA-7964FC4A6DAF}" destId="{A717C755-A40E-4569-A1E2-8072B03F075D}" srcOrd="3" destOrd="0" presId="urn:microsoft.com/office/officeart/2005/8/layout/process1"/>
    <dgm:cxn modelId="{12BE1B35-04E3-45AC-9464-FE28E62DED95}" type="presParOf" srcId="{A717C755-A40E-4569-A1E2-8072B03F075D}" destId="{1FECADAC-0381-4092-9714-EF9AABE31F0C}" srcOrd="0" destOrd="0" presId="urn:microsoft.com/office/officeart/2005/8/layout/process1"/>
    <dgm:cxn modelId="{4A968D1D-706E-4C44-AB42-6E9E9E1FFC17}" type="presParOf" srcId="{D058FF71-00D3-4117-AADA-7964FC4A6DAF}" destId="{65306F89-072C-40D2-93BE-960DA34354D2}" srcOrd="4" destOrd="0" presId="urn:microsoft.com/office/officeart/2005/8/layout/process1"/>
    <dgm:cxn modelId="{4BBABE55-26AD-41AC-A668-68D77F60457B}" type="presParOf" srcId="{D058FF71-00D3-4117-AADA-7964FC4A6DAF}" destId="{FF3421D2-3A00-44F7-A21C-97109EE800F7}" srcOrd="5" destOrd="0" presId="urn:microsoft.com/office/officeart/2005/8/layout/process1"/>
    <dgm:cxn modelId="{1ED14790-4628-4867-8FEA-5000BE3217DC}" type="presParOf" srcId="{FF3421D2-3A00-44F7-A21C-97109EE800F7}" destId="{4B96B44B-D821-4FEE-BDA9-EA9CC34B76B8}" srcOrd="0" destOrd="0" presId="urn:microsoft.com/office/officeart/2005/8/layout/process1"/>
    <dgm:cxn modelId="{5ADE7E0D-E431-43B3-9DCF-B58D7A5B24AB}" type="presParOf" srcId="{D058FF71-00D3-4117-AADA-7964FC4A6DAF}" destId="{BA92E0B2-C53B-40C2-8E0F-1A4885548BE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629FE-3F16-428E-923C-541236227071}">
      <dsp:nvSpPr>
        <dsp:cNvPr id="0" name=""/>
        <dsp:cNvSpPr/>
      </dsp:nvSpPr>
      <dsp:spPr>
        <a:xfrm>
          <a:off x="4964123" y="99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Bolsa Família</a:t>
          </a:r>
          <a:endParaRPr lang="pt-BR" sz="1100" kern="1200" dirty="0"/>
        </a:p>
      </dsp:txBody>
      <dsp:txXfrm>
        <a:off x="5186801" y="222777"/>
        <a:ext cx="1075186" cy="1075186"/>
      </dsp:txXfrm>
    </dsp:sp>
    <dsp:sp modelId="{0CFF34A0-49BC-4BC0-B13B-A9CFB4D18F2B}">
      <dsp:nvSpPr>
        <dsp:cNvPr id="0" name=""/>
        <dsp:cNvSpPr/>
      </dsp:nvSpPr>
      <dsp:spPr>
        <a:xfrm rot="1542857">
          <a:off x="6540323" y="993885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6546318" y="1070256"/>
        <a:ext cx="282502" cy="307909"/>
      </dsp:txXfrm>
    </dsp:sp>
    <dsp:sp modelId="{4BC7CD99-C237-4FF7-BDF8-C0E9CC8A711F}">
      <dsp:nvSpPr>
        <dsp:cNvPr id="0" name=""/>
        <dsp:cNvSpPr/>
      </dsp:nvSpPr>
      <dsp:spPr>
        <a:xfrm>
          <a:off x="7020137" y="990223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Reforma Agrária </a:t>
          </a:r>
          <a:endParaRPr lang="pt-BR" sz="1100" kern="1200" dirty="0"/>
        </a:p>
      </dsp:txBody>
      <dsp:txXfrm>
        <a:off x="7242815" y="1212901"/>
        <a:ext cx="1075186" cy="1075186"/>
      </dsp:txXfrm>
    </dsp:sp>
    <dsp:sp modelId="{D325D04F-191E-4414-A73D-6F6D1A03C0DB}">
      <dsp:nvSpPr>
        <dsp:cNvPr id="0" name=""/>
        <dsp:cNvSpPr/>
      </dsp:nvSpPr>
      <dsp:spPr>
        <a:xfrm rot="4628571">
          <a:off x="7829976" y="2595162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7877041" y="2638781"/>
        <a:ext cx="282502" cy="307909"/>
      </dsp:txXfrm>
    </dsp:sp>
    <dsp:sp modelId="{1B40A54B-B863-41FE-BBA8-C7FA5760D8A7}">
      <dsp:nvSpPr>
        <dsp:cNvPr id="0" name=""/>
        <dsp:cNvSpPr/>
      </dsp:nvSpPr>
      <dsp:spPr>
        <a:xfrm>
          <a:off x="7527930" y="3215012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PAA</a:t>
          </a:r>
          <a:r>
            <a:rPr lang="pt-BR" sz="1100" b="0" i="0" u="none" kern="1200" dirty="0"/>
            <a:t> e Assistência Técnica</a:t>
          </a:r>
          <a:endParaRPr lang="pt-BR" sz="1100" kern="1200" dirty="0"/>
        </a:p>
      </dsp:txBody>
      <dsp:txXfrm>
        <a:off x="7750608" y="3437690"/>
        <a:ext cx="1075186" cy="1075186"/>
      </dsp:txXfrm>
    </dsp:sp>
    <dsp:sp modelId="{3C52C151-B168-4E09-8739-DC22BF1F5707}">
      <dsp:nvSpPr>
        <dsp:cNvPr id="0" name=""/>
        <dsp:cNvSpPr/>
      </dsp:nvSpPr>
      <dsp:spPr>
        <a:xfrm rot="7714286">
          <a:off x="7382133" y="4601833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7480413" y="4657141"/>
        <a:ext cx="282502" cy="307909"/>
      </dsp:txXfrm>
    </dsp:sp>
    <dsp:sp modelId="{FAECF452-CD5F-4B5E-83B1-4AFFE51A1F0B}">
      <dsp:nvSpPr>
        <dsp:cNvPr id="0" name=""/>
        <dsp:cNvSpPr/>
      </dsp:nvSpPr>
      <dsp:spPr>
        <a:xfrm>
          <a:off x="6105125" y="4999154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PNAE</a:t>
          </a:r>
          <a:r>
            <a:rPr lang="pt-BR" sz="1100" b="0" i="0" u="none" kern="1200" dirty="0"/>
            <a:t> (merenda escolar)</a:t>
          </a:r>
          <a:endParaRPr lang="pt-BR" sz="1100" b="0" kern="1200" dirty="0"/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/>
        </a:p>
      </dsp:txBody>
      <dsp:txXfrm>
        <a:off x="6327803" y="5221832"/>
        <a:ext cx="1075186" cy="1075186"/>
      </dsp:txXfrm>
    </dsp:sp>
    <dsp:sp modelId="{FFFC6AA8-0C03-4BFA-8809-9199143C7EB6}">
      <dsp:nvSpPr>
        <dsp:cNvPr id="0" name=""/>
        <dsp:cNvSpPr/>
      </dsp:nvSpPr>
      <dsp:spPr>
        <a:xfrm rot="10800000">
          <a:off x="5534029" y="5502834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5655101" y="5605471"/>
        <a:ext cx="282502" cy="307909"/>
      </dsp:txXfrm>
    </dsp:sp>
    <dsp:sp modelId="{C92E6877-FC1C-4DD8-9C70-5F56480EF9FF}">
      <dsp:nvSpPr>
        <dsp:cNvPr id="0" name=""/>
        <dsp:cNvSpPr/>
      </dsp:nvSpPr>
      <dsp:spPr>
        <a:xfrm>
          <a:off x="3823121" y="4999154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Direito a Água:</a:t>
          </a:r>
          <a:endParaRPr lang="pt-BR" sz="1100" kern="1200" dirty="0"/>
        </a:p>
      </dsp:txBody>
      <dsp:txXfrm>
        <a:off x="4045799" y="5221832"/>
        <a:ext cx="1075186" cy="1075186"/>
      </dsp:txXfrm>
    </dsp:sp>
    <dsp:sp modelId="{07928BC7-07C8-4CAE-B273-0B948676AACC}">
      <dsp:nvSpPr>
        <dsp:cNvPr id="0" name=""/>
        <dsp:cNvSpPr/>
      </dsp:nvSpPr>
      <dsp:spPr>
        <a:xfrm rot="13885714">
          <a:off x="3677324" y="4619693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 rot="10800000">
        <a:off x="3775604" y="4769659"/>
        <a:ext cx="282502" cy="307909"/>
      </dsp:txXfrm>
    </dsp:sp>
    <dsp:sp modelId="{AB2E02C9-C342-4FB3-8592-BC98308B4A37}">
      <dsp:nvSpPr>
        <dsp:cNvPr id="0" name=""/>
        <dsp:cNvSpPr/>
      </dsp:nvSpPr>
      <dsp:spPr>
        <a:xfrm>
          <a:off x="2400315" y="3215012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Agricultura Familiar</a:t>
          </a:r>
          <a:endParaRPr lang="pt-BR" sz="1100" kern="1200" dirty="0"/>
        </a:p>
      </dsp:txBody>
      <dsp:txXfrm>
        <a:off x="2622993" y="3437690"/>
        <a:ext cx="1075186" cy="1075186"/>
      </dsp:txXfrm>
    </dsp:sp>
    <dsp:sp modelId="{98411B86-B859-483A-B6D1-BA2D2296F542}">
      <dsp:nvSpPr>
        <dsp:cNvPr id="0" name=""/>
        <dsp:cNvSpPr/>
      </dsp:nvSpPr>
      <dsp:spPr>
        <a:xfrm rot="16971429">
          <a:off x="3210154" y="2617433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3257219" y="2779088"/>
        <a:ext cx="282502" cy="307909"/>
      </dsp:txXfrm>
    </dsp:sp>
    <dsp:sp modelId="{9EE81748-82DA-4FDF-905B-089C56E1475B}">
      <dsp:nvSpPr>
        <dsp:cNvPr id="0" name=""/>
        <dsp:cNvSpPr/>
      </dsp:nvSpPr>
      <dsp:spPr>
        <a:xfrm>
          <a:off x="2908109" y="990223"/>
          <a:ext cx="1520542" cy="15205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1" i="0" u="none" kern="1200" dirty="0"/>
            <a:t>Rede de Equipamentos Públicos</a:t>
          </a:r>
          <a:endParaRPr lang="pt-BR" sz="1100" kern="1200" dirty="0"/>
        </a:p>
      </dsp:txBody>
      <dsp:txXfrm>
        <a:off x="3130787" y="1212901"/>
        <a:ext cx="1075186" cy="1075186"/>
      </dsp:txXfrm>
    </dsp:sp>
    <dsp:sp modelId="{55226807-1359-4D6E-BFAF-04D26ABB6D24}">
      <dsp:nvSpPr>
        <dsp:cNvPr id="0" name=""/>
        <dsp:cNvSpPr/>
      </dsp:nvSpPr>
      <dsp:spPr>
        <a:xfrm rot="20057143">
          <a:off x="4484309" y="1003797"/>
          <a:ext cx="403574" cy="513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4490304" y="1132700"/>
        <a:ext cx="282502" cy="307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9F4CA-C9EC-4B4E-90B5-E45146AB2947}">
      <dsp:nvSpPr>
        <dsp:cNvPr id="0" name=""/>
        <dsp:cNvSpPr/>
      </dsp:nvSpPr>
      <dsp:spPr>
        <a:xfrm>
          <a:off x="2699751" y="0"/>
          <a:ext cx="2246299" cy="22466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FC03B-CDB0-4A59-BAE0-14E16E0251F1}">
      <dsp:nvSpPr>
        <dsp:cNvPr id="0" name=""/>
        <dsp:cNvSpPr/>
      </dsp:nvSpPr>
      <dsp:spPr>
        <a:xfrm>
          <a:off x="3196257" y="811105"/>
          <a:ext cx="1248225" cy="623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Assistencial </a:t>
          </a:r>
        </a:p>
      </dsp:txBody>
      <dsp:txXfrm>
        <a:off x="3196257" y="811105"/>
        <a:ext cx="1248225" cy="623963"/>
      </dsp:txXfrm>
    </dsp:sp>
    <dsp:sp modelId="{D0678967-4910-4FDC-B111-0A34505E7053}">
      <dsp:nvSpPr>
        <dsp:cNvPr id="0" name=""/>
        <dsp:cNvSpPr/>
      </dsp:nvSpPr>
      <dsp:spPr>
        <a:xfrm>
          <a:off x="2075849" y="1290862"/>
          <a:ext cx="2246299" cy="224664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134E0-1C02-4EE2-93EC-6A15FA227FC4}">
      <dsp:nvSpPr>
        <dsp:cNvPr id="0" name=""/>
        <dsp:cNvSpPr/>
      </dsp:nvSpPr>
      <dsp:spPr>
        <a:xfrm>
          <a:off x="2574886" y="2109434"/>
          <a:ext cx="1248225" cy="623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promocional</a:t>
          </a:r>
        </a:p>
      </dsp:txBody>
      <dsp:txXfrm>
        <a:off x="2574886" y="2109434"/>
        <a:ext cx="1248225" cy="623963"/>
      </dsp:txXfrm>
    </dsp:sp>
    <dsp:sp modelId="{37450255-FA71-4DEF-ABD4-8DF5C5629132}">
      <dsp:nvSpPr>
        <dsp:cNvPr id="0" name=""/>
        <dsp:cNvSpPr/>
      </dsp:nvSpPr>
      <dsp:spPr>
        <a:xfrm>
          <a:off x="2859629" y="2736198"/>
          <a:ext cx="1929919" cy="193069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AFEB8-1A17-4AD7-9FDC-1C53B3D3E2EC}">
      <dsp:nvSpPr>
        <dsp:cNvPr id="0" name=""/>
        <dsp:cNvSpPr/>
      </dsp:nvSpPr>
      <dsp:spPr>
        <a:xfrm>
          <a:off x="3199210" y="3409630"/>
          <a:ext cx="1248225" cy="623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sócio-político</a:t>
          </a:r>
        </a:p>
      </dsp:txBody>
      <dsp:txXfrm>
        <a:off x="3199210" y="3409630"/>
        <a:ext cx="1248225" cy="623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5AD8D-EF21-4DAF-9672-8942C92FAD74}">
      <dsp:nvSpPr>
        <dsp:cNvPr id="0" name=""/>
        <dsp:cNvSpPr/>
      </dsp:nvSpPr>
      <dsp:spPr>
        <a:xfrm>
          <a:off x="5045" y="1340939"/>
          <a:ext cx="2206089" cy="132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Pessoal/Familiar </a:t>
          </a:r>
        </a:p>
      </dsp:txBody>
      <dsp:txXfrm>
        <a:off x="43813" y="1379707"/>
        <a:ext cx="2128553" cy="1246117"/>
      </dsp:txXfrm>
    </dsp:sp>
    <dsp:sp modelId="{EA4D8CA3-9F5F-4F03-9D9D-C19F39DA2717}">
      <dsp:nvSpPr>
        <dsp:cNvPr id="0" name=""/>
        <dsp:cNvSpPr/>
      </dsp:nvSpPr>
      <dsp:spPr>
        <a:xfrm>
          <a:off x="2431744" y="1729210"/>
          <a:ext cx="467691" cy="5471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2431744" y="1838632"/>
        <a:ext cx="327384" cy="328266"/>
      </dsp:txXfrm>
    </dsp:sp>
    <dsp:sp modelId="{B8403E13-8644-4A7B-9E11-0E0BCBAAB45D}">
      <dsp:nvSpPr>
        <dsp:cNvPr id="0" name=""/>
        <dsp:cNvSpPr/>
      </dsp:nvSpPr>
      <dsp:spPr>
        <a:xfrm>
          <a:off x="3093571" y="1340939"/>
          <a:ext cx="2206089" cy="132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Comunitário- eclesial  </a:t>
          </a:r>
        </a:p>
      </dsp:txBody>
      <dsp:txXfrm>
        <a:off x="3132339" y="1379707"/>
        <a:ext cx="2128553" cy="1246117"/>
      </dsp:txXfrm>
    </dsp:sp>
    <dsp:sp modelId="{A717C755-A40E-4569-A1E2-8072B03F075D}">
      <dsp:nvSpPr>
        <dsp:cNvPr id="0" name=""/>
        <dsp:cNvSpPr/>
      </dsp:nvSpPr>
      <dsp:spPr>
        <a:xfrm>
          <a:off x="5520270" y="1729210"/>
          <a:ext cx="467691" cy="5471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5520270" y="1838632"/>
        <a:ext cx="327384" cy="328266"/>
      </dsp:txXfrm>
    </dsp:sp>
    <dsp:sp modelId="{65306F89-072C-40D2-93BE-960DA34354D2}">
      <dsp:nvSpPr>
        <dsp:cNvPr id="0" name=""/>
        <dsp:cNvSpPr/>
      </dsp:nvSpPr>
      <dsp:spPr>
        <a:xfrm>
          <a:off x="6182097" y="1340939"/>
          <a:ext cx="2206089" cy="132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Territorial/Segmentos  </a:t>
          </a:r>
        </a:p>
      </dsp:txBody>
      <dsp:txXfrm>
        <a:off x="6220865" y="1379707"/>
        <a:ext cx="2128553" cy="1246117"/>
      </dsp:txXfrm>
    </dsp:sp>
    <dsp:sp modelId="{FF3421D2-3A00-44F7-A21C-97109EE800F7}">
      <dsp:nvSpPr>
        <dsp:cNvPr id="0" name=""/>
        <dsp:cNvSpPr/>
      </dsp:nvSpPr>
      <dsp:spPr>
        <a:xfrm>
          <a:off x="8608796" y="1729210"/>
          <a:ext cx="467691" cy="5471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8608796" y="1838632"/>
        <a:ext cx="327384" cy="328266"/>
      </dsp:txXfrm>
    </dsp:sp>
    <dsp:sp modelId="{BA92E0B2-C53B-40C2-8E0F-1A4885548BE2}">
      <dsp:nvSpPr>
        <dsp:cNvPr id="0" name=""/>
        <dsp:cNvSpPr/>
      </dsp:nvSpPr>
      <dsp:spPr>
        <a:xfrm>
          <a:off x="9270623" y="1340939"/>
          <a:ext cx="2206089" cy="1323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Sócio-político: sociedade civil e governos.   </a:t>
          </a:r>
        </a:p>
      </dsp:txBody>
      <dsp:txXfrm>
        <a:off x="9309391" y="1379707"/>
        <a:ext cx="2128553" cy="1246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28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86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0327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67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31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12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96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24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8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26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6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25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62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64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23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6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B647-94B1-4671-BA24-E97544252B11}" type="datetimeFigureOut">
              <a:rPr lang="pt-BR" smtClean="0"/>
              <a:t>10/03/2023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B28D70D-49AB-4DB1-B112-8BC036962E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67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mailto:patricia@caritas.org.br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46" y="189781"/>
            <a:ext cx="4658364" cy="661054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806905" y="2242869"/>
            <a:ext cx="3899140" cy="339593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FORMAÇÃO CAMPANHA DA FRATERNIDADE 2023.</a:t>
            </a:r>
          </a:p>
          <a:p>
            <a:pPr algn="ctr"/>
            <a:r>
              <a:rPr lang="pt-BR" sz="2800" b="1" dirty="0"/>
              <a:t>CNBB REGIONAL NORDESTE 1.</a:t>
            </a:r>
          </a:p>
          <a:p>
            <a:pPr algn="ctr"/>
            <a:r>
              <a:rPr lang="pt-B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514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1817" y="72019"/>
            <a:ext cx="8911687" cy="1280890"/>
          </a:xfrm>
        </p:spPr>
        <p:txBody>
          <a:bodyPr/>
          <a:lstStyle/>
          <a:p>
            <a:pPr algn="ctr"/>
            <a:r>
              <a:rPr lang="pt-BR" b="1" dirty="0"/>
              <a:t>Para compreender a fome, precisamos falar sobre POBREZA!!!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191" y="1209952"/>
            <a:ext cx="9975637" cy="56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347" y="52844"/>
            <a:ext cx="9571894" cy="1608996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Compreender a Insegurança Alimentar é fundamental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81" y="3275764"/>
            <a:ext cx="2733528" cy="3371351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3430" y="1313725"/>
            <a:ext cx="4395597" cy="178018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48" y="2986165"/>
            <a:ext cx="4682134" cy="19752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26" y="4831331"/>
            <a:ext cx="5242517" cy="27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08" y="807632"/>
            <a:ext cx="9227443" cy="605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9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55577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058" y="688932"/>
            <a:ext cx="9404723" cy="964504"/>
          </a:xfrm>
        </p:spPr>
        <p:txBody>
          <a:bodyPr/>
          <a:lstStyle/>
          <a:p>
            <a:pPr algn="ctr"/>
            <a:r>
              <a:rPr lang="pt-BR" b="1" dirty="0"/>
              <a:t>A fome tem gênero e raça/etnia.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5364" y="1903956"/>
            <a:ext cx="4121063" cy="4734839"/>
          </a:xfrm>
        </p:spPr>
        <p:txBody>
          <a:bodyPr>
            <a:normAutofit/>
          </a:bodyPr>
          <a:lstStyle/>
          <a:p>
            <a:r>
              <a:rPr lang="pt-BR" sz="3200" b="1" dirty="0"/>
              <a:t>A fome atinge mais as famílias que têm mulheres como responsáveis ou em que a pessoa de referência se denomina preta ou parda</a:t>
            </a:r>
            <a:r>
              <a:rPr lang="pt-BR" sz="3200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31" y="1958931"/>
            <a:ext cx="714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987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023" y="305844"/>
            <a:ext cx="6992718" cy="23959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08" y="2701780"/>
            <a:ext cx="5107797" cy="40711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173" y="2872468"/>
            <a:ext cx="5552109" cy="37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2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86F6D53-BA87-57FA-862D-6210B2915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79" y="241121"/>
            <a:ext cx="10164416" cy="6085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2376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364" y="452717"/>
            <a:ext cx="3745283" cy="6236181"/>
          </a:xfrm>
        </p:spPr>
        <p:txBody>
          <a:bodyPr/>
          <a:lstStyle/>
          <a:p>
            <a:pPr algn="ctr"/>
            <a:r>
              <a:rPr lang="pt-BR" dirty="0"/>
              <a:t/>
            </a:r>
            <a:br>
              <a:rPr lang="pt-BR" dirty="0"/>
            </a:br>
            <a:r>
              <a:rPr lang="pt-BR" b="1" dirty="0"/>
              <a:t>Os estados do Norte e Nordeste concentram os /as famintos/as brasileiros/as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05" y="578362"/>
            <a:ext cx="6300593" cy="62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1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794" y="753342"/>
            <a:ext cx="9404723" cy="887567"/>
          </a:xfrm>
        </p:spPr>
        <p:txBody>
          <a:bodyPr/>
          <a:lstStyle/>
          <a:p>
            <a:pPr algn="ctr"/>
            <a:r>
              <a:rPr lang="pt-BR" b="1" dirty="0"/>
              <a:t>O retrato da fome no Ceará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734" y="1421704"/>
            <a:ext cx="10822488" cy="543629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2800" b="1" dirty="0"/>
              <a:t>2,4 milhões de cearenses </a:t>
            </a:r>
            <a:r>
              <a:rPr lang="pt-BR" sz="2800" dirty="0"/>
              <a:t>sofrem a dor da fome de forma aguda e acordam sem ter o que comer.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800" dirty="0"/>
              <a:t>Renda é um dos principais causadores de fome no Estado com </a:t>
            </a:r>
            <a:r>
              <a:rPr lang="pt-BR" sz="2800" b="1" dirty="0"/>
              <a:t>65% dos domicílios em situação de fome </a:t>
            </a:r>
            <a:r>
              <a:rPr lang="pt-BR" sz="2800" dirty="0"/>
              <a:t>recebendo até meio salário mínimo </a:t>
            </a:r>
            <a:r>
              <a:rPr lang="pt-BR" sz="2800" i="1" dirty="0"/>
              <a:t>per capita </a:t>
            </a:r>
            <a:r>
              <a:rPr lang="pt-BR" sz="2800" dirty="0"/>
              <a:t>mensal.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800" dirty="0"/>
              <a:t>Os municípios cearenses com maior grau de extrema pobreza e consequentemente, fome: </a:t>
            </a:r>
            <a:r>
              <a:rPr lang="pt-BR" sz="2800" b="1" dirty="0"/>
              <a:t>Antonina do Norte com 71% da população; </a:t>
            </a:r>
            <a:r>
              <a:rPr lang="pt-BR" sz="2800" b="1" dirty="0" err="1"/>
              <a:t>Penaforte</a:t>
            </a:r>
            <a:r>
              <a:rPr lang="pt-BR" sz="2800" b="1" dirty="0"/>
              <a:t> com 68% e Trairi com 67% cadastrados no </a:t>
            </a:r>
            <a:r>
              <a:rPr lang="pt-BR" sz="2800" b="1" dirty="0" err="1"/>
              <a:t>CadÚnico</a:t>
            </a:r>
            <a:r>
              <a:rPr lang="pt-BR" sz="2800" b="1" dirty="0"/>
              <a:t> como “em situação de extrema pobreza”. </a:t>
            </a:r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5841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7094931" cy="950197"/>
          </a:xfrm>
        </p:spPr>
        <p:txBody>
          <a:bodyPr/>
          <a:lstStyle/>
          <a:p>
            <a:pPr algn="ctr"/>
            <a:r>
              <a:rPr lang="pt-BR" b="1" dirty="0"/>
              <a:t>Algumas causas da fome.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0729" y="1152395"/>
            <a:ext cx="6989523" cy="5586607"/>
          </a:xfrm>
        </p:spPr>
        <p:txBody>
          <a:bodyPr>
            <a:noAutofit/>
          </a:bodyPr>
          <a:lstStyle/>
          <a:p>
            <a:r>
              <a:rPr lang="pt-BR" sz="2400" dirty="0"/>
              <a:t>Estrutura fundiária brasileira (n. 46).</a:t>
            </a:r>
          </a:p>
          <a:p>
            <a:r>
              <a:rPr lang="pt-BR" sz="2400" dirty="0"/>
              <a:t>Política agrícola perversa, que coloca o sistema produtivo a serviço do sistema econômico-financeiro: “No Brasil, em geral, não se produz para comer. Produz-se para lucrar e exportar” (n. 47);</a:t>
            </a:r>
          </a:p>
          <a:p>
            <a:r>
              <a:rPr lang="pt-BR" sz="2400" dirty="0"/>
              <a:t>Desemprego e subemprego: “14 milhões de desempregados em 2022, podendo cair em 2023 para 13,6 milhões” (n. 49);</a:t>
            </a:r>
          </a:p>
          <a:p>
            <a:r>
              <a:rPr lang="pt-BR" sz="2400" dirty="0"/>
              <a:t>Perversidade da política salarial: “A segurança alimentar das pessoas depende essencialmente do seu poder de compra, e não da disponibilidade física de alimentos” (n. 51); </a:t>
            </a:r>
          </a:p>
          <a:p>
            <a:endParaRPr lang="pt-B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42" y="180301"/>
            <a:ext cx="25908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6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31025"/>
          </a:xfrm>
        </p:spPr>
        <p:txBody>
          <a:bodyPr/>
          <a:lstStyle/>
          <a:p>
            <a:pPr algn="ctr"/>
            <a:r>
              <a:rPr lang="pt-BR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Introdução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397480"/>
            <a:ext cx="8946541" cy="485092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 CF é o modo brasileiro de celebrar a Quaresma;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Ela não esgota a Quaresma;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 Quaresma é o tempo favorável para a conversão;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 conversão não pode ser apenas uma atividade individualista, uma vez que a vontade de Deus, desde a criação, se manifesta como projeto de vida a um povo;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 CF não é uma campanha sobre a Quaresma, mas uma proposta de conversão pessoal e coletiva no Tempo da Quaresma.</a:t>
            </a:r>
          </a:p>
          <a:p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669" y="4132053"/>
            <a:ext cx="1919331" cy="27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Algumas causas da fome.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60723" y="1427968"/>
            <a:ext cx="6726476" cy="512314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400" dirty="0"/>
              <a:t>A extinção do Conselho Nacional de Segurança Alimentar e Nutricional, o desmonte de todo o Sistema Nacional de Segurança Alimentar e Nutricional (SISAN), especialmente do Programa de Aquisição de Alimentos (PAA) e do Programa Nacional de Alimentação Escolar (PNAE), que facilitavam ao alimento saudável, produzido pela agricultura familiar, chegar à mesa dos pobres, das escolas e demais instituições do Estado, bem como o esvaziamento dos estoques reguladores da Companhia Nacional de Abastecimento  (n. 53). </a:t>
            </a:r>
          </a:p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3" y="1750336"/>
            <a:ext cx="2317774" cy="231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12099" y="4922729"/>
            <a:ext cx="44358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/>
              <a:t>Governo federal institui o retorno do Conselho Nacional de Segurança Alimentar e Nutricional</a:t>
            </a:r>
          </a:p>
          <a:p>
            <a:r>
              <a:rPr lang="pt-BR" b="1" i="1" dirty="0"/>
              <a:t>Decisão foi publicada na edição especial do Diário Oficial da União do dia 1º de janeiro de 2023.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543" y="1750336"/>
            <a:ext cx="2570907" cy="130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09" y="3192824"/>
            <a:ext cx="2281977" cy="172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905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99555" cy="1037879"/>
          </a:xfrm>
        </p:spPr>
        <p:txBody>
          <a:bodyPr/>
          <a:lstStyle/>
          <a:p>
            <a:pPr algn="ctr"/>
            <a:r>
              <a:rPr lang="pt-BR" b="1" dirty="0"/>
              <a:t>A geopolítica da fome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5568" y="1202499"/>
            <a:ext cx="6613742" cy="5655501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/>
              <a:t> </a:t>
            </a:r>
            <a:r>
              <a:rPr lang="pt-BR" sz="2400" b="1" dirty="0"/>
              <a:t>Fome e sede</a:t>
            </a:r>
            <a:r>
              <a:rPr lang="pt-BR" sz="2400" dirty="0"/>
              <a:t>. A escassez de água é outro grave problema atual. O II VIGISAN identificou a coexistência da Insegurança Alimentar e da Insegurança Hídrica, indicando que 42% das famílias em situação de insegurança hídrica estão sujeitas à fome. (n. 59-60)</a:t>
            </a:r>
          </a:p>
          <a:p>
            <a:pPr algn="just"/>
            <a:r>
              <a:rPr lang="pt-BR" sz="2400" b="1" dirty="0"/>
              <a:t>Fome e crescimento demográfico</a:t>
            </a:r>
            <a:r>
              <a:rPr lang="pt-BR" sz="2400" dirty="0"/>
              <a:t>: “o crescimento demográfico é plenamente compatível com um desenvolvimento integral e solidário de modo que isto ‘não seja usado como pretexto para escolhas políticas e econômicas pouco conformes à dignidade da pessoa humana’ (CDSI, n. 483)” (n. 62).</a:t>
            </a:r>
          </a:p>
          <a:p>
            <a:pPr algn="just"/>
            <a:endParaRPr lang="pt-B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6" y="1258584"/>
            <a:ext cx="4657836" cy="244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6" y="3375881"/>
            <a:ext cx="4650114" cy="310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961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A geopolítica da fome </a:t>
            </a:r>
            <a:endParaRPr lang="pt-BR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1406727"/>
            <a:ext cx="4920398" cy="290587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Retângulo 4"/>
          <p:cNvSpPr/>
          <p:nvPr/>
        </p:nvSpPr>
        <p:spPr>
          <a:xfrm>
            <a:off x="5373666" y="1281717"/>
            <a:ext cx="64634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400" dirty="0"/>
              <a:t>Fome e moradia: Há uma estimativa do Instituto de Pesquisa Econômica Aplicada – IPEA que cerca de 221.869 pessoas viviam em situação de rua. É importante salientar que esse número não reflete o período da pandemia, onde é visível aos olhos que essa população ampliou-se. (n.63-65)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400" dirty="0"/>
              <a:t>Fome e política: Já dizia Betinho, que </a:t>
            </a:r>
            <a:r>
              <a:rPr lang="pt-BR" sz="2400" b="1" dirty="0"/>
              <a:t>a alma da fome é política. </a:t>
            </a:r>
            <a:r>
              <a:rPr lang="pt-BR" sz="2400" dirty="0"/>
              <a:t>Dessa forma, enfrentar a fome é uma responsabilidade sobretudo política, da melhor política, como nos convida Papa Francisco (FT), (n.78);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91" y="4405813"/>
            <a:ext cx="3219949" cy="241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601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0729" y="413359"/>
            <a:ext cx="7766137" cy="5611660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sz="4800" dirty="0"/>
              <a:t>a gramática política brasileira se articula entre trinômio: </a:t>
            </a:r>
            <a:r>
              <a:rPr lang="pt-BR" sz="4800" b="1" dirty="0"/>
              <a:t>escravidão, colonialismo e patriarcado. Temos o desafio de romper o ciclo.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696" y="610035"/>
            <a:ext cx="3342729" cy="158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961" y="2200513"/>
            <a:ext cx="3455465" cy="247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960" y="4678016"/>
            <a:ext cx="3455465" cy="213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603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1163" y="552926"/>
            <a:ext cx="9404723" cy="787359"/>
          </a:xfrm>
        </p:spPr>
        <p:txBody>
          <a:bodyPr/>
          <a:lstStyle/>
          <a:p>
            <a:pPr algn="ctr"/>
            <a:r>
              <a:rPr lang="pt-BR" b="1" dirty="0"/>
              <a:t>A geopolítica da fome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3047" y="1227551"/>
            <a:ext cx="8242127" cy="5511451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/>
              <a:t>Fome e o cuidado com a Casa Comum</a:t>
            </a:r>
            <a:r>
              <a:rPr lang="pt-BR" sz="2400" dirty="0"/>
              <a:t>: Implicações ecológicas: “Como falar de Casa Comum se muitos habitantes desta casa, nossos irmãos e irmãs, vivem ou morrem diariamente com fome?” (n. 85). Agrotóxicos (n.88); cultura do descarte e do desperdício (n. 89). </a:t>
            </a:r>
          </a:p>
          <a:p>
            <a:pPr marL="0" indent="0" algn="just">
              <a:buNone/>
            </a:pPr>
            <a:endParaRPr lang="pt-BR" sz="2400" dirty="0"/>
          </a:p>
          <a:p>
            <a:pPr algn="just"/>
            <a:r>
              <a:rPr lang="pt-BR" sz="2400" b="1" dirty="0"/>
              <a:t>Fome e educação (CF 2022).</a:t>
            </a:r>
            <a:r>
              <a:rPr lang="pt-BR" sz="2400" dirty="0"/>
              <a:t> É na educação familiar que devemos aprender, desde cedo, hábitos de alimentação saudável e de partilha, pois é na primeira infância que se forma o paladar. Na escola precisamos aprofundar e aperfeiçoar estes bons hábitos, dando razões para eles. (n.91-93). </a:t>
            </a:r>
          </a:p>
          <a:p>
            <a:pPr algn="just"/>
            <a:endParaRPr lang="pt-BR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24" y="1683185"/>
            <a:ext cx="3136475" cy="483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73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0594" y="296306"/>
            <a:ext cx="8911687" cy="1280890"/>
          </a:xfrm>
        </p:spPr>
        <p:txBody>
          <a:bodyPr/>
          <a:lstStyle/>
          <a:p>
            <a:pPr algn="ctr"/>
            <a:r>
              <a:rPr lang="pt-BR" b="1" dirty="0"/>
              <a:t>Desafios urgentes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9140" y="1389039"/>
            <a:ext cx="10634597" cy="51745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Reconstruir Programas de SAN fundamentais, de forma multidimensional.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Retomada do enfrentamento prioritário da fome e da pobreza como política de Estado;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Ações para a geração de renda;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Promoção da alimentação adequada e saudável;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Retorno de ações regulatórias frente à inflação de alimentos;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Constituição de estoques de alimentos;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Estímulo à produção oriunda da agricultura de base familiar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15144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603" y="2918564"/>
            <a:ext cx="9249168" cy="1237692"/>
          </a:xfrm>
        </p:spPr>
        <p:txBody>
          <a:bodyPr/>
          <a:lstStyle/>
          <a:p>
            <a:pPr algn="ctr"/>
            <a:r>
              <a:rPr lang="pt-BR" dirty="0"/>
              <a:t>RECONSTRUIR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003964"/>
              </p:ext>
            </p:extLst>
          </p:nvPr>
        </p:nvGraphicFramePr>
        <p:xfrm>
          <a:off x="388307" y="338203"/>
          <a:ext cx="11448789" cy="651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0583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13359"/>
            <a:ext cx="4990601" cy="480999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000" b="1" dirty="0"/>
              <a:t/>
            </a:r>
            <a:br>
              <a:rPr lang="pt-BR" sz="6000" b="1" dirty="0"/>
            </a:br>
            <a:r>
              <a:rPr lang="pt-BR" sz="6000" b="1" dirty="0"/>
              <a:t>ILUMINAR COM A PALAVRA DE DEUS.</a:t>
            </a:r>
            <a:r>
              <a:rPr lang="pt-BR" sz="6000" dirty="0"/>
              <a:t/>
            </a:r>
            <a:br>
              <a:rPr lang="pt-BR" sz="6000" dirty="0"/>
            </a:br>
            <a:endParaRPr lang="pt-BR" sz="6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29" y="1277655"/>
            <a:ext cx="5116090" cy="515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89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3512" y="1290181"/>
            <a:ext cx="8404965" cy="493525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3600" dirty="0"/>
              <a:t>É uma expressão de coragem deixar que o Evangelho nos interpele. Colocar-se sob a luz da Palavra de Deus é, portanto, uma atitude profética da Igreja, que vê a realidade e professa a fé de que só a Palavra pode responder às indignações mais veementes, como fonte de esperança, cuja escuta faz brotar alternativas para soluções concretas” (n. 114-115)</a:t>
            </a:r>
          </a:p>
          <a:p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78" y="-31908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823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3304" y="101989"/>
            <a:ext cx="8242126" cy="1075457"/>
          </a:xfrm>
        </p:spPr>
        <p:txBody>
          <a:bodyPr/>
          <a:lstStyle/>
          <a:p>
            <a:pPr algn="ctr"/>
            <a:r>
              <a:rPr lang="pt-BR" b="1" dirty="0"/>
              <a:t>A fome na Escritura Sagrada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17106" y="1127342"/>
            <a:ext cx="9645041" cy="5121058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A Escritura trata da fome como um grande flagelo para o povo e do qual o Senhor age movido por compaixão.</a:t>
            </a:r>
          </a:p>
          <a:p>
            <a:pPr algn="just"/>
            <a:r>
              <a:rPr lang="pt-BR" dirty="0"/>
              <a:t>Uma experiência fundamental que o povo faz de Deus no Antigo Testamento - AT é vê-Lo  como seu libertador da escravidão. 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O Senhor lhe disse: “Eu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vi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a humilhação de meu povo no Egito e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ouvi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seu clamor por causa da dureza dos feitores. Sim, eu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conheço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seu sofrimento.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Desci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para livrá-los da mão dos egípcios e fazê-los sair dessa terra para uma terra boa e espaçosa,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terra onde corre leite e mel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(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Ex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3,7-8a).</a:t>
            </a:r>
          </a:p>
          <a:p>
            <a:pPr algn="just"/>
            <a:endParaRPr lang="pt-BR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30" y="-29368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62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b="1" dirty="0"/>
              <a:t>O tema da fome sempre esteve presente em nossa Igreja, nas CF. 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627" y="1936003"/>
            <a:ext cx="3698430" cy="463181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520905" y="2505260"/>
            <a:ext cx="569343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A 1ª vez foi em 1975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, com o tema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‘Fraternidade é repartir’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 e o lema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‘Repartir o pão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’, no clima do Ano Eucarístico que precedeu o CEN de Manaus, com o mesmo tema e lema e desejava intensificar a vivência da Eucaristia em nosso povo. </a:t>
            </a:r>
          </a:p>
          <a:p>
            <a:pPr algn="just"/>
            <a:endParaRPr lang="pt-BR" sz="2000" b="1" dirty="0">
              <a:latin typeface="+mj-lt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4789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7315" y="452718"/>
            <a:ext cx="7733519" cy="1400530"/>
          </a:xfrm>
        </p:spPr>
        <p:txBody>
          <a:bodyPr>
            <a:normAutofit fontScale="90000"/>
          </a:bodyPr>
          <a:lstStyle/>
          <a:p>
            <a:r>
              <a:rPr lang="pt-BR" dirty="0"/>
              <a:t>A representação do Maná: Maná: o pão diário de Israel no deserto – A.T. </a:t>
            </a:r>
            <a:br>
              <a:rPr lang="pt-BR" dirty="0"/>
            </a:br>
            <a:r>
              <a:rPr lang="pt-BR" dirty="0"/>
              <a:t> 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36" y="1967148"/>
            <a:ext cx="4080098" cy="168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82" y="-255425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343800" y="3934021"/>
            <a:ext cx="91926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Algumas características do Maná: sustenta o povo para mais um dia no deserto, expressão da compaixão de Deus que caminha com seu povo; é provação para o povo que não pode reter para si mais que o necessário(n.117). </a:t>
            </a:r>
          </a:p>
        </p:txBody>
      </p:sp>
    </p:spTree>
    <p:extLst>
      <p:ext uri="{BB962C8B-B14F-4D97-AF65-F5344CB8AC3E}">
        <p14:creationId xmlns:p14="http://schemas.microsoft.com/office/powerpoint/2010/main" val="1524477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035" y="908964"/>
            <a:ext cx="5885796" cy="123947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A libertação do povo foi preparada por uma ceia que devia ser sinal do tempo novo: enquanto fome e escravidão estavam ligadas ao Egito, para a vida nova do povo estava presente a oferta e partilha da ceia/alimento para o povo.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30" y="1438863"/>
            <a:ext cx="4195762" cy="41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90" y="-26828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680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3386" y="225468"/>
            <a:ext cx="8954673" cy="1489993"/>
          </a:xfrm>
        </p:spPr>
        <p:txBody>
          <a:bodyPr/>
          <a:lstStyle/>
          <a:p>
            <a:pPr algn="ctr"/>
            <a:r>
              <a:rPr lang="pt-BR" dirty="0"/>
              <a:t>O Pobre, a viúva e o Estrangeiro no coração de Jesus.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86447" y="1590805"/>
            <a:ext cx="6380096" cy="4294339"/>
          </a:xfrm>
        </p:spPr>
        <p:txBody>
          <a:bodyPr/>
          <a:lstStyle/>
          <a:p>
            <a:pPr algn="just"/>
            <a:r>
              <a:rPr lang="pt-BR" dirty="0"/>
              <a:t>Já solidificado na “terra onde corre leite e mel” (Ex33,3), o povo precisa viver de acordo com a lógica de Deus. Por isso a legislação que objetivava não mais a experiência de penúria do Egito, exigia:</a:t>
            </a:r>
          </a:p>
          <a:p>
            <a:pPr marL="0" indent="0" algn="just">
              <a:buNone/>
            </a:pPr>
            <a:r>
              <a:rPr lang="pt-BR" dirty="0"/>
              <a:t> </a:t>
            </a:r>
            <a:r>
              <a:rPr lang="pt-BR" b="1" i="1" dirty="0"/>
              <a:t>“Quando fizerdes a colheita na vossa terra, não deveis ceifar até o último limite do campo, nem catar as espigas que restaram. Não colhas os últimos cachos de tua vinha, nem ajuntes as uvas caídas. Deixarás isso para o pobre e o estrangeiro” (</a:t>
            </a:r>
            <a:r>
              <a:rPr lang="pt-BR" b="1" i="1" dirty="0" err="1"/>
              <a:t>Lv</a:t>
            </a:r>
            <a:r>
              <a:rPr lang="pt-BR" b="1" i="1" dirty="0"/>
              <a:t> 19,9-10).</a:t>
            </a:r>
          </a:p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86" y="-167710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26" y="2403127"/>
            <a:ext cx="3560407" cy="236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810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5703" y="452718"/>
            <a:ext cx="8378478" cy="111303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Os Profetas: denúncia das injustiças do Povo de Deus.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55703" y="1789872"/>
            <a:ext cx="9718763" cy="4760632"/>
          </a:xfrm>
        </p:spPr>
        <p:txBody>
          <a:bodyPr>
            <a:noAutofit/>
          </a:bodyPr>
          <a:lstStyle/>
          <a:p>
            <a:pPr algn="just"/>
            <a:r>
              <a:rPr lang="pt-BR" sz="2200" dirty="0"/>
              <a:t>Os profetas denunciam sempre a falta de cuidado e responsabilidade por aqueles que não têm pão. </a:t>
            </a:r>
          </a:p>
          <a:p>
            <a:pPr algn="just"/>
            <a:r>
              <a:rPr lang="pt-BR" sz="2200" b="1" dirty="0" err="1"/>
              <a:t>Is</a:t>
            </a:r>
            <a:r>
              <a:rPr lang="pt-BR" sz="2200" b="1" dirty="0"/>
              <a:t> 1,13.16c-17: </a:t>
            </a:r>
            <a:r>
              <a:rPr lang="pt-BR" sz="2200" dirty="0"/>
              <a:t>“Não posso suportar falsidade e solenidade. Cessai de praticar o mal, aprendei a fazer o bem! Buscai o direito, corrigi o opressor! Fazei justiça ao órfão, defendei a causa da viúva!”</a:t>
            </a:r>
          </a:p>
          <a:p>
            <a:pPr algn="just"/>
            <a:r>
              <a:rPr lang="pt-BR" sz="2200" b="1" dirty="0" err="1"/>
              <a:t>Am</a:t>
            </a:r>
            <a:r>
              <a:rPr lang="pt-BR" sz="2200" b="1" dirty="0"/>
              <a:t> 6,1-6: </a:t>
            </a:r>
            <a:r>
              <a:rPr lang="pt-BR" sz="2200" dirty="0"/>
              <a:t>“Ai daqueles que estão tranquilos em Sião, e daqueles que se sentem seguros na montanha da Samaria [...] comem cordeiros do rebanho e novinhos do curral [...] bebem crateras de vinho [...] mas não se preocupam com a ruína de José”. </a:t>
            </a:r>
          </a:p>
          <a:p>
            <a:pPr algn="just"/>
            <a:r>
              <a:rPr lang="pt-BR" sz="2200" dirty="0"/>
              <a:t>O tempo novo da consolação do povo é comparado a um grande banquete no qual todos se alimentarão(cf. </a:t>
            </a:r>
            <a:r>
              <a:rPr lang="pt-BR" sz="2200" dirty="0" err="1"/>
              <a:t>Is</a:t>
            </a:r>
            <a:r>
              <a:rPr lang="pt-BR" sz="2200" dirty="0"/>
              <a:t> 25, 6-10a; 55,1-3)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09" y="-31273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723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3281" y="452718"/>
            <a:ext cx="7957553" cy="1025353"/>
          </a:xfrm>
        </p:spPr>
        <p:txBody>
          <a:bodyPr/>
          <a:lstStyle/>
          <a:p>
            <a:pPr algn="ctr"/>
            <a:r>
              <a:rPr lang="pt-BR" dirty="0"/>
              <a:t>Novo Testamento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04581" y="1301728"/>
            <a:ext cx="6288066" cy="5374645"/>
          </a:xfrm>
        </p:spPr>
        <p:txBody>
          <a:bodyPr/>
          <a:lstStyle/>
          <a:p>
            <a:r>
              <a:rPr lang="pt-BR" sz="2400" dirty="0"/>
              <a:t>Jesus, na sua vida, nas suas palavras e ações mostra </a:t>
            </a:r>
            <a:r>
              <a:rPr lang="pt-BR" sz="2400" b="1" dirty="0"/>
              <a:t>predileção pelos famintos </a:t>
            </a:r>
            <a:r>
              <a:rPr lang="pt-BR" sz="2400" dirty="0"/>
              <a:t>como destinatários da sua missão e também dos seus discípulos.</a:t>
            </a:r>
          </a:p>
          <a:p>
            <a:r>
              <a:rPr lang="pt-BR" sz="2400" b="1" dirty="0"/>
              <a:t>Jesus apresenta-se a si mesmo como Pão que dá vida ao mundo (cf. </a:t>
            </a:r>
            <a:r>
              <a:rPr lang="pt-BR" sz="2400" b="1" dirty="0" err="1"/>
              <a:t>Jo</a:t>
            </a:r>
            <a:r>
              <a:rPr lang="pt-BR" sz="2400" b="1" dirty="0"/>
              <a:t> 6). </a:t>
            </a:r>
            <a:r>
              <a:rPr lang="pt-BR" sz="2400" dirty="0"/>
              <a:t>Jesus faz a salvação depender do que demos ou não de beber a quem tinha sede e de comer a quem tinha fome (</a:t>
            </a:r>
            <a:r>
              <a:rPr lang="pt-BR" sz="2400" dirty="0" err="1"/>
              <a:t>Mt</a:t>
            </a:r>
            <a:r>
              <a:rPr lang="pt-BR" sz="2400" dirty="0"/>
              <a:t> 25,35). Esse é o protocolo com base no qual seremos julgados (Cf. Papa Francisco, Reflexão da Via Sacra da JMJ 2016).</a:t>
            </a:r>
          </a:p>
          <a:p>
            <a:endParaRPr lang="pt-B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31" y="176582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420" y="1301728"/>
            <a:ext cx="4036979" cy="55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98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30" y="0"/>
            <a:ext cx="10123770" cy="674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82" y="-26828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340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3178" y="189671"/>
            <a:ext cx="8007656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Dai-lhes vós mesmos de comer! (</a:t>
            </a:r>
            <a:r>
              <a:rPr lang="pt-BR" b="1" dirty="0" err="1"/>
              <a:t>Mt</a:t>
            </a:r>
            <a:r>
              <a:rPr lang="pt-BR" b="1" dirty="0"/>
              <a:t> 14,16)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68" y="1554904"/>
            <a:ext cx="8642958" cy="491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34" y="-361950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87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3178" y="227249"/>
            <a:ext cx="8007656" cy="1062931"/>
          </a:xfrm>
        </p:spPr>
        <p:txBody>
          <a:bodyPr/>
          <a:lstStyle/>
          <a:p>
            <a:pPr algn="ctr"/>
            <a:r>
              <a:rPr lang="pt-BR" b="1" dirty="0"/>
              <a:t>O contexto 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43178" y="1089765"/>
            <a:ext cx="9931704" cy="4958218"/>
          </a:xfrm>
        </p:spPr>
        <p:txBody>
          <a:bodyPr/>
          <a:lstStyle/>
          <a:p>
            <a:pPr algn="just"/>
            <a:r>
              <a:rPr lang="pt-BR" sz="2200" dirty="0"/>
              <a:t>O texto de Mateus 14,13-21 que ilumina e motiva o compromisso da CF 2023 se insere no contexto da </a:t>
            </a:r>
            <a:r>
              <a:rPr lang="pt-BR" sz="2200" b="1" dirty="0"/>
              <a:t>morte de João Batista</a:t>
            </a:r>
            <a:r>
              <a:rPr lang="pt-BR" sz="2200" dirty="0"/>
              <a:t>. Ao saber da morte do grande profeta, Jesus deseja retirar-se ao deserto para que pudesse estar sozinho (v.13). </a:t>
            </a:r>
          </a:p>
          <a:p>
            <a:pPr algn="just"/>
            <a:r>
              <a:rPr lang="pt-BR" sz="2200" b="1" dirty="0"/>
              <a:t>A multidão, explorada e abandonada pelos poderes político e religioso</a:t>
            </a:r>
            <a:r>
              <a:rPr lang="pt-BR" sz="2200" dirty="0"/>
              <a:t>, acorre ao encontro de Jesus, chega primeiro que Ele. E seu desejo de permanecer sozinho é substituído pela atitude da compaixão: “Ao desembarcar, Jesus viu uma grande multidão. Encheu-se de compaixão por ele se curou os que estavam enfermos” (v.14).</a:t>
            </a:r>
          </a:p>
          <a:p>
            <a:pPr algn="just"/>
            <a:endParaRPr lang="pt-B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34" y="-143724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79" y="4278015"/>
            <a:ext cx="3523989" cy="226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873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3178" y="452718"/>
            <a:ext cx="8007656" cy="1400530"/>
          </a:xfrm>
        </p:spPr>
        <p:txBody>
          <a:bodyPr/>
          <a:lstStyle/>
          <a:p>
            <a:pPr algn="ctr"/>
            <a:r>
              <a:rPr lang="pt-BR" b="1" dirty="0"/>
              <a:t>A convocação de Jesus.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42348" y="1539350"/>
            <a:ext cx="8946541" cy="4195481"/>
          </a:xfrm>
        </p:spPr>
        <p:txBody>
          <a:bodyPr>
            <a:noAutofit/>
          </a:bodyPr>
          <a:lstStyle/>
          <a:p>
            <a:pPr algn="ctr"/>
            <a:r>
              <a:rPr lang="pt-BR" sz="3600" dirty="0"/>
              <a:t>Jesus, chama os seus de todos os tempos ao compromisso: “Dai-lhes vós mesmos de comer!” (v.16). Os discípulos de Jesus precisam se sentir responsáveis diante das necessidades dos outros. </a:t>
            </a:r>
            <a:r>
              <a:rPr lang="pt-BR" sz="3600" b="1" dirty="0"/>
              <a:t>A comunidade cristã não pode assistir indiferente à fome no mundo</a:t>
            </a:r>
            <a:r>
              <a:rPr lang="pt-BR" sz="3600" dirty="0"/>
              <a:t>.</a:t>
            </a:r>
          </a:p>
          <a:p>
            <a:endParaRPr lang="pt-BR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34" y="-26828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471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3803" y="239775"/>
            <a:ext cx="8020182" cy="1400530"/>
          </a:xfrm>
        </p:spPr>
        <p:txBody>
          <a:bodyPr/>
          <a:lstStyle/>
          <a:p>
            <a:pPr algn="ctr"/>
            <a:r>
              <a:rPr lang="pt-BR" b="1" dirty="0"/>
              <a:t>A solução é Coletiva!!!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93491" y="1184415"/>
            <a:ext cx="7313764" cy="4195481"/>
          </a:xfrm>
        </p:spPr>
        <p:txBody>
          <a:bodyPr>
            <a:noAutofit/>
          </a:bodyPr>
          <a:lstStyle/>
          <a:p>
            <a:pPr algn="just"/>
            <a:r>
              <a:rPr lang="pt-BR" sz="3200" dirty="0"/>
              <a:t>“O problema começa a ser solucionado quando Cristo pede que os discípulos coloquem à disposição tudo o que têm, apesar de pouco. É isso o que Jesus espera das comunidades de todos os tempos. O pouco que cada um possui deve ser colocado a serviço de todos e, assim, o que é pouco se torna muito” (n.23).</a:t>
            </a:r>
          </a:p>
          <a:p>
            <a:pPr algn="just"/>
            <a:endParaRPr lang="pt-BR" sz="4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60" y="-280988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580" y="2277268"/>
            <a:ext cx="2609420" cy="30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70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48719" cy="103102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/>
              <a:t>O tema da fome sempre esteve presente em nossa Igreja, nas CF.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923240"/>
            <a:ext cx="3812329" cy="477085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768167" y="2600508"/>
            <a:ext cx="6679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A 2ª vez foi em 1985, outro Ano Eucarístico, desta vez em preparação para o Congresso Eucarístico Nacional de Aparecida, com o lema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‘Pão para quem tem fome’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.</a:t>
            </a:r>
          </a:p>
          <a:p>
            <a:pPr algn="just"/>
            <a:endParaRPr lang="pt-B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6471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8866" y="251546"/>
            <a:ext cx="7833727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Eucaristia e responsabilidade social.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02579" y="951811"/>
            <a:ext cx="7622210" cy="4195481"/>
          </a:xfrm>
        </p:spPr>
        <p:txBody>
          <a:bodyPr>
            <a:noAutofit/>
          </a:bodyPr>
          <a:lstStyle/>
          <a:p>
            <a:pPr algn="ctr"/>
            <a:r>
              <a:rPr lang="pt-BR" sz="3000" dirty="0"/>
              <a:t>A esse mesmo compromisso nos convoca o Papa Francisco: “se realmente queremos encontrar Cristo, é preciso que toquemos o seu corpo no corpo chagado dos pobres, como resposta à comunhão sacramental recebida na Eucaristia. O Corpo de Cristo, partido na sagrada liturgia, deixa-se encontrar pela caridade partilhada no rosto e na pessoa dos irmãos e irmãs mais frágeis” (Mensagem para o 1º Dia mundial dos pobres).</a:t>
            </a:r>
          </a:p>
          <a:p>
            <a:endParaRPr lang="pt-BR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56" y="0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60" y="2016993"/>
            <a:ext cx="2888077" cy="27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87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8230" y="452718"/>
            <a:ext cx="7982604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>
                <a:solidFill>
                  <a:schemeClr val="tx1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ea typeface="Cambria" pitchFamily="18" charset="0"/>
              </a:rPr>
              <a:t>O que o texto me faz fazer de concreto? Nossa conversão pessoal. </a:t>
            </a:r>
            <a:br>
              <a:rPr lang="pt-BR" sz="4000" b="1" dirty="0">
                <a:solidFill>
                  <a:schemeClr val="tx1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ea typeface="Cambria" pitchFamily="18" charset="0"/>
              </a:rPr>
            </a:br>
            <a:r>
              <a:rPr lang="pt-BR" sz="4000" b="1" dirty="0">
                <a:solidFill>
                  <a:schemeClr val="tx1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ea typeface="Cambria" pitchFamily="18" charset="0"/>
              </a:rPr>
              <a:t/>
            </a:r>
            <a:br>
              <a:rPr lang="pt-BR" sz="4000" b="1" dirty="0">
                <a:solidFill>
                  <a:schemeClr val="tx1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ea typeface="Cambria" pitchFamily="18" charset="0"/>
              </a:rPr>
            </a:br>
            <a:endParaRPr lang="pt-BR" sz="4000" dirty="0">
              <a:solidFill>
                <a:schemeClr val="tx1"/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94115" y="2516382"/>
            <a:ext cx="7981623" cy="4195481"/>
          </a:xfrm>
        </p:spPr>
        <p:txBody>
          <a:bodyPr>
            <a:normAutofit fontScale="92500"/>
          </a:bodyPr>
          <a:lstStyle/>
          <a:p>
            <a:pPr algn="ctr"/>
            <a:r>
              <a:rPr lang="pt-BR" sz="4400" dirty="0">
                <a:latin typeface="Cambria" pitchFamily="18" charset="0"/>
                <a:ea typeface="Cambria" pitchFamily="18" charset="0"/>
              </a:rPr>
              <a:t>Que atitudes eu preciso assumir, eu preciso mudar em minha vida, eu preciso abolir da minha vida para corresponder melhor à ordem de Jesus: “Dai-lhes vós mesmos de comer”?</a:t>
            </a:r>
          </a:p>
          <a:p>
            <a:pPr algn="ctr"/>
            <a:endParaRPr lang="pt-BR" sz="4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82" y="239212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4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8230" y="452718"/>
            <a:ext cx="7982604" cy="1400530"/>
          </a:xfrm>
        </p:spPr>
        <p:txBody>
          <a:bodyPr/>
          <a:lstStyle/>
          <a:p>
            <a:pPr algn="ctr"/>
            <a:r>
              <a:rPr lang="pt-BR" b="1" dirty="0"/>
              <a:t>São João </a:t>
            </a:r>
            <a:r>
              <a:rPr lang="pt-BR" b="1" dirty="0" err="1"/>
              <a:t>Crisóstomo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2068230" y="1271855"/>
            <a:ext cx="966865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600" dirty="0"/>
          </a:p>
          <a:p>
            <a:pPr algn="just"/>
            <a:r>
              <a:rPr lang="pt-BR" sz="2600" dirty="0"/>
              <a:t>Aqui encontramos eco nas palavras de São João </a:t>
            </a:r>
            <a:r>
              <a:rPr lang="pt-BR" sz="2600" dirty="0" err="1"/>
              <a:t>Crisóstomo</a:t>
            </a:r>
            <a:r>
              <a:rPr lang="pt-BR" sz="2600" dirty="0"/>
              <a:t>: “Queres honrar o Corpo de Cristo? Então não o desprezes nos seus membros, isto é, nos pobres que não têm que vestir, nem o honres no templo com vestes de seda, enquanto o abandonas lá fora ao frio e à nudez. Aquele que disse: ‘Isto é o Meu Corpo’ (</a:t>
            </a:r>
            <a:r>
              <a:rPr lang="pt-BR" sz="2600" dirty="0" err="1"/>
              <a:t>Mt</a:t>
            </a:r>
            <a:r>
              <a:rPr lang="pt-BR" sz="2600" dirty="0"/>
              <a:t> 26,26), e o realizou ao dizê-lo, é o mesmo que disse: ‘porque tive fome e não me destes de comer’ (cf. </a:t>
            </a:r>
            <a:r>
              <a:rPr lang="pt-BR" sz="2600" dirty="0" err="1"/>
              <a:t>Mt</a:t>
            </a:r>
            <a:r>
              <a:rPr lang="pt-BR" sz="2600" dirty="0"/>
              <a:t> 25,42) [...] Que proveito resulta de a mesa de Cristo estar coberta de taças de ouro, se ele morre de fome na pessoa dos pobres? [...] Por conseguinte, enquanto adornas a casa do Senhor, não deixes o teu irmão na miséria, pois ele é um templo e de todos o mais precioso (n.149).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82" y="226164"/>
            <a:ext cx="219551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897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88" y="166910"/>
            <a:ext cx="8911687" cy="1280890"/>
          </a:xfrm>
        </p:spPr>
        <p:txBody>
          <a:bodyPr/>
          <a:lstStyle/>
          <a:p>
            <a:r>
              <a:rPr lang="pt-BR" b="1" dirty="0"/>
              <a:t>QUAL NOSSA RESPOSTA COLETIVA?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869" y="908781"/>
            <a:ext cx="10522019" cy="54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39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Nossa ação deve contemplar três níveis.</a:t>
            </a:r>
            <a:endParaRPr lang="pt-BR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39058287"/>
              </p:ext>
            </p:extLst>
          </p:nvPr>
        </p:nvGraphicFramePr>
        <p:xfrm>
          <a:off x="2389517" y="1940943"/>
          <a:ext cx="7021901" cy="4666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481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9907" y="487223"/>
            <a:ext cx="9404723" cy="97064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Para isso, é</a:t>
            </a:r>
            <a:r>
              <a:rPr lang="pt-BR" sz="3600" b="1" dirty="0">
                <a:solidFill>
                  <a:schemeClr val="tx1"/>
                </a:solidFill>
                <a:ea typeface="Cambria" pitchFamily="18" charset="0"/>
              </a:rPr>
              <a:t> preciso empenho na construção de estruturas sociais justas, em diversos âmbitos (CF, 160):  </a:t>
            </a:r>
            <a:endParaRPr lang="pt-BR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300453"/>
              </p:ext>
            </p:extLst>
          </p:nvPr>
        </p:nvGraphicFramePr>
        <p:xfrm>
          <a:off x="422694" y="2242868"/>
          <a:ext cx="11481759" cy="4005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0212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1056" y="310551"/>
            <a:ext cx="7419777" cy="1026543"/>
          </a:xfrm>
        </p:spPr>
        <p:txBody>
          <a:bodyPr/>
          <a:lstStyle/>
          <a:p>
            <a:pPr algn="ctr"/>
            <a:r>
              <a:rPr lang="pt-BR" b="1" dirty="0"/>
              <a:t>Propostas Pessoal-Familiar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6597" y="1475117"/>
            <a:ext cx="10705380" cy="5313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1. </a:t>
            </a:r>
            <a:r>
              <a:rPr lang="pt-BR" b="1" dirty="0"/>
              <a:t>Partilhar </a:t>
            </a:r>
            <a:r>
              <a:rPr lang="pt-BR" dirty="0"/>
              <a:t>do muito ou do pouco que se tem com aqueles que mais necessitam;</a:t>
            </a:r>
            <a:br>
              <a:rPr lang="pt-BR" dirty="0"/>
            </a:br>
            <a:r>
              <a:rPr lang="pt-BR" dirty="0"/>
              <a:t>2. </a:t>
            </a:r>
            <a:r>
              <a:rPr lang="pt-BR" b="1" dirty="0"/>
              <a:t>Praticar </a:t>
            </a:r>
            <a:r>
              <a:rPr lang="pt-BR" dirty="0"/>
              <a:t>a partilha na família, na escola, no trabalho etc.;</a:t>
            </a:r>
            <a:br>
              <a:rPr lang="pt-BR" dirty="0"/>
            </a:br>
            <a:r>
              <a:rPr lang="pt-BR" dirty="0"/>
              <a:t>3. </a:t>
            </a:r>
            <a:r>
              <a:rPr lang="pt-BR" b="1" dirty="0"/>
              <a:t>Jejuar </a:t>
            </a:r>
            <a:r>
              <a:rPr lang="pt-BR" dirty="0"/>
              <a:t>em atitude solidária com aqueles que pela miséria são obrigados ao jejum;</a:t>
            </a:r>
            <a:br>
              <a:rPr lang="pt-BR" dirty="0"/>
            </a:br>
            <a:r>
              <a:rPr lang="pt-BR" dirty="0"/>
              <a:t>4. </a:t>
            </a:r>
            <a:r>
              <a:rPr lang="pt-BR" b="1" dirty="0"/>
              <a:t>Converter </a:t>
            </a:r>
            <a:r>
              <a:rPr lang="pt-BR" dirty="0"/>
              <a:t>o resultado do seu jejum e da sua penitência quaresmal  também em alimento para quem precisa;</a:t>
            </a:r>
            <a:br>
              <a:rPr lang="pt-BR" dirty="0"/>
            </a:br>
            <a:r>
              <a:rPr lang="pt-BR" dirty="0"/>
              <a:t>5. </a:t>
            </a:r>
            <a:r>
              <a:rPr lang="pt-BR" b="1" dirty="0"/>
              <a:t>Questionar </a:t>
            </a:r>
            <a:r>
              <a:rPr lang="pt-BR" dirty="0"/>
              <a:t>o próprio estilo de vida e de alimentação;</a:t>
            </a:r>
            <a:br>
              <a:rPr lang="pt-BR" dirty="0"/>
            </a:br>
            <a:r>
              <a:rPr lang="pt-BR" dirty="0"/>
              <a:t>6. </a:t>
            </a:r>
            <a:r>
              <a:rPr lang="pt-BR" b="1" dirty="0"/>
              <a:t>Ser </a:t>
            </a:r>
            <a:r>
              <a:rPr lang="pt-BR" dirty="0"/>
              <a:t>solidário(a) com os que passam fome aguda – jamais renunciar à solidariedade;</a:t>
            </a:r>
            <a:br>
              <a:rPr lang="pt-BR" dirty="0"/>
            </a:br>
            <a:r>
              <a:rPr lang="pt-BR" dirty="0"/>
              <a:t>7. </a:t>
            </a:r>
            <a:r>
              <a:rPr lang="pt-BR" b="1" dirty="0"/>
              <a:t>Colaborar </a:t>
            </a:r>
            <a:r>
              <a:rPr lang="pt-BR" dirty="0"/>
              <a:t>nas campanhas de arrecadação de alimentos de entidades sérias e transparentes;</a:t>
            </a:r>
            <a:br>
              <a:rPr lang="pt-BR" dirty="0"/>
            </a:br>
            <a:r>
              <a:rPr lang="pt-BR" dirty="0"/>
              <a:t>8. </a:t>
            </a:r>
            <a:r>
              <a:rPr lang="pt-BR" b="1" dirty="0"/>
              <a:t>Abolir </a:t>
            </a:r>
            <a:r>
              <a:rPr lang="pt-BR" dirty="0"/>
              <a:t>o desperdício de alimentos, estabelecendo práticas de reaproveitamento saudável;</a:t>
            </a:r>
            <a:br>
              <a:rPr lang="pt-BR" dirty="0"/>
            </a:br>
            <a:r>
              <a:rPr lang="pt-BR" dirty="0"/>
              <a:t>9. </a:t>
            </a:r>
            <a:r>
              <a:rPr lang="pt-BR" sz="3200" b="1" dirty="0"/>
              <a:t>Realizar uma doação significativa para a Coleta Nacional da Solidariedade, no Domingo de Ramos;</a:t>
            </a:r>
            <a:br>
              <a:rPr lang="pt-BR" sz="3200" b="1" dirty="0"/>
            </a:b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5" y="181156"/>
            <a:ext cx="1224949" cy="12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78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1056" y="310551"/>
            <a:ext cx="7419777" cy="1026543"/>
          </a:xfrm>
        </p:spPr>
        <p:txBody>
          <a:bodyPr/>
          <a:lstStyle/>
          <a:p>
            <a:pPr algn="ctr"/>
            <a:r>
              <a:rPr lang="pt-BR" b="1" dirty="0"/>
              <a:t>Propostas Pessoal-Familiar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144" y="1475117"/>
            <a:ext cx="11783681" cy="53138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3200" dirty="0"/>
              <a:t>10. </a:t>
            </a:r>
            <a:r>
              <a:rPr lang="pt-BR" sz="3200" b="1" dirty="0"/>
              <a:t>Praticar </a:t>
            </a:r>
            <a:r>
              <a:rPr lang="pt-BR" sz="3200" dirty="0"/>
              <a:t>o voluntariado;</a:t>
            </a:r>
            <a:br>
              <a:rPr lang="pt-BR" sz="3200" dirty="0"/>
            </a:br>
            <a:r>
              <a:rPr lang="pt-BR" sz="3200" dirty="0"/>
              <a:t>11. </a:t>
            </a:r>
            <a:r>
              <a:rPr lang="pt-BR" sz="3200" b="1" dirty="0"/>
              <a:t>Envolver-se </a:t>
            </a:r>
            <a:r>
              <a:rPr lang="pt-BR" sz="3200" dirty="0"/>
              <a:t>nos trabalhos e nas ações que já existem na comunidade, como a Sociedade São Vicente de Paulo (SSVP), o Serviço da Caridade, as Pastorais Sociais, a Caritas etc.;</a:t>
            </a:r>
            <a:br>
              <a:rPr lang="pt-BR" sz="3200" dirty="0"/>
            </a:br>
            <a:r>
              <a:rPr lang="pt-BR" sz="3200" dirty="0"/>
              <a:t>12. </a:t>
            </a:r>
            <a:r>
              <a:rPr lang="pt-BR" sz="3200" b="1" dirty="0"/>
              <a:t>Preparar </a:t>
            </a:r>
            <a:r>
              <a:rPr lang="pt-BR" sz="3200" dirty="0"/>
              <a:t>uma refeição saudável e nutritiva no domingo de Páscoa e convidar uma família carente</a:t>
            </a:r>
            <a:r>
              <a:rPr lang="pt-BR" sz="3200" b="1" dirty="0"/>
              <a:t>;</a:t>
            </a:r>
            <a:br>
              <a:rPr lang="pt-BR" sz="3200" b="1" dirty="0"/>
            </a:br>
            <a:r>
              <a:rPr lang="pt-BR" sz="3200" dirty="0"/>
              <a:t>13. </a:t>
            </a:r>
            <a:r>
              <a:rPr lang="pt-BR" sz="3200" b="1" dirty="0"/>
              <a:t>Participar </a:t>
            </a:r>
            <a:r>
              <a:rPr lang="pt-BR" sz="3200" dirty="0"/>
              <a:t>mais ativamente das discussões sociais de políticas públicas;</a:t>
            </a:r>
            <a:br>
              <a:rPr lang="pt-BR" sz="3200" dirty="0"/>
            </a:br>
            <a:r>
              <a:rPr lang="pt-BR" sz="3200" dirty="0"/>
              <a:t>14. </a:t>
            </a:r>
            <a:r>
              <a:rPr lang="pt-BR" sz="3200" b="1" dirty="0"/>
              <a:t>Envolver-se </a:t>
            </a:r>
            <a:r>
              <a:rPr lang="pt-BR" sz="3200" dirty="0"/>
              <a:t>na política com espírito cristão, não lavando as mãos como Pilatos nem difundindo a ideia errônea de que política não presta nem é lugar de cristão;</a:t>
            </a:r>
            <a:br>
              <a:rPr lang="pt-BR" sz="3200" dirty="0"/>
            </a:br>
            <a:r>
              <a:rPr lang="pt-BR" sz="3200" dirty="0"/>
              <a:t>15. </a:t>
            </a:r>
            <a:r>
              <a:rPr lang="pt-BR" sz="3200" b="1" dirty="0"/>
              <a:t>Tomar maior conhecimento e envolver-se </a:t>
            </a:r>
            <a:r>
              <a:rPr lang="pt-BR" sz="3200" dirty="0"/>
              <a:t>nas iniciativas públicas (governamentais ou não) de combate à fome e à pobreza em seu município;</a:t>
            </a:r>
            <a:br>
              <a:rPr lang="pt-BR" sz="3200" dirty="0"/>
            </a:br>
            <a:r>
              <a:rPr lang="pt-BR" sz="3200" dirty="0"/>
              <a:t>16. </a:t>
            </a:r>
            <a:r>
              <a:rPr lang="pt-BR" sz="3200" b="1" dirty="0"/>
              <a:t>Apoiar e participar </a:t>
            </a:r>
            <a:r>
              <a:rPr lang="pt-BR" sz="3200" dirty="0"/>
              <a:t>de alguma pastoral social em sua paróquia.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63" y="111692"/>
            <a:ext cx="122540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13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053" y="452718"/>
            <a:ext cx="8204781" cy="927508"/>
          </a:xfrm>
        </p:spPr>
        <p:txBody>
          <a:bodyPr/>
          <a:lstStyle/>
          <a:p>
            <a:r>
              <a:rPr lang="pt-BR" b="1" dirty="0"/>
              <a:t>Propostas comunitária-eclesial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42204"/>
            <a:ext cx="11378241" cy="5486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1.A Campanha da Fraternidade propõe anualmente </a:t>
            </a:r>
            <a:r>
              <a:rPr lang="pt-BR" b="1" dirty="0"/>
              <a:t>um gesto comum a todas as comunidades</a:t>
            </a:r>
            <a:r>
              <a:rPr lang="pt-BR" dirty="0"/>
              <a:t>. É a </a:t>
            </a:r>
            <a:r>
              <a:rPr lang="pt-BR" b="1" dirty="0"/>
              <a:t>Coleta Nacional da Solidariedade</a:t>
            </a:r>
            <a:r>
              <a:rPr lang="pt-BR" dirty="0"/>
              <a:t>, realizada no </a:t>
            </a:r>
            <a:r>
              <a:rPr lang="pt-BR" b="1" dirty="0"/>
              <a:t>Domingo de Ramos</a:t>
            </a:r>
            <a:r>
              <a:rPr lang="pt-BR" dirty="0"/>
              <a:t>.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2. </a:t>
            </a:r>
            <a:r>
              <a:rPr lang="pt-BR" b="1" dirty="0"/>
              <a:t>Fazer um levantamento</a:t>
            </a:r>
            <a:r>
              <a:rPr lang="pt-BR" dirty="0"/>
              <a:t>, com participação ativa das pessoas e grupos da comunidade, das pessoas e famílias que passam fome ou outra necessidade, observando suas condições de vida, questionando o que as levou a essa situação e iluminando essa realidade com a Palavra de Deus;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3. </a:t>
            </a:r>
            <a:r>
              <a:rPr lang="pt-BR" b="1" dirty="0"/>
              <a:t>Realizar </a:t>
            </a:r>
            <a:r>
              <a:rPr lang="pt-BR" dirty="0"/>
              <a:t>murais, na igreja, centros de catequese, cozinhas comunitárias etc., que alertem, com notícias atuais, a respeito da situação da fome na comunidade;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4. </a:t>
            </a:r>
            <a:r>
              <a:rPr lang="pt-BR" b="1" dirty="0"/>
              <a:t>Articular </a:t>
            </a:r>
            <a:r>
              <a:rPr lang="pt-BR" dirty="0"/>
              <a:t>os Meios de Comunicação e as mídias digitais de inspiração católica para divulgar ações inspiradoras que já estão sendo feitas na superação da miséria e da fome;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156264"/>
            <a:ext cx="1008302" cy="10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6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053" y="452718"/>
            <a:ext cx="8204781" cy="927508"/>
          </a:xfrm>
        </p:spPr>
        <p:txBody>
          <a:bodyPr/>
          <a:lstStyle/>
          <a:p>
            <a:r>
              <a:rPr lang="pt-BR" b="1" dirty="0"/>
              <a:t>Propostas comunitária-eclesial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1" y="1242204"/>
            <a:ext cx="10696754" cy="53224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43464" y="1242205"/>
            <a:ext cx="106708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5. Acolher, valorizar e incrementar </a:t>
            </a:r>
            <a:r>
              <a:rPr lang="pt-BR" dirty="0"/>
              <a:t>a prática das hortas comunitárias e outras iniciativas em favor de uma alimentação saudável e compartilhada;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6. Conectar </a:t>
            </a:r>
            <a:r>
              <a:rPr lang="pt-BR" dirty="0"/>
              <a:t>as comunidades eclesiais, paróquias, movimentos, associações e dioceses às experiências de enfrentamento à fome desenvolvidas pelos Movimentos Populares, abrindo o ambiente eclesial para a partilha de ideias e a implementação de projetos e iniciativas comuns;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7. </a:t>
            </a:r>
            <a:r>
              <a:rPr lang="pt-BR" b="1" dirty="0"/>
              <a:t>Desenvolver, </a:t>
            </a:r>
            <a:r>
              <a:rPr lang="pt-BR" dirty="0"/>
              <a:t>ao final das Celebrações, ações de geração de renda e trabalho cooperado, como pequenas feiras de produção agroecológica e cooperativismo;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8. </a:t>
            </a:r>
            <a:r>
              <a:rPr lang="pt-BR" b="1" dirty="0"/>
              <a:t>Promover</a:t>
            </a:r>
            <a:r>
              <a:rPr lang="pt-BR" dirty="0"/>
              <a:t>, através de investimento financeiro e pessoal, o Serviço da Caridade e as Pastorais Sociais que atuam diretamente na superação da desigualdade social e da fome;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9.Envolver-se </a:t>
            </a:r>
            <a:r>
              <a:rPr lang="pt-BR" dirty="0"/>
              <a:t>em iniciativas ecumênicas e </a:t>
            </a:r>
            <a:r>
              <a:rPr lang="pt-BR" dirty="0" err="1"/>
              <a:t>interreligiosas</a:t>
            </a:r>
            <a:r>
              <a:rPr lang="pt-BR" dirty="0"/>
              <a:t> de mobilização da sociedade para a superação da miséria e da fome e a promoção da agricultura familiar agroecológica;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10. Motivar </a:t>
            </a:r>
            <a:r>
              <a:rPr lang="pt-BR" dirty="0"/>
              <a:t>os fiéis à participação nos conselhos de direitos (humanos, da criança e do adolescente, da juventude, da pessoa idosa, de saúde...);</a:t>
            </a:r>
          </a:p>
          <a:p>
            <a:pPr algn="just"/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76" y="152427"/>
            <a:ext cx="1005927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4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19323" cy="927508"/>
          </a:xfrm>
        </p:spPr>
        <p:txBody>
          <a:bodyPr/>
          <a:lstStyle/>
          <a:p>
            <a:pPr algn="ctr"/>
            <a:r>
              <a:rPr lang="pt-BR" b="1" dirty="0"/>
              <a:t>E, a atualidade nos diz o que?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602" y="1699404"/>
            <a:ext cx="3231325" cy="458931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684807" y="1923691"/>
            <a:ext cx="51844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Agora, em 2023, logo depois do 18º CEN, realizado em Recife, de 11 a 15 de novembro de 2022, sob o tema ‘Pão em todas as mesas’, a Igreja no Brasil enfrenta pela 3ª vez a fome. </a:t>
            </a:r>
            <a:endParaRPr lang="pt-BR" sz="2800" dirty="0">
              <a:latin typeface="+mj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22" y="5228647"/>
            <a:ext cx="3920068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4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7811" y="452718"/>
            <a:ext cx="8497019" cy="1091410"/>
          </a:xfrm>
        </p:spPr>
        <p:txBody>
          <a:bodyPr/>
          <a:lstStyle/>
          <a:p>
            <a:r>
              <a:rPr lang="pt-BR" b="1" dirty="0"/>
              <a:t>Propostas territoriais/segmentos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396" y="1440611"/>
            <a:ext cx="11766429" cy="52879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b="1" dirty="0"/>
              <a:t>1. Conhecer e apoiar os/as agricultores familiares e experiências de cozinhas solidárias;   </a:t>
            </a:r>
          </a:p>
          <a:p>
            <a:pPr marL="0" indent="0" algn="just">
              <a:buNone/>
            </a:pPr>
            <a:r>
              <a:rPr lang="pt-BR" sz="2400" b="1" dirty="0"/>
              <a:t>2. Realizar, </a:t>
            </a:r>
            <a:r>
              <a:rPr lang="pt-BR" sz="2400" dirty="0"/>
              <a:t>a partir dos CRAS — Centros de Referência da Assistência Social —, ações de solidariedade em áreas de maior demanda, prioritariamente da primeira infância (0 a 6 anos),   envolvendo as mais diversas pessoas e instituições da sociedade;</a:t>
            </a:r>
          </a:p>
          <a:p>
            <a:pPr marL="0" indent="0" algn="just">
              <a:buNone/>
            </a:pPr>
            <a:r>
              <a:rPr lang="pt-BR" sz="2400" dirty="0"/>
              <a:t>3. </a:t>
            </a:r>
            <a:r>
              <a:rPr lang="pt-BR" sz="2400" b="1" dirty="0"/>
              <a:t>Organizar </a:t>
            </a:r>
            <a:r>
              <a:rPr lang="pt-BR" sz="2400" dirty="0"/>
              <a:t>grupos de orientação e educação alimentar, economia doméstica, horta em casa etc., oferecendo dicas práticas para conservar alimentos, para prepará-los mantendo o valor nutricional e para comprar sem gastar muito;</a:t>
            </a:r>
          </a:p>
          <a:p>
            <a:pPr marL="0" indent="0" algn="just">
              <a:buNone/>
            </a:pPr>
            <a:r>
              <a:rPr lang="pt-BR" sz="2400" dirty="0"/>
              <a:t>4. </a:t>
            </a:r>
            <a:r>
              <a:rPr lang="pt-BR" sz="2400" b="1" dirty="0"/>
              <a:t>Promover </a:t>
            </a:r>
            <a:r>
              <a:rPr lang="pt-BR" sz="2400" dirty="0"/>
              <a:t>audiências públicas que discutam a situação da fome, suas causas, consequências e, sobretudo, as soluções;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1" y="179717"/>
            <a:ext cx="1120446" cy="11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66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7811" y="452718"/>
            <a:ext cx="8497019" cy="1091410"/>
          </a:xfrm>
        </p:spPr>
        <p:txBody>
          <a:bodyPr/>
          <a:lstStyle/>
          <a:p>
            <a:r>
              <a:rPr lang="pt-BR" b="1" dirty="0"/>
              <a:t>Propostas territoriais/segmentos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396" y="1440611"/>
            <a:ext cx="11766429" cy="52879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5.  </a:t>
            </a:r>
            <a:r>
              <a:rPr lang="pt-BR" sz="2400" b="1" dirty="0"/>
              <a:t>Desenvolver </a:t>
            </a:r>
            <a:r>
              <a:rPr lang="pt-BR" sz="2400" dirty="0"/>
              <a:t>atividades interdisciplinares nas escolas sobre o tema da fome;</a:t>
            </a:r>
          </a:p>
          <a:p>
            <a:pPr marL="0" indent="0" algn="just">
              <a:buNone/>
            </a:pPr>
            <a:r>
              <a:rPr lang="pt-BR" sz="2400" dirty="0"/>
              <a:t>6. </a:t>
            </a:r>
            <a:r>
              <a:rPr lang="pt-BR" sz="2400" b="1" dirty="0"/>
              <a:t>Organizar </a:t>
            </a:r>
            <a:r>
              <a:rPr lang="pt-BR" sz="2400" dirty="0"/>
              <a:t>hortas comunitárias, FEIRAS, envolvendo as pessoas mais empobrecidas, apoiadores (comércio local);</a:t>
            </a:r>
          </a:p>
          <a:p>
            <a:pPr marL="0" indent="0" algn="just">
              <a:buNone/>
            </a:pPr>
            <a:r>
              <a:rPr lang="pt-BR" sz="2400" dirty="0"/>
              <a:t>7. </a:t>
            </a:r>
            <a:r>
              <a:rPr lang="pt-BR" sz="2400" b="1" dirty="0"/>
              <a:t>Promover </a:t>
            </a:r>
            <a:r>
              <a:rPr lang="pt-BR" sz="2400" dirty="0"/>
              <a:t>nas festas populares, comunitárias, nas escolas parcerias para que haja comida saudável e nutritiva e se aproveitem os produtos da terra, com apoio a agricultura familiar.</a:t>
            </a:r>
          </a:p>
          <a:p>
            <a:pPr marL="0" indent="0" algn="just">
              <a:buNone/>
            </a:pPr>
            <a:r>
              <a:rPr lang="pt-BR" sz="2400" dirty="0"/>
              <a:t>8. Apoiar e valorizar as sementes crioulas, através do fortalecimento das casas de sementes e da Rede de Intercâmbio de Sementes – RIS.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1" y="179717"/>
            <a:ext cx="1120446" cy="11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13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2920" y="80065"/>
            <a:ext cx="9083615" cy="1130060"/>
          </a:xfrm>
        </p:spPr>
        <p:txBody>
          <a:bodyPr/>
          <a:lstStyle/>
          <a:p>
            <a:pPr algn="ctr"/>
            <a:r>
              <a:rPr lang="pt-BR" b="1" dirty="0"/>
              <a:t>Proposta sociopolítica- Sociedade Civil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386" y="1244631"/>
            <a:ext cx="12025222" cy="55812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300" dirty="0"/>
              <a:t>1. </a:t>
            </a:r>
            <a:r>
              <a:rPr lang="pt-BR" sz="2300" b="1" dirty="0"/>
              <a:t>Despertar </a:t>
            </a:r>
            <a:r>
              <a:rPr lang="pt-BR" sz="2300" dirty="0"/>
              <a:t>as pessoas através de capacitação, a fim de estancar a continuidade da miséria e da fome;</a:t>
            </a:r>
          </a:p>
          <a:p>
            <a:pPr marL="0" indent="0" algn="just">
              <a:buNone/>
            </a:pPr>
            <a:r>
              <a:rPr lang="pt-BR" sz="2300" dirty="0"/>
              <a:t>2. </a:t>
            </a:r>
            <a:r>
              <a:rPr lang="pt-BR" sz="2300" b="1" dirty="0"/>
              <a:t>Propor </a:t>
            </a:r>
            <a:r>
              <a:rPr lang="pt-BR" sz="2300" dirty="0"/>
              <a:t>o tema da fome nas associações de bairro, sindicatos, partidos políticos, câmaras municipais, estaduais e federal;</a:t>
            </a:r>
          </a:p>
          <a:p>
            <a:pPr marL="0" indent="0" algn="just">
              <a:buNone/>
            </a:pPr>
            <a:r>
              <a:rPr lang="pt-BR" sz="2300" dirty="0"/>
              <a:t>3. </a:t>
            </a:r>
            <a:r>
              <a:rPr lang="pt-BR" sz="2300" b="1" dirty="0"/>
              <a:t>Ouvir </a:t>
            </a:r>
            <a:r>
              <a:rPr lang="pt-BR" sz="2300" dirty="0"/>
              <a:t>os pobres e famintos;</a:t>
            </a:r>
          </a:p>
          <a:p>
            <a:pPr marL="0" indent="0" algn="just">
              <a:buNone/>
            </a:pPr>
            <a:r>
              <a:rPr lang="pt-BR" sz="2300" dirty="0"/>
              <a:t>4. </a:t>
            </a:r>
            <a:r>
              <a:rPr lang="pt-BR" sz="2300" b="1" dirty="0"/>
              <a:t>Promover </a:t>
            </a:r>
            <a:r>
              <a:rPr lang="pt-BR" sz="2300" dirty="0"/>
              <a:t>o voluntariado no campo da assistência social;</a:t>
            </a:r>
          </a:p>
          <a:p>
            <a:pPr marL="0" indent="0" algn="just">
              <a:buNone/>
            </a:pPr>
            <a:r>
              <a:rPr lang="pt-BR" sz="2300" dirty="0"/>
              <a:t>5. </a:t>
            </a:r>
            <a:r>
              <a:rPr lang="pt-BR" sz="2300" b="1" dirty="0"/>
              <a:t>Realizar </a:t>
            </a:r>
            <a:r>
              <a:rPr lang="pt-BR" sz="2300" dirty="0"/>
              <a:t>pesquisas que levem à produção e comercialização de alimentos sadios, mais baratos e abundantes para a mesa do pobre;</a:t>
            </a:r>
          </a:p>
          <a:p>
            <a:pPr marL="0" indent="0" algn="just">
              <a:buNone/>
            </a:pPr>
            <a:r>
              <a:rPr lang="pt-BR" sz="2300" dirty="0"/>
              <a:t>6. </a:t>
            </a:r>
            <a:r>
              <a:rPr lang="pt-BR" sz="2300" b="1" dirty="0"/>
              <a:t>Fiscalizar </a:t>
            </a:r>
            <a:r>
              <a:rPr lang="pt-BR" sz="2300" dirty="0"/>
              <a:t>a aplicação do orçamento público, especialmente no que tange a ação social;</a:t>
            </a:r>
          </a:p>
          <a:p>
            <a:pPr marL="0" indent="0">
              <a:buNone/>
            </a:pPr>
            <a:endParaRPr lang="pt-BR" sz="23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9" y="80065"/>
            <a:ext cx="1196645" cy="11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11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2920" y="80065"/>
            <a:ext cx="9083615" cy="1130060"/>
          </a:xfrm>
        </p:spPr>
        <p:txBody>
          <a:bodyPr/>
          <a:lstStyle/>
          <a:p>
            <a:pPr algn="ctr"/>
            <a:r>
              <a:rPr lang="pt-BR" b="1" dirty="0"/>
              <a:t>Proposta sociopolítica- Sociedade Civil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386" y="1244631"/>
            <a:ext cx="12025222" cy="55812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300" dirty="0"/>
              <a:t>7. </a:t>
            </a:r>
            <a:r>
              <a:rPr lang="pt-BR" sz="2300" b="1" dirty="0"/>
              <a:t>Realizar, </a:t>
            </a:r>
            <a:r>
              <a:rPr lang="pt-BR" sz="2300" dirty="0"/>
              <a:t>a partir dos CRA S — Centros de Referência da Assistência Social —, ações de solidariedade em áreas de grande carência, envolvendo as mais diversas pessoas e instituições da sociedade;</a:t>
            </a:r>
          </a:p>
          <a:p>
            <a:pPr marL="0" indent="0" algn="just">
              <a:buNone/>
            </a:pPr>
            <a:r>
              <a:rPr lang="pt-BR" sz="2300" dirty="0"/>
              <a:t>8. </a:t>
            </a:r>
            <a:r>
              <a:rPr lang="pt-BR" sz="2300" b="1" dirty="0"/>
              <a:t>Organizar </a:t>
            </a:r>
            <a:r>
              <a:rPr lang="pt-BR" sz="2300" dirty="0"/>
              <a:t>grupos de orientação e educação alimentar, economia doméstica, horta em casa etc., oferecendo dicas práticas para conservar alimentos, para prepará-los mantendo o valor nutricional e para comprar sem gastar muito;</a:t>
            </a:r>
          </a:p>
          <a:p>
            <a:pPr marL="0" indent="0" algn="just">
              <a:buNone/>
            </a:pPr>
            <a:r>
              <a:rPr lang="pt-BR" sz="2300" dirty="0"/>
              <a:t>9. </a:t>
            </a:r>
            <a:r>
              <a:rPr lang="pt-BR" sz="2300" b="1" dirty="0"/>
              <a:t>Promover </a:t>
            </a:r>
            <a:r>
              <a:rPr lang="pt-BR" sz="2300" dirty="0"/>
              <a:t>audiências públicas que discutam a situação da fome, suas causas, consequências e, sobretudo, as soluções para esse flagelo;</a:t>
            </a:r>
          </a:p>
          <a:p>
            <a:pPr marL="0" indent="0" algn="just">
              <a:buNone/>
            </a:pPr>
            <a:r>
              <a:rPr lang="pt-BR" sz="2300" dirty="0"/>
              <a:t>10. </a:t>
            </a:r>
            <a:r>
              <a:rPr lang="pt-BR" sz="2300" b="1" dirty="0"/>
              <a:t>Desenvolver </a:t>
            </a:r>
            <a:r>
              <a:rPr lang="pt-BR" sz="2300" dirty="0"/>
              <a:t>atividades interdisciplinares nas escolas sobre o tema da fome;</a:t>
            </a:r>
          </a:p>
          <a:p>
            <a:pPr marL="0" indent="0" algn="just">
              <a:buNone/>
            </a:pPr>
            <a:r>
              <a:rPr lang="pt-BR" sz="2300" dirty="0"/>
              <a:t>11. </a:t>
            </a:r>
            <a:r>
              <a:rPr lang="pt-BR" sz="2300" b="1" dirty="0"/>
              <a:t>Organizar </a:t>
            </a:r>
            <a:r>
              <a:rPr lang="pt-BR" sz="2300" dirty="0"/>
              <a:t>hortas comunitárias, envolvendo as pessoas aposentadas;</a:t>
            </a:r>
          </a:p>
          <a:p>
            <a:pPr marL="0" indent="0" algn="just">
              <a:buNone/>
            </a:pPr>
            <a:r>
              <a:rPr lang="pt-BR" sz="2300" dirty="0"/>
              <a:t>12. </a:t>
            </a:r>
            <a:r>
              <a:rPr lang="pt-BR" sz="2300" b="1" dirty="0"/>
              <a:t>Cuidar </a:t>
            </a:r>
            <a:r>
              <a:rPr lang="pt-BR" sz="2300" dirty="0"/>
              <a:t>nas festas populares e das escolas para que haja comida saudável e nutritiva e se aproveitem os produtos da terra.</a:t>
            </a:r>
          </a:p>
          <a:p>
            <a:pPr marL="0" indent="0">
              <a:buNone/>
            </a:pPr>
            <a:endParaRPr lang="pt-BR" sz="23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9" y="80065"/>
            <a:ext cx="1196645" cy="11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6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15" y="452718"/>
            <a:ext cx="10101532" cy="1238059"/>
          </a:xfrm>
        </p:spPr>
        <p:txBody>
          <a:bodyPr/>
          <a:lstStyle/>
          <a:p>
            <a:pPr algn="ctr"/>
            <a:r>
              <a:rPr lang="pt-BR" b="1" dirty="0"/>
              <a:t>Proposta sociopolítica – Governo Municipal 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6815" y="1777042"/>
            <a:ext cx="11248845" cy="48739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1. </a:t>
            </a:r>
            <a:r>
              <a:rPr lang="pt-BR" b="1" dirty="0"/>
              <a:t>Implementar </a:t>
            </a:r>
            <a:r>
              <a:rPr lang="pt-BR" dirty="0"/>
              <a:t>políticas públicas municipais eficazes para erradicação da fome;</a:t>
            </a:r>
          </a:p>
          <a:p>
            <a:pPr marL="0" indent="0" algn="just">
              <a:buNone/>
            </a:pPr>
            <a:r>
              <a:rPr lang="pt-BR" dirty="0"/>
              <a:t>2. </a:t>
            </a:r>
            <a:r>
              <a:rPr lang="pt-BR" b="1" dirty="0"/>
              <a:t>Incentivar </a:t>
            </a:r>
            <a:r>
              <a:rPr lang="pt-BR" dirty="0"/>
              <a:t>a produção diversificada de alimentos na agricultura familiar;</a:t>
            </a:r>
          </a:p>
          <a:p>
            <a:pPr marL="0" indent="0" algn="just">
              <a:buNone/>
            </a:pPr>
            <a:r>
              <a:rPr lang="pt-BR" dirty="0"/>
              <a:t>3. </a:t>
            </a:r>
            <a:r>
              <a:rPr lang="pt-BR" b="1" dirty="0"/>
              <a:t>Investir </a:t>
            </a:r>
            <a:r>
              <a:rPr lang="pt-BR" dirty="0"/>
              <a:t>na alimentação escolar, uma vez que ela é a única refeição saudável de muitas crianças;</a:t>
            </a:r>
          </a:p>
          <a:p>
            <a:pPr marL="0" indent="0" algn="just">
              <a:buNone/>
            </a:pPr>
            <a:r>
              <a:rPr lang="pt-BR" dirty="0"/>
              <a:t>4. </a:t>
            </a:r>
            <a:r>
              <a:rPr lang="pt-BR" b="1" dirty="0"/>
              <a:t>Valorizar </a:t>
            </a:r>
            <a:r>
              <a:rPr lang="pt-BR" dirty="0"/>
              <a:t>a compra de alimentos da agricultura familiar para merenda escolar;</a:t>
            </a:r>
          </a:p>
          <a:p>
            <a:pPr marL="0" indent="0" algn="just">
              <a:buNone/>
            </a:pPr>
            <a:r>
              <a:rPr lang="pt-BR" dirty="0"/>
              <a:t>5. </a:t>
            </a:r>
            <a:r>
              <a:rPr lang="pt-BR" b="1" dirty="0"/>
              <a:t>Promover </a:t>
            </a:r>
            <a:r>
              <a:rPr lang="pt-BR" dirty="0"/>
              <a:t>o abastecimento popular: a comida produzida no campo precisa chegar às periferias, sem muitas mediações;</a:t>
            </a:r>
          </a:p>
          <a:p>
            <a:pPr marL="0" indent="0" algn="just">
              <a:buNone/>
            </a:pPr>
            <a:r>
              <a:rPr lang="pt-BR" dirty="0"/>
              <a:t>6. </a:t>
            </a:r>
            <a:r>
              <a:rPr lang="pt-BR" b="1" dirty="0"/>
              <a:t>Ampliar </a:t>
            </a:r>
            <a:r>
              <a:rPr lang="pt-BR" dirty="0"/>
              <a:t>os mercados populares de alimentos e as feiras livres populares, investindo numa logística de armazenagem, transporte, conservação etc. através de políticas públicas;</a:t>
            </a:r>
          </a:p>
          <a:p>
            <a:pPr marL="0" indent="0" algn="just">
              <a:buNone/>
            </a:pPr>
            <a:r>
              <a:rPr lang="pt-BR" dirty="0"/>
              <a:t>7. </a:t>
            </a:r>
            <a:r>
              <a:rPr lang="pt-BR" b="1" dirty="0"/>
              <a:t>Combater </a:t>
            </a:r>
            <a:r>
              <a:rPr lang="pt-BR" dirty="0"/>
              <a:t>os lixões ilegais, em que as pessoas vivem em situação análoga à escravidão, e dar a quem lá frequenta condições dignas de habitação, emprego e alimentação;</a:t>
            </a:r>
          </a:p>
          <a:p>
            <a:pPr marL="0" indent="0" algn="just">
              <a:buNone/>
            </a:pPr>
            <a:r>
              <a:rPr lang="pt-BR" dirty="0"/>
              <a:t>8. </a:t>
            </a:r>
            <a:r>
              <a:rPr lang="pt-BR" b="1" dirty="0"/>
              <a:t>Estimular </a:t>
            </a:r>
            <a:r>
              <a:rPr lang="pt-BR" dirty="0"/>
              <a:t>o pequeno produtor e o pequeno comércio.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" y="262936"/>
            <a:ext cx="1025555" cy="102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2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3578" y="452718"/>
            <a:ext cx="8817256" cy="953388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Proposta sociopolítica – Governo Estadual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4069" y="1733909"/>
            <a:ext cx="11076316" cy="5339751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t-BR" b="1" dirty="0"/>
              <a:t>Implementar </a:t>
            </a:r>
            <a:r>
              <a:rPr lang="pt-BR" dirty="0"/>
              <a:t>políticas públicas estaduais, eficazes, para erradicação da fome através de um grande mutirão;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b="1" dirty="0"/>
              <a:t>Fortalecer a Economia Popular Solidária </a:t>
            </a:r>
            <a:r>
              <a:rPr lang="pt-BR" dirty="0"/>
              <a:t>como política pública, com estrutura organizativa e financeira;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dirty="0"/>
              <a:t>Investir na </a:t>
            </a:r>
            <a:r>
              <a:rPr lang="pt-BR" b="1" dirty="0"/>
              <a:t>alimentação escolar</a:t>
            </a:r>
            <a:r>
              <a:rPr lang="pt-BR" dirty="0"/>
              <a:t>, uma vez que ela é a única refeição saudável de muitas crianças;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b="1" dirty="0"/>
              <a:t>Incentivar </a:t>
            </a:r>
            <a:r>
              <a:rPr lang="pt-BR" dirty="0"/>
              <a:t>a produção diversificada de alimentos na </a:t>
            </a:r>
            <a:r>
              <a:rPr lang="pt-BR" b="1" dirty="0"/>
              <a:t>agricultura familiar</a:t>
            </a:r>
            <a:r>
              <a:rPr lang="pt-BR" dirty="0"/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b="1" dirty="0"/>
              <a:t>Implementar a política de preservação das sementes crioulas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b="1" dirty="0"/>
              <a:t>Promover </a:t>
            </a:r>
            <a:r>
              <a:rPr lang="pt-BR" dirty="0"/>
              <a:t>o abastecimento popular: a comida produzida no campo precisa chegar às periferias, sem muitas mediações: apoio a </a:t>
            </a:r>
            <a:r>
              <a:rPr lang="pt-BR" b="1" dirty="0"/>
              <a:t>Feiras comunitárias, cozinhas comunitárias</a:t>
            </a:r>
            <a:r>
              <a:rPr lang="pt-BR" dirty="0"/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b="1" dirty="0"/>
              <a:t>Ampliar os programas de acesso à água para consumo e produção, com implementação de tecnologias sociais e assistência técnica especializada (cisternas, </a:t>
            </a:r>
            <a:r>
              <a:rPr lang="pt-BR" b="1" dirty="0" err="1"/>
              <a:t>bioáguas</a:t>
            </a:r>
            <a:r>
              <a:rPr lang="pt-BR" b="1" dirty="0"/>
              <a:t>, Assistência Técnica e Extensão Rural – ATER)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124915"/>
            <a:ext cx="1233578" cy="12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4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6DA15E-BD98-9211-1C58-26E09051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PACTO CEARÁ SEM FOME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5C74EE9-F67F-8199-12D7-EC89C9F69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1.	“olhem o mundo com os olhos do pobre”, como nos pede o Papa Francisco. Para isso, coloquem o POBRE NO ORÇAMENTO PÚBLICO E PRIORIZEM A EXECUÇÃO ORÇAMENTÁRIA!</a:t>
            </a:r>
          </a:p>
          <a:p>
            <a:r>
              <a:rPr lang="pt-BR" dirty="0"/>
              <a:t>2. Priorizemos a ECONOMIA SOLIDÁRIA, DO CUIDADO, pois o atual sistema mata e exclui.</a:t>
            </a:r>
          </a:p>
          <a:p>
            <a:r>
              <a:rPr lang="pt-BR" dirty="0"/>
              <a:t>3.	INCENTIVAR A PERMANÊNCIA NO CAMPO E FORTALECER A AGRICULTURA FAMILIAR</a:t>
            </a:r>
          </a:p>
          <a:p>
            <a:r>
              <a:rPr lang="pt-BR" dirty="0"/>
              <a:t>4.	INVESTIR NAS PERIFERIAS DAS CIDADES.</a:t>
            </a:r>
          </a:p>
        </p:txBody>
      </p:sp>
    </p:spTree>
    <p:extLst>
      <p:ext uri="{BB962C8B-B14F-4D97-AF65-F5344CB8AC3E}">
        <p14:creationId xmlns:p14="http://schemas.microsoft.com/office/powerpoint/2010/main" val="3341154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7379" y="129395"/>
            <a:ext cx="9404723" cy="1400530"/>
          </a:xfrm>
        </p:spPr>
        <p:txBody>
          <a:bodyPr/>
          <a:lstStyle/>
          <a:p>
            <a:pPr algn="ctr"/>
            <a:r>
              <a:rPr lang="pt-BR" b="1" dirty="0"/>
              <a:t>Proposta sociopolítica – Governo Federal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5058" y="2052918"/>
            <a:ext cx="11430000" cy="467568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dirty="0"/>
              <a:t>1. </a:t>
            </a:r>
            <a:r>
              <a:rPr lang="pt-BR" b="1" dirty="0"/>
              <a:t>Priorizar </a:t>
            </a:r>
            <a:r>
              <a:rPr lang="pt-BR" dirty="0"/>
              <a:t>a vida de todos os cidadãos aos interesses econômicos e às dívidas públicas;</a:t>
            </a:r>
          </a:p>
          <a:p>
            <a:pPr marL="0" indent="0" algn="just">
              <a:buNone/>
            </a:pPr>
            <a:r>
              <a:rPr lang="pt-BR" dirty="0"/>
              <a:t>2. </a:t>
            </a:r>
            <a:r>
              <a:rPr lang="pt-BR" b="1" dirty="0"/>
              <a:t>Implementar </a:t>
            </a:r>
            <a:r>
              <a:rPr lang="pt-BR" dirty="0"/>
              <a:t>políticas públicas de Estado, eficazes, para erradicação da fome;</a:t>
            </a:r>
          </a:p>
          <a:p>
            <a:pPr marL="0" indent="0" algn="just">
              <a:buNone/>
            </a:pPr>
            <a:r>
              <a:rPr lang="pt-BR" dirty="0"/>
              <a:t>3. </a:t>
            </a:r>
            <a:r>
              <a:rPr lang="pt-BR" b="1" dirty="0"/>
              <a:t>Investir </a:t>
            </a:r>
            <a:r>
              <a:rPr lang="pt-BR" dirty="0"/>
              <a:t>no Programa Nacional de Alimentação Escolar (PNAE), uma vez que a merenda escolar é a única refeição saudável de muitas crianças;</a:t>
            </a:r>
          </a:p>
          <a:p>
            <a:pPr marL="0" indent="0" algn="just">
              <a:buNone/>
            </a:pPr>
            <a:r>
              <a:rPr lang="pt-BR" dirty="0"/>
              <a:t>4. </a:t>
            </a:r>
            <a:r>
              <a:rPr lang="pt-BR" b="1" dirty="0"/>
              <a:t>Retomar </a:t>
            </a:r>
            <a:r>
              <a:rPr lang="pt-BR" dirty="0"/>
              <a:t>os programas de aquisição de alimentos e os estoques públicos reguladores e estratégicos, empresas públicas que controlem o abastecimento, pois a inflação vem da demanda e da especulação;</a:t>
            </a:r>
          </a:p>
          <a:p>
            <a:pPr marL="0" indent="0" algn="just">
              <a:buNone/>
            </a:pPr>
            <a:r>
              <a:rPr lang="pt-BR" dirty="0"/>
              <a:t>5. </a:t>
            </a:r>
            <a:r>
              <a:rPr lang="pt-BR" b="1" dirty="0"/>
              <a:t>Criar </a:t>
            </a:r>
            <a:r>
              <a:rPr lang="pt-BR" dirty="0"/>
              <a:t>uma agência nacional que regule a alimentação, garantindo uma alimentação saudável ao povo brasileiro;</a:t>
            </a:r>
          </a:p>
          <a:p>
            <a:pPr marL="0" indent="0" algn="just">
              <a:buNone/>
            </a:pPr>
            <a:r>
              <a:rPr lang="pt-BR" dirty="0"/>
              <a:t>6. </a:t>
            </a:r>
            <a:r>
              <a:rPr lang="pt-BR" b="1" dirty="0"/>
              <a:t>Garantir </a:t>
            </a:r>
            <a:r>
              <a:rPr lang="pt-BR" dirty="0"/>
              <a:t>uma política de preços para a cesta básica que seja acessível a toda população;</a:t>
            </a:r>
          </a:p>
          <a:p>
            <a:pPr marL="0" indent="0" algn="just">
              <a:buNone/>
            </a:pPr>
            <a:r>
              <a:rPr lang="pt-BR" dirty="0"/>
              <a:t>7. </a:t>
            </a:r>
            <a:r>
              <a:rPr lang="pt-BR" b="1" dirty="0"/>
              <a:t>Incentivar </a:t>
            </a:r>
            <a:r>
              <a:rPr lang="pt-BR" dirty="0"/>
              <a:t>a produção diversificada de alimentos na agricultura familiar;</a:t>
            </a:r>
          </a:p>
          <a:p>
            <a:pPr marL="0" indent="0" algn="just">
              <a:buNone/>
            </a:pPr>
            <a:r>
              <a:rPr lang="pt-BR" dirty="0"/>
              <a:t>8. </a:t>
            </a:r>
            <a:r>
              <a:rPr lang="pt-BR" b="1" dirty="0"/>
              <a:t>Estimular </a:t>
            </a:r>
            <a:r>
              <a:rPr lang="pt-BR" dirty="0"/>
              <a:t>o pequeno produtor e o pequeno comércio;</a:t>
            </a:r>
          </a:p>
          <a:p>
            <a:pPr marL="0" indent="0" algn="just">
              <a:buNone/>
            </a:pPr>
            <a:r>
              <a:rPr lang="pt-BR" dirty="0"/>
              <a:t>9. </a:t>
            </a:r>
            <a:r>
              <a:rPr lang="pt-BR" b="1" dirty="0"/>
              <a:t>Realizar </a:t>
            </a:r>
            <a:r>
              <a:rPr lang="pt-BR" dirty="0"/>
              <a:t>uma justa reforma do sistema tributário nacional que não pese sobre os mais pobres, mas promova a responsabilidade social das grandes fortunas e do </a:t>
            </a:r>
            <a:r>
              <a:rPr lang="pt-BR" dirty="0" err="1"/>
              <a:t>rentismo</a:t>
            </a:r>
            <a:r>
              <a:rPr lang="pt-BR" dirty="0"/>
              <a:t>;</a:t>
            </a:r>
          </a:p>
          <a:p>
            <a:pPr marL="0" indent="0" algn="just">
              <a:buNone/>
            </a:pPr>
            <a:r>
              <a:rPr lang="pt-BR" dirty="0"/>
              <a:t>10. </a:t>
            </a:r>
            <a:r>
              <a:rPr lang="pt-BR" b="1" dirty="0"/>
              <a:t>Corrigir </a:t>
            </a:r>
            <a:r>
              <a:rPr lang="pt-BR" dirty="0"/>
              <a:t>o valor </a:t>
            </a:r>
            <a:r>
              <a:rPr lang="pt-BR" i="1" dirty="0"/>
              <a:t>per capita </a:t>
            </a:r>
            <a:r>
              <a:rPr lang="pt-BR" dirty="0"/>
              <a:t>repassado pelo Fundo Nacional de Educação (FNDE) para os municípios, a fim de ampliar a capacidade das escolas de prover a alimentação escolar e assegurar uma melhor qualidade dos alimentos adquiridos;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29395"/>
            <a:ext cx="1439622" cy="14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68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2618"/>
          </a:xfrm>
        </p:spPr>
        <p:txBody>
          <a:bodyPr/>
          <a:lstStyle/>
          <a:p>
            <a:pPr algn="ctr"/>
            <a:r>
              <a:rPr lang="pt-BR" b="1" dirty="0"/>
              <a:t>Nossos compromissos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6649" y="1025106"/>
            <a:ext cx="10869282" cy="480778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/>
              <a:t> Desenvolver a </a:t>
            </a:r>
            <a:r>
              <a:rPr lang="pt-BR" sz="2400" b="1" dirty="0"/>
              <a:t>Campanha da Fraternidade 2023 nas Paróquias e áreas pastorais;</a:t>
            </a:r>
            <a:endParaRPr lang="pt-BR" sz="2400" dirty="0"/>
          </a:p>
          <a:p>
            <a:pPr marL="457200" indent="-457200" algn="just">
              <a:buFont typeface="+mj-lt"/>
              <a:buAutoNum type="arabicPeriod"/>
            </a:pPr>
            <a:r>
              <a:rPr lang="pt-BR" sz="2400" b="1" dirty="0"/>
              <a:t>Realizar mapeamento e criar Fórum com grupos/entidades religiosas que trabalham com cozinhas solidárias, distribuição de refeições;</a:t>
            </a:r>
            <a:endParaRPr lang="pt-BR" sz="2400" dirty="0"/>
          </a:p>
          <a:p>
            <a:pPr marL="457200" indent="-457200" algn="just">
              <a:buFont typeface="+mj-lt"/>
              <a:buAutoNum type="arabicPeriod"/>
            </a:pPr>
            <a:r>
              <a:rPr lang="pt-BR" sz="2400" b="1" dirty="0"/>
              <a:t>Ampliar a divulgação da Coleta da Solidariedade: dia 02/04/2023.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/>
              <a:t>Realizar mobilizações: Grito dos Excluídos e Jornada Mundial dos Pobres;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/>
              <a:t>Controle Social das </a:t>
            </a:r>
            <a:r>
              <a:rPr lang="pt-BR" sz="2400" dirty="0" err="1"/>
              <a:t>PPs</a:t>
            </a:r>
            <a:r>
              <a:rPr lang="pt-BR" sz="2400" dirty="0"/>
              <a:t> de enfrentamento à fome: conselhos de direitos, Programa Ceará Sem Fome.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400" dirty="0"/>
              <a:t>Firmar o Pacto Ceará Sem Fome. </a:t>
            </a:r>
          </a:p>
        </p:txBody>
      </p:sp>
    </p:spTree>
    <p:extLst>
      <p:ext uri="{BB962C8B-B14F-4D97-AF65-F5344CB8AC3E}">
        <p14:creationId xmlns:p14="http://schemas.microsoft.com/office/powerpoint/2010/main" val="30437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0614"/>
          </a:xfrm>
        </p:spPr>
        <p:txBody>
          <a:bodyPr/>
          <a:lstStyle/>
          <a:p>
            <a:pPr algn="ctr"/>
            <a:r>
              <a:rPr lang="pt-BR" b="1" dirty="0"/>
              <a:t>Nosso Subsídio da CF 2023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103313" y="2052918"/>
            <a:ext cx="4370562" cy="4195481"/>
          </a:xfrm>
        </p:spPr>
        <p:txBody>
          <a:bodyPr>
            <a:normAutofit/>
          </a:bodyPr>
          <a:lstStyle/>
          <a:p>
            <a:r>
              <a:rPr lang="pt-BR" sz="3200" b="1" dirty="0"/>
              <a:t>Nosso livrinho da CF 2023 CONTÉM: </a:t>
            </a:r>
          </a:p>
          <a:p>
            <a:r>
              <a:rPr lang="pt-BR" sz="3200" b="1" dirty="0"/>
              <a:t>Círculo Bíblico com 05 encontros;</a:t>
            </a:r>
          </a:p>
          <a:p>
            <a:r>
              <a:rPr lang="pt-BR" sz="3200" b="1" dirty="0"/>
              <a:t>Síntese do Texto-Base;</a:t>
            </a:r>
          </a:p>
          <a:p>
            <a:r>
              <a:rPr lang="pt-BR" sz="3200" b="1" dirty="0"/>
              <a:t>Via Sacra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97" y="1691012"/>
            <a:ext cx="6377740" cy="491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2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5146"/>
          </a:xfrm>
        </p:spPr>
        <p:txBody>
          <a:bodyPr/>
          <a:lstStyle/>
          <a:p>
            <a:pPr algn="ctr"/>
            <a:r>
              <a:rPr lang="pt-BR" b="1" dirty="0"/>
              <a:t>Objetivo Geral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12" y="1457864"/>
            <a:ext cx="3485942" cy="495093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667555" y="2113473"/>
            <a:ext cx="5417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Sensibilizar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itchFamily="18" charset="0"/>
              </a:rPr>
              <a:t>a sociedade e a Igreja para enfrentarem o flagelo da fome, sofrido por uma multidão de irmãos e irmãs, por meio de compromissos que transformem esta realidade a partir do Evangelho de Jesus Cristo</a:t>
            </a:r>
            <a:endParaRPr lang="pt-B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4568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1985" y="452718"/>
            <a:ext cx="8618849" cy="651463"/>
          </a:xfrm>
        </p:spPr>
        <p:txBody>
          <a:bodyPr/>
          <a:lstStyle/>
          <a:p>
            <a:pPr algn="ctr"/>
            <a:r>
              <a:rPr lang="pt-BR" sz="2400" b="1" dirty="0"/>
              <a:t>ORAÇÃO DA CAMPANHA DA FRATERNIDADE 2023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1985" y="1009292"/>
            <a:ext cx="8695426" cy="563304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Pai de bondade,</a:t>
            </a:r>
          </a:p>
          <a:p>
            <a:pPr marL="0" indent="0" algn="ctr">
              <a:buNone/>
            </a:pPr>
            <a:r>
              <a:rPr lang="pt-BR" b="1" dirty="0"/>
              <a:t> ao ver a multidão faminta,</a:t>
            </a:r>
          </a:p>
          <a:p>
            <a:pPr marL="0" indent="0" algn="ctr">
              <a:buNone/>
            </a:pPr>
            <a:r>
              <a:rPr lang="pt-BR" b="1" dirty="0"/>
              <a:t> vosso Filho encheu-se de compaixão,</a:t>
            </a:r>
          </a:p>
          <a:p>
            <a:pPr marL="0" indent="0" algn="ctr">
              <a:buNone/>
            </a:pPr>
            <a:r>
              <a:rPr lang="pt-BR" b="1" dirty="0"/>
              <a:t> abençoou, repartiu os cinco pães e dois peixes </a:t>
            </a:r>
          </a:p>
          <a:p>
            <a:pPr marL="0" indent="0" algn="ctr">
              <a:buNone/>
            </a:pPr>
            <a:r>
              <a:rPr lang="pt-BR" b="1" dirty="0"/>
              <a:t>e nos ensinou: “dai-lhes vós mesmos de comer”. </a:t>
            </a:r>
          </a:p>
          <a:p>
            <a:pPr marL="0" indent="0" algn="ctr">
              <a:buNone/>
            </a:pPr>
            <a:r>
              <a:rPr lang="pt-BR" b="1" dirty="0"/>
              <a:t>Confiantes na ação do Espírito Santo,</a:t>
            </a:r>
          </a:p>
          <a:p>
            <a:pPr marL="0" indent="0" algn="ctr">
              <a:buNone/>
            </a:pPr>
            <a:r>
              <a:rPr lang="pt-BR" b="1" dirty="0"/>
              <a:t> vos pedimos: </a:t>
            </a:r>
          </a:p>
          <a:p>
            <a:pPr marL="0" indent="0" algn="ctr">
              <a:buNone/>
            </a:pPr>
            <a:r>
              <a:rPr lang="pt-BR" b="1" dirty="0"/>
              <a:t>inspirai-nos o sonho de um mundo novo,</a:t>
            </a:r>
          </a:p>
          <a:p>
            <a:pPr marL="0" indent="0" algn="ctr">
              <a:buNone/>
            </a:pPr>
            <a:r>
              <a:rPr lang="pt-BR" b="1" dirty="0"/>
              <a:t> de diálogo, justiça, igualdade e paz;</a:t>
            </a:r>
          </a:p>
          <a:p>
            <a:pPr marL="0" indent="0" algn="ctr">
              <a:buNone/>
            </a:pPr>
            <a:r>
              <a:rPr lang="pt-BR" b="1" dirty="0"/>
              <a:t> ajudai-nos a promover uma sociedade mais solidária, </a:t>
            </a:r>
          </a:p>
          <a:p>
            <a:pPr marL="0" indent="0" algn="ctr">
              <a:buNone/>
            </a:pPr>
            <a:r>
              <a:rPr lang="pt-BR" b="1" dirty="0"/>
              <a:t>sem fome, pobreza, violência e guerra; </a:t>
            </a:r>
          </a:p>
          <a:p>
            <a:pPr marL="0" indent="0" algn="ctr">
              <a:buNone/>
            </a:pPr>
            <a:r>
              <a:rPr lang="pt-BR" b="1" dirty="0"/>
              <a:t>livrai-nos do pecado da indiferença com a vida. </a:t>
            </a:r>
          </a:p>
          <a:p>
            <a:pPr marL="0" indent="0" algn="ctr">
              <a:buNone/>
            </a:pPr>
            <a:r>
              <a:rPr lang="pt-BR" b="1" dirty="0"/>
              <a:t>Que Maria, nossa mãe, interceda por nós</a:t>
            </a:r>
          </a:p>
          <a:p>
            <a:pPr marL="0" indent="0" algn="ctr">
              <a:buNone/>
            </a:pPr>
            <a:r>
              <a:rPr lang="pt-BR" b="1" dirty="0"/>
              <a:t> para acolhermos Jesus Cristo em cada pessoa, </a:t>
            </a:r>
          </a:p>
          <a:p>
            <a:pPr marL="0" indent="0" algn="ctr">
              <a:buNone/>
            </a:pPr>
            <a:r>
              <a:rPr lang="pt-BR" b="1" dirty="0"/>
              <a:t>sobretudo nos abandonados, esquecidos e famintos. </a:t>
            </a:r>
          </a:p>
          <a:p>
            <a:pPr marL="0" indent="0" algn="ctr">
              <a:buNone/>
            </a:pPr>
            <a:r>
              <a:rPr lang="pt-BR" b="1" dirty="0"/>
              <a:t>Amém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473" y="2548119"/>
            <a:ext cx="2950720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8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Gratidão!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b="1" i="1" dirty="0"/>
              <a:t>Patrícia Amorim</a:t>
            </a:r>
            <a:r>
              <a:rPr lang="pt-BR" dirty="0"/>
              <a:t>, assistente social, mestra em sociologia. Especialista em enfrentamento à violência de crianças e adolescentes; especialista em organizações populares, movimentos sociais e democracia </a:t>
            </a:r>
            <a:r>
              <a:rPr lang="pt-BR" err="1"/>
              <a:t>participativa</a:t>
            </a:r>
            <a:r>
              <a:rPr lang="pt-BR" smtClean="0"/>
              <a:t>. Assessora </a:t>
            </a:r>
            <a:r>
              <a:rPr lang="pt-BR" dirty="0"/>
              <a:t>da </a:t>
            </a:r>
            <a:r>
              <a:rPr lang="pt-BR" dirty="0" err="1"/>
              <a:t>Cáritas</a:t>
            </a:r>
            <a:r>
              <a:rPr lang="pt-BR" dirty="0"/>
              <a:t> Brasileira Regional Ceará e CNBB Ne1. Coordenadora da equipe de campanhas da </a:t>
            </a:r>
            <a:r>
              <a:rPr lang="pt-BR" dirty="0" err="1"/>
              <a:t>cnbb</a:t>
            </a:r>
            <a:r>
              <a:rPr lang="pt-BR" dirty="0"/>
              <a:t> Ne1.</a:t>
            </a:r>
          </a:p>
          <a:p>
            <a:pPr algn="just"/>
            <a:r>
              <a:rPr lang="pt-BR" b="1" dirty="0"/>
              <a:t>Contato: </a:t>
            </a:r>
            <a:r>
              <a:rPr lang="pt-BR" b="1" dirty="0">
                <a:hlinkClick r:id="rId2"/>
              </a:rPr>
              <a:t>patricia@caritas.org.br</a:t>
            </a:r>
            <a:r>
              <a:rPr lang="pt-BR" b="1" dirty="0"/>
              <a:t> 85/999506521.  </a:t>
            </a:r>
          </a:p>
        </p:txBody>
      </p:sp>
    </p:spTree>
    <p:extLst>
      <p:ext uri="{BB962C8B-B14F-4D97-AF65-F5344CB8AC3E}">
        <p14:creationId xmlns:p14="http://schemas.microsoft.com/office/powerpoint/2010/main" val="92377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Objetivos Específicos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3518" y="1431986"/>
            <a:ext cx="11818188" cy="5426014"/>
          </a:xfrm>
        </p:spPr>
        <p:txBody>
          <a:bodyPr>
            <a:normAutofit/>
          </a:bodyPr>
          <a:lstStyle/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Compreender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 realidade da fome à luz da fé em Jesus Cristo;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Desvelar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as causas estruturais da fome no Brasil;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Indicar</a:t>
            </a:r>
            <a:r>
              <a:rPr lang="pt-BR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as contradições de uma economia que mata pela fome;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Aprofundar</a:t>
            </a:r>
            <a:r>
              <a:rPr lang="pt-BR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o conhecimento e a compreensão das exigências evangélicas e éticas de superação da miséria e da fome;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Acolher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o imperativo da Palavra de Deus que nos conduz ao compromisso e à corresponsabilidade fraterna;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Investir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esforços concretos em iniciativas individuais, comunitárias e sociais que levem à superação da miséria e da fome no Brasil;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Estimular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iniciativas de agricultura familiar agroecológica e a produção de alimentos saudáveis;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Reconhecer </a:t>
            </a:r>
            <a:r>
              <a:rPr lang="pt-BR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e fomentar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iniciativas conjuntas entre comunidade de fé e outras instituições da sociedade civil organizada;</a:t>
            </a:r>
          </a:p>
          <a:p>
            <a:pPr lvl="0" algn="just"/>
            <a:r>
              <a:rPr lang="pt-BR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Mobilizar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" pitchFamily="18" charset="0"/>
              </a:rPr>
              <a:t>a sociedade para que haja uma sólida política de alimentação no Brasil, que garanta que todos tenham vida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0037"/>
          </a:xfrm>
        </p:spPr>
        <p:txBody>
          <a:bodyPr/>
          <a:lstStyle/>
          <a:p>
            <a:pPr algn="ctr"/>
            <a:r>
              <a:rPr lang="pt-BR" sz="3200" b="1" dirty="0"/>
              <a:t>O que as imagens, a vida, nos revelam?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032" y="1233577"/>
            <a:ext cx="5653218" cy="31763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936" y="3968290"/>
            <a:ext cx="4890277" cy="28897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581" y="1233577"/>
            <a:ext cx="4727132" cy="26569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775" y="4671371"/>
            <a:ext cx="3088346" cy="210883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07" y="4826976"/>
            <a:ext cx="3300031" cy="1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2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Referências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7" y="1752014"/>
            <a:ext cx="4146589" cy="363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02" y="1345371"/>
            <a:ext cx="5067256" cy="266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45" y="4005680"/>
            <a:ext cx="4956371" cy="269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644374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362</TotalTime>
  <Words>4086</Words>
  <Application>Microsoft Office PowerPoint</Application>
  <PresentationFormat>Ecrã Panorâmico</PresentationFormat>
  <Paragraphs>236</Paragraphs>
  <Slides>61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61</vt:i4>
      </vt:variant>
    </vt:vector>
  </HeadingPairs>
  <TitlesOfParts>
    <vt:vector size="67" baseType="lpstr">
      <vt:lpstr>Arial</vt:lpstr>
      <vt:lpstr>Cambria</vt:lpstr>
      <vt:lpstr>Century Gothic</vt:lpstr>
      <vt:lpstr>Wingdings</vt:lpstr>
      <vt:lpstr>Wingdings 3</vt:lpstr>
      <vt:lpstr>Cacho</vt:lpstr>
      <vt:lpstr>Apresentação do PowerPoint</vt:lpstr>
      <vt:lpstr>Introdução</vt:lpstr>
      <vt:lpstr>O tema da fome sempre esteve presente em nossa Igreja, nas CF. </vt:lpstr>
      <vt:lpstr>O tema da fome sempre esteve presente em nossa Igreja, nas CF. </vt:lpstr>
      <vt:lpstr>E, a atualidade nos diz o que? </vt:lpstr>
      <vt:lpstr>Objetivo Geral </vt:lpstr>
      <vt:lpstr>Objetivos Específicos </vt:lpstr>
      <vt:lpstr>O que as imagens, a vida, nos revelam? </vt:lpstr>
      <vt:lpstr>Referências </vt:lpstr>
      <vt:lpstr>Para compreender a fome, precisamos falar sobre POBREZA!!!</vt:lpstr>
      <vt:lpstr>Compreender a Insegurança Alimentar é fundamental  </vt:lpstr>
      <vt:lpstr>Apresentação do PowerPoint</vt:lpstr>
      <vt:lpstr>Apresentação do PowerPoint</vt:lpstr>
      <vt:lpstr>A fome tem gênero e raça/etnia. </vt:lpstr>
      <vt:lpstr>Apresentação do PowerPoint</vt:lpstr>
      <vt:lpstr>Apresentação do PowerPoint</vt:lpstr>
      <vt:lpstr> Os estados do Norte e Nordeste concentram os /as famintos/as brasileiros/as</vt:lpstr>
      <vt:lpstr>O retrato da fome no Ceará</vt:lpstr>
      <vt:lpstr>Algumas causas da fome.</vt:lpstr>
      <vt:lpstr>Algumas causas da fome.</vt:lpstr>
      <vt:lpstr>A geopolítica da fome </vt:lpstr>
      <vt:lpstr>A geopolítica da fome </vt:lpstr>
      <vt:lpstr>Apresentação do PowerPoint</vt:lpstr>
      <vt:lpstr>A geopolítica da fome </vt:lpstr>
      <vt:lpstr>Desafios urgentes</vt:lpstr>
      <vt:lpstr>RECONSTRUIR</vt:lpstr>
      <vt:lpstr> ILUMINAR COM A PALAVRA DE DEUS. </vt:lpstr>
      <vt:lpstr>Apresentação do PowerPoint</vt:lpstr>
      <vt:lpstr>A fome na Escritura Sagrada</vt:lpstr>
      <vt:lpstr>A representação do Maná: Maná: o pão diário de Israel no deserto – A.T.   </vt:lpstr>
      <vt:lpstr> A libertação do povo foi preparada por uma ceia que devia ser sinal do tempo novo: enquanto fome e escravidão estavam ligadas ao Egito, para a vida nova do povo estava presente a oferta e partilha da ceia/alimento para o povo. </vt:lpstr>
      <vt:lpstr>O Pobre, a viúva e o Estrangeiro no coração de Jesus. </vt:lpstr>
      <vt:lpstr>Os Profetas: denúncia das injustiças do Povo de Deus. </vt:lpstr>
      <vt:lpstr>Novo Testamento</vt:lpstr>
      <vt:lpstr>Apresentação do PowerPoint</vt:lpstr>
      <vt:lpstr>Dai-lhes vós mesmos de comer! (Mt 14,16) </vt:lpstr>
      <vt:lpstr>O contexto  </vt:lpstr>
      <vt:lpstr>A convocação de Jesus. </vt:lpstr>
      <vt:lpstr>A solução é Coletiva!!!</vt:lpstr>
      <vt:lpstr>Eucaristia e responsabilidade social.  </vt:lpstr>
      <vt:lpstr>O que o texto me faz fazer de concreto? Nossa conversão pessoal.   </vt:lpstr>
      <vt:lpstr>São João Crisóstomo</vt:lpstr>
      <vt:lpstr>QUAL NOSSA RESPOSTA COLETIVA? </vt:lpstr>
      <vt:lpstr>Nossa ação deve contemplar três níveis.</vt:lpstr>
      <vt:lpstr>Para isso, é preciso empenho na construção de estruturas sociais justas, em diversos âmbitos (CF, 160):  </vt:lpstr>
      <vt:lpstr>Propostas Pessoal-Familiar</vt:lpstr>
      <vt:lpstr>Propostas Pessoal-Familiar</vt:lpstr>
      <vt:lpstr>Propostas comunitária-eclesial</vt:lpstr>
      <vt:lpstr>Propostas comunitária-eclesial</vt:lpstr>
      <vt:lpstr>Propostas territoriais/segmentos</vt:lpstr>
      <vt:lpstr>Propostas territoriais/segmentos</vt:lpstr>
      <vt:lpstr>Proposta sociopolítica- Sociedade Civil </vt:lpstr>
      <vt:lpstr>Proposta sociopolítica- Sociedade Civil </vt:lpstr>
      <vt:lpstr>Proposta sociopolítica – Governo Municipal  </vt:lpstr>
      <vt:lpstr>Proposta sociopolítica – Governo Estadual </vt:lpstr>
      <vt:lpstr>PACTO CEARÁ SEM FOME</vt:lpstr>
      <vt:lpstr>Proposta sociopolítica – Governo Federal </vt:lpstr>
      <vt:lpstr>Nossos compromissos </vt:lpstr>
      <vt:lpstr>Nosso Subsídio da CF 2023</vt:lpstr>
      <vt:lpstr>ORAÇÃO DA CAMPANHA DA FRATERNIDADE 2023</vt:lpstr>
      <vt:lpstr> Gratidão!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</dc:creator>
  <cp:lastModifiedBy>HistoriaPastoral</cp:lastModifiedBy>
  <cp:revision>106</cp:revision>
  <dcterms:created xsi:type="dcterms:W3CDTF">2022-11-03T17:23:08Z</dcterms:created>
  <dcterms:modified xsi:type="dcterms:W3CDTF">2023-03-10T16:42:47Z</dcterms:modified>
</cp:coreProperties>
</file>