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3.xml" ContentType="application/vnd.openxmlformats-officedocument.presentationml.notesSlide+xml"/>
  <Override PartName="/ppt/notesSlides/_rels/notesSlide3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11.png" ContentType="image/png"/>
  <Override PartName="/ppt/media/image5.jpeg" ContentType="image/jpeg"/>
  <Override PartName="/ppt/media/image7.png" ContentType="image/png"/>
  <Override PartName="/ppt/media/image6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52.jpeg" ContentType="image/jpe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54.jpeg" ContentType="image/jpe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3.png" ContentType="image/png"/>
  <Override PartName="/ppt/media/image55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</p:sldIdLst>
  <p:sldSz cx="9144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latin typeface="Arial"/>
              </a:rPr>
              <a:t>Clique para mover o slide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pt-BR" sz="2000" spc="-1" strike="noStrike">
                <a:latin typeface="Arial"/>
              </a:rPr>
              <a:t>Clique para editar o formato de notas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pt-BR" sz="1400" spc="-1" strike="noStrike">
                <a:latin typeface="Times New Roman"/>
              </a:rPr>
              <a:t>&lt;cabeçalho&gt;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pt-BR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pt-BR" sz="1400" spc="-1" strike="noStrike">
                <a:latin typeface="Times New Roman"/>
              </a:rPr>
              <a:t>&lt;data/hora&gt;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pt-BR" sz="1400" spc="-1" strike="noStrike">
                <a:latin typeface="Times New Roman"/>
              </a:defRPr>
            </a:lvl1pPr>
          </a:lstStyle>
          <a:p>
            <a:r>
              <a:rPr b="0" lang="pt-BR" sz="1400" spc="-1" strike="noStrike">
                <a:latin typeface="Times New Roman"/>
              </a:rPr>
              <a:t>&lt;rodapé&gt;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pt-BR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02D80D8B-1F8C-483C-8339-5A45A1F2D2FC}" type="slidenum">
              <a:rPr b="0" lang="pt-BR" sz="1400" spc="-1" strike="noStrike">
                <a:latin typeface="Times New Roman"/>
              </a:rPr>
              <a:t>&lt;número&gt;</a:t>
            </a:fld>
            <a:endParaRPr b="0" lang="pt-B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920" cy="3427920"/>
          </a:xfrm>
          <a:prstGeom prst="rect">
            <a:avLst/>
          </a:prstGeom>
          <a:ln w="0">
            <a:noFill/>
          </a:ln>
        </p:spPr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2000" spc="-1" strike="noStrike">
              <a:latin typeface="Arial"/>
            </a:endParaRPr>
          </a:p>
        </p:txBody>
      </p:sp>
      <p:sp>
        <p:nvSpPr>
          <p:cNvPr id="312" name="Text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AF6471E4-3C3D-415B-9994-1A57D3F70FEA}" type="slidenum">
              <a:rPr b="0" lang="pt-BR" sz="1200" spc="-1" strike="noStrike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b="0" lang="pt-BR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13E73B2-17B3-4279-9FCA-83F68F01777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7F36C53-4DB7-401D-A7D1-B1D429C799F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9E3A49D-1999-47D4-A408-C39C5CC9212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666B567-935E-4051-9E38-ED84C135789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EB09625-265C-4E83-B2E6-947959FEE7F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25AE8E4-4C5D-4FA7-A790-D9E20F18C97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29F2A16-4D87-4FC0-A643-7C0FB0B73CF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76395E8-4B56-44C0-8E54-58FCC1113BA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B6C255D-4D87-4E09-A012-BF620155691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662AA91-A2B3-45CF-B713-C8E42EEFB63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CFF33A7-7062-4D33-9CD4-29960662BC4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7756C55-FD1D-4BC4-B178-4455252303C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299142E-DA94-47BF-9222-4C04ABEE502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7685BB1-1009-4043-9E2B-E5B1D14B798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D529A69-CED8-46BC-B980-E136221FF23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B345141-4A0D-49BA-A4C0-7A898AF9D81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F110044-57B3-4EF3-8E4B-6BF27F7239B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08EE2B7-5B3B-4BBA-B799-4F0F16CE756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6DC6214-60DF-4999-8B37-DB701BBCB2D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7970D10-3A8B-4EE2-AEB6-6A819F35B31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526238D-99B5-4FFB-AD0B-F82B210513B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CA175E5-B41F-48BB-B4C3-755A8E606B2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DAF0177-A5EA-437D-BEFA-AC9209191EA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5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5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CF3AD1E-C656-4571-B27A-C0AD2465506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t-BR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t-BR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ftr" idx="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 algn="ctr">
              <a:lnSpc>
                <a:spcPct val="100000"/>
              </a:lnSpc>
              <a:buNone/>
              <a:defRPr b="0" lang="pt-BR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pt-BR" sz="1400" spc="-1" strike="noStrike">
                <a:latin typeface="Times New Roman"/>
              </a:rPr>
              <a:t>&lt;rodapé&gt;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sldNum" idx="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>
              <a:lnSpc>
                <a:spcPct val="100000"/>
              </a:lnSpc>
              <a:buNone/>
              <a:defRPr b="0" lang="pt-BR" sz="1800" spc="-1" strike="noStrike">
                <a:solidFill>
                  <a:srgbClr val="000000"/>
                </a:solidFill>
                <a:latin typeface="Arial"/>
                <a:ea typeface="DejaVu Sans"/>
              </a:defRPr>
            </a:lvl1pPr>
          </a:lstStyle>
          <a:p>
            <a:pPr>
              <a:lnSpc>
                <a:spcPct val="100000"/>
              </a:lnSpc>
              <a:buNone/>
            </a:pPr>
            <a:fld id="{A02BF9DE-ABBD-462B-86A2-9038E556B07F}" type="slidenum">
              <a:rPr b="0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&lt;número&gt;</a:t>
            </a:fld>
            <a:endParaRPr b="0" lang="pt-BR" sz="1800" spc="-1" strike="noStrike">
              <a:latin typeface="Times New Roman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dt" idx="3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0" bIns="0" anchor="t">
            <a:noAutofit/>
          </a:bodyPr>
          <a:lstStyle>
            <a:lvl1pPr>
              <a:defRPr b="0" lang="pt-BR" sz="1400" spc="-1" strike="noStrike">
                <a:latin typeface="Times New Roman"/>
              </a:defRPr>
            </a:lvl1pPr>
          </a:lstStyle>
          <a:p>
            <a:r>
              <a:rPr b="0" lang="pt-BR" sz="1400" spc="-1" strike="noStrike">
                <a:latin typeface="Times New Roman"/>
              </a:rPr>
              <a:t>&lt;data/hora&gt;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1000">
              <a:srgbClr val="eec16f"/>
            </a:gs>
            <a:gs pos="100000">
              <a:srgbClr val="495f4e"/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ftr" idx="4"/>
          </p:nvPr>
        </p:nvSpPr>
        <p:spPr>
          <a:xfrm>
            <a:off x="3028680" y="6356520"/>
            <a:ext cx="308556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pt-BR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pt-BR" sz="1400" spc="-1" strike="noStrike">
                <a:latin typeface="Times New Roman"/>
              </a:rPr>
              <a:t>&lt;rodapé&gt;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ldNum" idx="5"/>
          </p:nvPr>
        </p:nvSpPr>
        <p:spPr>
          <a:xfrm>
            <a:off x="6457680" y="6356520"/>
            <a:ext cx="20566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pt-BR" sz="1200" spc="-1" strike="noStrike">
                <a:solidFill>
                  <a:srgbClr val="aa928f"/>
                </a:solidFill>
                <a:latin typeface="Rockwell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F2ECC78-AF63-44DC-B763-5A28BBBF1B13}" type="slidenum">
              <a:rPr b="0" lang="pt-BR" sz="1200" spc="-1" strike="noStrike">
                <a:solidFill>
                  <a:srgbClr val="aa928f"/>
                </a:solidFill>
                <a:latin typeface="Rockwell"/>
              </a:rPr>
              <a:t>&lt;número&gt;</a:t>
            </a:fld>
            <a:endParaRPr b="0" lang="pt-BR" sz="1200" spc="-1" strike="noStrike">
              <a:latin typeface="Times New Roman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dt" idx="6"/>
          </p:nvPr>
        </p:nvSpPr>
        <p:spPr>
          <a:xfrm>
            <a:off x="628200" y="6356520"/>
            <a:ext cx="2056680" cy="364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pt-BR" sz="1400" spc="-1" strike="noStrike">
                <a:latin typeface="Times New Roman"/>
              </a:defRPr>
            </a:lvl1pPr>
          </a:lstStyle>
          <a:p>
            <a:r>
              <a:rPr b="0" lang="pt-BR" sz="1400" spc="-1" strike="noStrike">
                <a:latin typeface="Times New Roman"/>
              </a:rPr>
              <a:t>&lt;data/hora&gt;</a:t>
            </a:r>
            <a:endParaRPr b="0" lang="pt-BR" sz="1400" spc="-1" strike="noStrike">
              <a:latin typeface="Times New Roman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pt-BR" sz="4400" spc="-1" strike="noStrike">
                <a:latin typeface="Arial"/>
              </a:rPr>
              <a:t>Clique para editar o formato do texto do título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latin typeface="Arial"/>
              </a:rPr>
              <a:t>Clique para editar o formato do texto da estrutura de tópicos</a:t>
            </a:r>
            <a:endParaRPr b="0" lang="pt-BR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latin typeface="Arial"/>
              </a:rPr>
              <a:t>2.º nível da estrutura de tópicos</a:t>
            </a:r>
            <a:endParaRPr b="0" lang="pt-BR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latin typeface="Arial"/>
              </a:rPr>
              <a:t>3.º nível da estrutura de tópicos</a:t>
            </a:r>
            <a:endParaRPr b="0" lang="pt-BR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latin typeface="Arial"/>
              </a:rPr>
              <a:t>4.º nível da estrutura de tópicos</a:t>
            </a:r>
            <a:endParaRPr b="0" lang="pt-BR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5.º nível da estrutura de tópicos</a:t>
            </a:r>
            <a:endParaRPr b="0" lang="pt-BR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6.º nível da estrutura de tópicos</a:t>
            </a:r>
            <a:endParaRPr b="0" lang="pt-BR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latin typeface="Arial"/>
              </a:rPr>
              <a:t>7.º nível da estrutura de tópicos</a:t>
            </a:r>
            <a:endParaRPr b="0" lang="pt-BR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3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jpeg"/><Relationship Id="rId3" Type="http://schemas.openxmlformats.org/officeDocument/2006/relationships/hyperlink" Target="https://youtu.be/944F0paMei0" TargetMode="External"/><Relationship Id="rId4" Type="http://schemas.openxmlformats.org/officeDocument/2006/relationships/hyperlink" Target="https://youtu.be/944F0paMei0" TargetMode="External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2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2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slideLayout" Target="../slideLayouts/slideLayout2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2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2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slideLayout" Target="../slideLayouts/slideLayout2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2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2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2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hyperlink" Target="https://prceu.usp.br/wp-content/uploads/2021/11/E-book_Poli&#769;ticas-Pu&#769;blicas-para-o-Combate-a&#768;-Fome.pdf" TargetMode="External"/><Relationship Id="rId2" Type="http://schemas.openxmlformats.org/officeDocument/2006/relationships/hyperlink" Target="https://pesquisassan.net.br/2o-inquerito-nacional-sobre-inseguranca-alimentar-no-contexto-da-pandemia-da-covid-19-no-brasil/" TargetMode="External"/><Relationship Id="rId3" Type="http://schemas.openxmlformats.org/officeDocument/2006/relationships/hyperlink" Target="https://www.correiobraziliense.com.br/brasil/2022/10/5047272-numero-de-criancas-hospitalizadas-com-desnutricao-bate-recorde-no-brasil.html" TargetMode="External"/><Relationship Id="rId4" Type="http://schemas.openxmlformats.org/officeDocument/2006/relationships/slideLayout" Target="../slideLayouts/slideLayout2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jpeg"/><Relationship Id="rId3" Type="http://schemas.openxmlformats.org/officeDocument/2006/relationships/hyperlink" Target="mailto:francisco.lopes@ibge.gov.br" TargetMode="External"/><Relationship Id="rId4" Type="http://schemas.openxmlformats.org/officeDocument/2006/relationships/image" Target="../media/image55.png"/><Relationship Id="rId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/>
          <p:nvPr/>
        </p:nvSpPr>
        <p:spPr>
          <a:xfrm>
            <a:off x="636120" y="914400"/>
            <a:ext cx="7791120" cy="311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pt-BR" sz="2800" spc="-1" strike="noStrike">
                <a:solidFill>
                  <a:srgbClr val="1e0a9f"/>
                </a:solidFill>
                <a:latin typeface="Microsoft Tai Le"/>
                <a:ea typeface="DejaVu Sans"/>
              </a:rPr>
              <a:t>(IN)SEGURANÇA ALIMENTAR NO CEARÁ</a:t>
            </a:r>
            <a:endParaRPr b="0" lang="pt-BR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pt-BR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pt-BR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pt-BR" sz="2800" spc="-1" strike="noStrike">
                <a:solidFill>
                  <a:srgbClr val="1e0a9f"/>
                </a:solidFill>
                <a:latin typeface="Microsoft Tai Le"/>
                <a:ea typeface="DejaVu Sans"/>
              </a:rPr>
              <a:t>Instituto Brasileiro de Geografia e Estatística</a:t>
            </a:r>
            <a:br>
              <a:rPr sz="1800"/>
            </a:br>
            <a:r>
              <a:rPr b="1" lang="pt-BR" sz="2800" spc="-1" strike="noStrike">
                <a:solidFill>
                  <a:srgbClr val="1e0a9f"/>
                </a:solidFill>
                <a:latin typeface="Microsoft Tai Le"/>
                <a:ea typeface="DejaVu Sans"/>
              </a:rPr>
              <a:t>IBGE</a:t>
            </a:r>
            <a:endParaRPr b="0" lang="pt-BR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pt-BR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pt-BR" sz="1800" spc="-1" strike="noStrike">
                <a:solidFill>
                  <a:srgbClr val="1e0a9f"/>
                </a:solidFill>
                <a:latin typeface="Microsoft Tai Le"/>
                <a:ea typeface="DejaVu Sans"/>
              </a:rPr>
              <a:t>Francisco Lopes</a:t>
            </a: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pt-BR" sz="1800" spc="-1" strike="noStrike">
                <a:solidFill>
                  <a:srgbClr val="1e0a9f"/>
                </a:solidFill>
                <a:latin typeface="Microsoft Tai Le"/>
                <a:ea typeface="DejaVu Sans"/>
              </a:rPr>
              <a:t>Superintendente do IBGE/CE</a:t>
            </a:r>
            <a:endParaRPr b="0" lang="pt-BR" sz="1800" spc="-1" strike="noStrike">
              <a:latin typeface="Arial"/>
            </a:endParaRPr>
          </a:p>
        </p:txBody>
      </p:sp>
      <p:sp>
        <p:nvSpPr>
          <p:cNvPr id="165" name="TextShape 2"/>
          <p:cNvSpPr/>
          <p:nvPr/>
        </p:nvSpPr>
        <p:spPr>
          <a:xfrm>
            <a:off x="4500720" y="4784040"/>
            <a:ext cx="4390560" cy="132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algn="ctr">
              <a:lnSpc>
                <a:spcPct val="100000"/>
              </a:lnSpc>
              <a:spcBef>
                <a:spcPts val="1199"/>
              </a:spcBef>
              <a:buNone/>
            </a:pPr>
            <a:r>
              <a:rPr b="1" lang="pt-BR" sz="4200" spc="-1" strike="noStrike">
                <a:solidFill>
                  <a:srgbClr val="002060"/>
                </a:solidFill>
                <a:latin typeface="Montserrat"/>
                <a:ea typeface="DejaVu Sans"/>
              </a:rPr>
              <a:t>Bem-Vindos!</a:t>
            </a:r>
            <a:endParaRPr b="0" lang="pt-BR" sz="4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/>
          <p:nvPr/>
        </p:nvSpPr>
        <p:spPr>
          <a:xfrm>
            <a:off x="428760" y="50004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65000"/>
          </a:bodyPr>
          <a:p>
            <a:pPr algn="ctr">
              <a:lnSpc>
                <a:spcPct val="100000"/>
              </a:lnSpc>
              <a:buNone/>
            </a:pPr>
            <a:r>
              <a:rPr b="1" lang="pt-BR" sz="6600" spc="-1" strike="noStrike">
                <a:solidFill>
                  <a:srgbClr val="1f497d"/>
                </a:solidFill>
                <a:latin typeface="Microsoft Tai Le"/>
                <a:ea typeface="DejaVu Sans"/>
              </a:rPr>
              <a:t>Segurança Alimentar no Brasil</a:t>
            </a:r>
            <a:endParaRPr b="0" lang="pt-BR" sz="6600" spc="-1" strike="noStrike">
              <a:latin typeface="Arial"/>
            </a:endParaRPr>
          </a:p>
        </p:txBody>
      </p:sp>
      <p:sp>
        <p:nvSpPr>
          <p:cNvPr id="197" name="CustomShape 2"/>
          <p:cNvSpPr/>
          <p:nvPr/>
        </p:nvSpPr>
        <p:spPr>
          <a:xfrm>
            <a:off x="428760" y="1714320"/>
            <a:ext cx="5569560" cy="447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Microsoft YaHei"/>
              </a:rPr>
              <a:t> </a:t>
            </a: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Seguindo os aspectos metodológicos aplicados na Pesquisa Nacional por Amostra de Domicílios - PNAD dos anos de 2004, 2009 e 2013, foi aplicada a Escala Brasileira de Insegurança Alimentar - EBIA para identificação e classifi- cação das unidades domiciliares de acordo com os graus de severidade com que o fenômeno da IA é vivenciado pelas famílias residentes no País.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198" name="CustomShape 3"/>
          <p:cNvSpPr/>
          <p:nvPr/>
        </p:nvSpPr>
        <p:spPr>
          <a:xfrm>
            <a:off x="4608000" y="3625200"/>
            <a:ext cx="4246560" cy="191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9" name="Picture 2" descr=""/>
          <p:cNvPicPr/>
          <p:nvPr/>
        </p:nvPicPr>
        <p:blipFill>
          <a:blip r:embed="rId1"/>
          <a:stretch/>
        </p:blipFill>
        <p:spPr>
          <a:xfrm>
            <a:off x="6357960" y="2286000"/>
            <a:ext cx="2265480" cy="33609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357120" y="3000240"/>
            <a:ext cx="5927760" cy="20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Em 2010, foram estabelecidas a regulamentação da Lei Orgânica de Segurança Alimentar e Nutricional - LOSAN e a instituição da Política Nacional de Segurança Alimentar e Nutricional - PNSAN (Decreto n. 7.272, de 25.08.2010), assim como a incorporação da alimentação aos direitos sociais previstos na Constituição Federal (Emenda Constitucional n. 64, de 04.02.2010).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201" name="TextShape 2"/>
          <p:cNvSpPr/>
          <p:nvPr/>
        </p:nvSpPr>
        <p:spPr>
          <a:xfrm>
            <a:off x="285840" y="346680"/>
            <a:ext cx="7992720" cy="166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pt-BR" sz="4000" spc="-1" strike="noStrike">
                <a:solidFill>
                  <a:srgbClr val="1f497d"/>
                </a:solidFill>
                <a:latin typeface="Microsoft Tai Le"/>
                <a:ea typeface="DejaVu Sans"/>
              </a:rPr>
              <a:t>Arcabouço Legal da Segurança Alimentar e Nutricional no Brasil </a:t>
            </a:r>
            <a:endParaRPr b="0" lang="pt-BR" sz="4000" spc="-1" strike="noStrike">
              <a:latin typeface="Arial"/>
            </a:endParaRPr>
          </a:p>
        </p:txBody>
      </p:sp>
      <p:pic>
        <p:nvPicPr>
          <p:cNvPr id="202" name="Picture 2" descr=""/>
          <p:cNvPicPr/>
          <p:nvPr/>
        </p:nvPicPr>
        <p:blipFill>
          <a:blip r:embed="rId1"/>
          <a:stretch/>
        </p:blipFill>
        <p:spPr>
          <a:xfrm>
            <a:off x="6643800" y="2286000"/>
            <a:ext cx="2189160" cy="32943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/>
          <p:nvPr/>
        </p:nvSpPr>
        <p:spPr>
          <a:xfrm>
            <a:off x="214200" y="1643040"/>
            <a:ext cx="8642520" cy="414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A partir do estabelecimento do marco legal para a SAN no Brasil, várias ações foram promovidas com o objetivo de estruturar um sistema capaz de avaliar e monitorar as várias dimensões de análises de SAN, como, por exemplo, o acesso à alimentação adequada e saudável. Dentre estas ações, destaca-se a III Conferência Nacional de Segurança Alimentar e Nutricional, que recomenda a realização contínua de pesquisas amostrais de base populacional relativas ao diagnóstico da SAN no País. Para isto, deve-se utilizar </a:t>
            </a:r>
            <a:r>
              <a:rPr b="1" lang="pt-BR" sz="2400" spc="-1" strike="noStrike" u="sng">
                <a:solidFill>
                  <a:srgbClr val="1f497d"/>
                </a:solidFill>
                <a:uFillTx/>
                <a:latin typeface="Arial"/>
                <a:ea typeface="DejaVu Sans"/>
              </a:rPr>
              <a:t>dados e indicadores</a:t>
            </a: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 disponibilizados nos sistemas de informação existentes, tais como os dos levantamentos oficiais </a:t>
            </a:r>
            <a:r>
              <a:rPr b="1" lang="pt-BR" sz="2400" spc="-1" strike="noStrike" u="sng">
                <a:solidFill>
                  <a:srgbClr val="1f497d"/>
                </a:solidFill>
                <a:uFillTx/>
                <a:latin typeface="Arial"/>
                <a:ea typeface="DejaVu Sans"/>
              </a:rPr>
              <a:t>realizados pelo IBGE</a:t>
            </a: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, a exemplo da </a:t>
            </a:r>
            <a:r>
              <a:rPr b="1" lang="pt-BR" sz="2400" spc="-1" strike="noStrike" u="sng">
                <a:solidFill>
                  <a:srgbClr val="1f497d"/>
                </a:solidFill>
                <a:uFillTx/>
                <a:latin typeface="Arial"/>
                <a:ea typeface="DejaVu Sans"/>
              </a:rPr>
              <a:t>POF 2017-2018.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204" name="Retângulo 2"/>
          <p:cNvSpPr/>
          <p:nvPr/>
        </p:nvSpPr>
        <p:spPr>
          <a:xfrm>
            <a:off x="714240" y="214200"/>
            <a:ext cx="757116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pt-BR" sz="3600" spc="-1" strike="noStrike">
                <a:solidFill>
                  <a:srgbClr val="1f497d"/>
                </a:solidFill>
                <a:latin typeface="Arial"/>
                <a:ea typeface="DejaVu Sans"/>
              </a:rPr>
              <a:t>Arcabouço Legal da Segurança Alimentar e Nutricional no Brasil </a:t>
            </a:r>
            <a:endParaRPr b="0" lang="pt-BR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/>
          <p:nvPr/>
        </p:nvSpPr>
        <p:spPr>
          <a:xfrm>
            <a:off x="428760" y="428760"/>
            <a:ext cx="8227800" cy="57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pt-BR" sz="3200" spc="-1" strike="noStrike">
                <a:solidFill>
                  <a:srgbClr val="1f497d"/>
                </a:solidFill>
                <a:latin typeface="Arial"/>
                <a:ea typeface="DejaVu Sans"/>
              </a:rPr>
              <a:t>Mensuração da Segurança Alimentar e Nutricional</a:t>
            </a:r>
            <a:endParaRPr b="0" lang="pt-BR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pt-BR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pt-BR" sz="2000" spc="-1" strike="noStrike">
                <a:solidFill>
                  <a:srgbClr val="1f497d"/>
                </a:solidFill>
                <a:latin typeface="Arial"/>
                <a:ea typeface="DejaVu Sans"/>
              </a:rPr>
              <a:t>O conceito de SAN é amplo, contendo uma multiplicidade de dimensões e vários aspectos e possibilidades de análise. Por estas razões, é possível encontrar um vasto conjunto de indicadores. E, como pontua a Organização das Nações Unidas para a Alimentação e a Agricultura (Food and Agriculture Organization of the United Nations - FAO), o conceito de SAN pode variar de acordo com o mandato institucional, esfera e contexto geográfico, área ou setor e até visão política-ideológica.</a:t>
            </a:r>
            <a:endParaRPr b="0" lang="pt-BR" sz="2000" spc="-1" strike="noStrike">
              <a:latin typeface="Arial"/>
            </a:endParaRPr>
          </a:p>
        </p:txBody>
      </p:sp>
      <p:pic>
        <p:nvPicPr>
          <p:cNvPr id="206" name="Picture 2" descr=""/>
          <p:cNvPicPr/>
          <p:nvPr/>
        </p:nvPicPr>
        <p:blipFill>
          <a:blip r:embed="rId1"/>
          <a:stretch/>
        </p:blipFill>
        <p:spPr>
          <a:xfrm>
            <a:off x="1214280" y="4643280"/>
            <a:ext cx="2856240" cy="1598760"/>
          </a:xfrm>
          <a:prstGeom prst="rect">
            <a:avLst/>
          </a:prstGeom>
          <a:ln w="9525">
            <a:noFill/>
          </a:ln>
        </p:spPr>
      </p:pic>
      <p:pic>
        <p:nvPicPr>
          <p:cNvPr id="207" name="Picture 2" descr=""/>
          <p:cNvPicPr/>
          <p:nvPr/>
        </p:nvPicPr>
        <p:blipFill>
          <a:blip r:embed="rId2"/>
          <a:stretch/>
        </p:blipFill>
        <p:spPr>
          <a:xfrm>
            <a:off x="4572000" y="4572000"/>
            <a:ext cx="3646800" cy="18939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/>
          <p:nvPr/>
        </p:nvSpPr>
        <p:spPr>
          <a:xfrm>
            <a:off x="214200" y="428760"/>
            <a:ext cx="8642520" cy="57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pt-BR" sz="3200" spc="-1" strike="noStrike">
                <a:solidFill>
                  <a:srgbClr val="1f497d"/>
                </a:solidFill>
                <a:latin typeface="Arial"/>
                <a:ea typeface="DejaVu Sans"/>
              </a:rPr>
              <a:t>Mensuração da Segurança Alimentar e Nutricional</a:t>
            </a:r>
            <a:endParaRPr b="0" lang="pt-BR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pt-BR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pt-BR" sz="1800" spc="-1" strike="noStrike">
                <a:solidFill>
                  <a:srgbClr val="1f497d"/>
                </a:solidFill>
                <a:latin typeface="Arial"/>
                <a:ea typeface="DejaVu Sans"/>
              </a:rPr>
              <a:t>Para se acercar desta multiplicidade de aspectos, existem, de acordo com Pérez-Escamilla e Segall-Corrêa (2008), </a:t>
            </a:r>
            <a:r>
              <a:rPr b="1" lang="pt-BR" sz="1800" spc="-1" strike="noStrike" u="sng">
                <a:solidFill>
                  <a:srgbClr val="1f497d"/>
                </a:solidFill>
                <a:uFillTx/>
                <a:latin typeface="Arial"/>
                <a:ea typeface="DejaVu Sans"/>
              </a:rPr>
              <a:t>cinco métodos de análise</a:t>
            </a:r>
            <a:r>
              <a:rPr b="1" lang="pt-BR" sz="1800" spc="-1" strike="noStrike">
                <a:solidFill>
                  <a:srgbClr val="1f497d"/>
                </a:solidFill>
                <a:latin typeface="Arial"/>
                <a:ea typeface="DejaVu Sans"/>
              </a:rPr>
              <a:t> comumente empregados em inquéritos nacionais: método da FAO de cálculo da disponibilidade calórica diária </a:t>
            </a:r>
            <a:r>
              <a:rPr b="1" i="1" lang="pt-BR" sz="1800" spc="-1" strike="noStrike">
                <a:solidFill>
                  <a:srgbClr val="1f497d"/>
                </a:solidFill>
                <a:latin typeface="Arial"/>
                <a:ea typeface="DejaVu Sans"/>
              </a:rPr>
              <a:t>per capita</a:t>
            </a:r>
            <a:r>
              <a:rPr b="1" lang="pt-BR" sz="1800" spc="-1" strike="noStrike">
                <a:solidFill>
                  <a:srgbClr val="1f497d"/>
                </a:solidFill>
                <a:latin typeface="Arial"/>
                <a:ea typeface="DejaVu Sans"/>
              </a:rPr>
              <a:t>; cálculo da renda mínima para consumo alimentar e não alimentar; cálculo do consumo alimentar – como os recordatórios quantitativos das últimas 24 horas, frequência de consumo alimentar ou a quantificação dos gastos familiares com aquisição de alimentos; antropometria e; </a:t>
            </a:r>
            <a:r>
              <a:rPr b="1" lang="pt-BR" sz="1800" spc="-1" strike="noStrike" u="sng">
                <a:solidFill>
                  <a:srgbClr val="1f497d"/>
                </a:solidFill>
                <a:uFillTx/>
                <a:latin typeface="Arial"/>
                <a:ea typeface="DejaVu Sans"/>
              </a:rPr>
              <a:t>escalas psicométricas do acesso familiar aos alimentos, por exemplo, a EBIA</a:t>
            </a:r>
            <a:r>
              <a:rPr b="1" lang="pt-BR" sz="1800" spc="-1" strike="noStrike">
                <a:solidFill>
                  <a:srgbClr val="1f497d"/>
                </a:solidFill>
                <a:latin typeface="Arial"/>
                <a:ea typeface="DejaVu Sans"/>
              </a:rPr>
              <a:t>.</a:t>
            </a:r>
            <a:endParaRPr b="0" lang="pt-BR" sz="1800" spc="-1" strike="noStrike">
              <a:latin typeface="Arial"/>
            </a:endParaRPr>
          </a:p>
        </p:txBody>
      </p:sp>
      <p:pic>
        <p:nvPicPr>
          <p:cNvPr id="209" name="Picture 3" descr=""/>
          <p:cNvPicPr/>
          <p:nvPr/>
        </p:nvPicPr>
        <p:blipFill>
          <a:blip r:embed="rId1"/>
          <a:stretch/>
        </p:blipFill>
        <p:spPr>
          <a:xfrm>
            <a:off x="2571840" y="4357800"/>
            <a:ext cx="3808440" cy="17892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/>
          <p:nvPr/>
        </p:nvSpPr>
        <p:spPr>
          <a:xfrm>
            <a:off x="142920" y="714240"/>
            <a:ext cx="8785440" cy="71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pt-BR" sz="3200" spc="-1" strike="noStrike">
                <a:solidFill>
                  <a:srgbClr val="ff0000"/>
                </a:solidFill>
                <a:latin typeface="Microsoft Tai Le"/>
                <a:ea typeface="DejaVu Sans"/>
              </a:rPr>
              <a:t>Graus de Segurança e Insegurança Alimentar</a:t>
            </a:r>
            <a:endParaRPr b="0" lang="pt-BR" sz="3200" spc="-1" strike="noStrike">
              <a:latin typeface="Arial"/>
            </a:endParaRPr>
          </a:p>
        </p:txBody>
      </p:sp>
      <p:pic>
        <p:nvPicPr>
          <p:cNvPr id="211" name="Picture 2" descr=""/>
          <p:cNvPicPr/>
          <p:nvPr/>
        </p:nvPicPr>
        <p:blipFill>
          <a:blip r:embed="rId1"/>
          <a:stretch/>
        </p:blipFill>
        <p:spPr>
          <a:xfrm>
            <a:off x="142920" y="1428840"/>
            <a:ext cx="8761680" cy="46468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2" descr=""/>
          <p:cNvPicPr/>
          <p:nvPr/>
        </p:nvPicPr>
        <p:blipFill>
          <a:blip r:embed="rId1"/>
          <a:stretch/>
        </p:blipFill>
        <p:spPr>
          <a:xfrm>
            <a:off x="528480" y="2428920"/>
            <a:ext cx="8156520" cy="2892240"/>
          </a:xfrm>
          <a:prstGeom prst="rect">
            <a:avLst/>
          </a:prstGeom>
          <a:ln w="9360">
            <a:noFill/>
          </a:ln>
        </p:spPr>
      </p:pic>
      <p:pic>
        <p:nvPicPr>
          <p:cNvPr id="213" name="Picture 2" descr=""/>
          <p:cNvPicPr/>
          <p:nvPr/>
        </p:nvPicPr>
        <p:blipFill>
          <a:blip r:embed="rId2"/>
          <a:stretch/>
        </p:blipFill>
        <p:spPr>
          <a:xfrm>
            <a:off x="142920" y="1428840"/>
            <a:ext cx="8928360" cy="4868640"/>
          </a:xfrm>
          <a:prstGeom prst="rect">
            <a:avLst/>
          </a:prstGeom>
          <a:ln w="9525">
            <a:noFill/>
          </a:ln>
        </p:spPr>
      </p:pic>
      <p:sp>
        <p:nvSpPr>
          <p:cNvPr id="214" name="Retângulo 4"/>
          <p:cNvSpPr/>
          <p:nvPr/>
        </p:nvSpPr>
        <p:spPr>
          <a:xfrm>
            <a:off x="285840" y="642960"/>
            <a:ext cx="85712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Perguntas da Escala Brasileira de Insegurança Alimentar</a:t>
            </a:r>
            <a:endParaRPr b="0" lang="pt-B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2" descr=""/>
          <p:cNvPicPr/>
          <p:nvPr/>
        </p:nvPicPr>
        <p:blipFill>
          <a:blip r:embed="rId1"/>
          <a:stretch/>
        </p:blipFill>
        <p:spPr>
          <a:xfrm>
            <a:off x="71280" y="1428840"/>
            <a:ext cx="9010080" cy="4427640"/>
          </a:xfrm>
          <a:prstGeom prst="rect">
            <a:avLst/>
          </a:prstGeom>
          <a:ln w="9525">
            <a:noFill/>
          </a:ln>
        </p:spPr>
      </p:pic>
      <p:sp>
        <p:nvSpPr>
          <p:cNvPr id="216" name="Retângulo 3"/>
          <p:cNvSpPr/>
          <p:nvPr/>
        </p:nvSpPr>
        <p:spPr>
          <a:xfrm>
            <a:off x="285840" y="642960"/>
            <a:ext cx="85712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Perguntas da Escala Brasileira de Insegurança Alimentar</a:t>
            </a:r>
            <a:endParaRPr b="0" lang="pt-B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tângulo 3"/>
          <p:cNvSpPr/>
          <p:nvPr/>
        </p:nvSpPr>
        <p:spPr>
          <a:xfrm>
            <a:off x="214200" y="642960"/>
            <a:ext cx="8356680" cy="15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pt-BR" sz="3200" spc="-1" strike="noStrike">
                <a:solidFill>
                  <a:srgbClr val="1f497d"/>
                </a:solidFill>
                <a:latin typeface="Arial"/>
                <a:ea typeface="DejaVu Sans"/>
              </a:rPr>
              <a:t>Pontuação para classificação no grau de segurança e insegurança alimentar dos domicílios</a:t>
            </a:r>
            <a:endParaRPr b="0" lang="pt-BR" sz="3200" spc="-1" strike="noStrike">
              <a:latin typeface="Arial"/>
            </a:endParaRPr>
          </a:p>
        </p:txBody>
      </p:sp>
      <p:pic>
        <p:nvPicPr>
          <p:cNvPr id="218" name="Picture 2" descr=""/>
          <p:cNvPicPr/>
          <p:nvPr/>
        </p:nvPicPr>
        <p:blipFill>
          <a:blip r:embed="rId1"/>
          <a:stretch/>
        </p:blipFill>
        <p:spPr>
          <a:xfrm>
            <a:off x="357120" y="2500200"/>
            <a:ext cx="8580600" cy="25513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Retângulo 3"/>
          <p:cNvSpPr/>
          <p:nvPr/>
        </p:nvSpPr>
        <p:spPr>
          <a:xfrm>
            <a:off x="1214280" y="1857240"/>
            <a:ext cx="7319160" cy="252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pt-BR" sz="4000" spc="-1" strike="noStrike">
                <a:solidFill>
                  <a:srgbClr val="ff0000"/>
                </a:solidFill>
                <a:latin typeface="Arial"/>
                <a:ea typeface="DejaVu Sans"/>
              </a:rPr>
              <a:t>Estado do Ceará</a:t>
            </a:r>
            <a:endParaRPr b="0" lang="pt-BR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pt-BR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pt-BR" sz="4000" spc="-1" strike="noStrike">
                <a:solidFill>
                  <a:srgbClr val="1f497d"/>
                </a:solidFill>
                <a:latin typeface="Arial"/>
                <a:ea typeface="DejaVu Sans"/>
              </a:rPr>
              <a:t>Os dados a seguir foram retirados da POF 2017-2018</a:t>
            </a:r>
            <a:endParaRPr b="0" lang="pt-BR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/>
          <p:nvPr/>
        </p:nvSpPr>
        <p:spPr>
          <a:xfrm>
            <a:off x="428760" y="64296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pt-BR" sz="7200" spc="-1" strike="noStrike">
                <a:solidFill>
                  <a:srgbClr val="1f497d"/>
                </a:solidFill>
                <a:latin typeface="Arial"/>
                <a:ea typeface="DejaVu Sans"/>
              </a:rPr>
              <a:t>Missão</a:t>
            </a:r>
            <a:endParaRPr b="0" lang="pt-BR" sz="7200" spc="-1" strike="noStrike">
              <a:latin typeface="Arial"/>
            </a:endParaRPr>
          </a:p>
        </p:txBody>
      </p:sp>
      <p:sp>
        <p:nvSpPr>
          <p:cNvPr id="167" name="TextShape 2"/>
          <p:cNvSpPr/>
          <p:nvPr/>
        </p:nvSpPr>
        <p:spPr>
          <a:xfrm>
            <a:off x="500040" y="2571840"/>
            <a:ext cx="8184960" cy="39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2720" algn="ctr">
              <a:lnSpc>
                <a:spcPct val="100000"/>
              </a:lnSpc>
              <a:spcBef>
                <a:spcPts val="1080"/>
              </a:spcBef>
              <a:buNone/>
              <a:tabLst>
                <a:tab algn="l" pos="0"/>
              </a:tabLst>
            </a:pPr>
            <a:r>
              <a:rPr b="1" lang="pt-BR" sz="3600" spc="-1" strike="noStrike">
                <a:solidFill>
                  <a:srgbClr val="1f497d"/>
                </a:solidFill>
                <a:latin typeface="Arial"/>
                <a:ea typeface="DejaVu Sans"/>
              </a:rPr>
              <a:t>"Retratar o Brasil com informações necessárias ao conhecimento de sua realidade e ao exercício da cidadania."</a:t>
            </a:r>
            <a:endParaRPr b="0" lang="pt-BR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/>
          <p:nvPr/>
        </p:nvSpPr>
        <p:spPr>
          <a:xfrm>
            <a:off x="457200" y="500040"/>
            <a:ext cx="8227800" cy="128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89000"/>
          </a:bodyPr>
          <a:p>
            <a:pPr algn="ctr">
              <a:lnSpc>
                <a:spcPct val="100000"/>
              </a:lnSpc>
              <a:buNone/>
            </a:pPr>
            <a:r>
              <a:rPr b="1" lang="pt-BR" sz="4400" spc="-1" strike="noStrike">
                <a:solidFill>
                  <a:srgbClr val="4f81bd"/>
                </a:solidFill>
                <a:latin typeface="Montserrat"/>
                <a:ea typeface="DejaVu Sans"/>
              </a:rPr>
              <a:t>Classes de rendimento X Número de famílias</a:t>
            </a:r>
            <a:endParaRPr b="0" lang="pt-BR" sz="4400" spc="-1" strike="noStrike">
              <a:latin typeface="Arial"/>
            </a:endParaRPr>
          </a:p>
        </p:txBody>
      </p:sp>
      <p:pic>
        <p:nvPicPr>
          <p:cNvPr id="221" name="Picture 4" descr=""/>
          <p:cNvPicPr/>
          <p:nvPr/>
        </p:nvPicPr>
        <p:blipFill>
          <a:blip r:embed="rId1"/>
          <a:stretch/>
        </p:blipFill>
        <p:spPr>
          <a:xfrm>
            <a:off x="785880" y="2286000"/>
            <a:ext cx="7552080" cy="3503880"/>
          </a:xfrm>
          <a:prstGeom prst="rect">
            <a:avLst/>
          </a:prstGeom>
          <a:ln w="9525">
            <a:noFill/>
          </a:ln>
        </p:spPr>
      </p:pic>
      <p:sp>
        <p:nvSpPr>
          <p:cNvPr id="222" name="CaixaDeTexto 3"/>
          <p:cNvSpPr/>
          <p:nvPr/>
        </p:nvSpPr>
        <p:spPr>
          <a:xfrm>
            <a:off x="7572240" y="6488640"/>
            <a:ext cx="1570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pt-BR" sz="1800" spc="-1" strike="noStrike">
                <a:solidFill>
                  <a:srgbClr val="ffffff"/>
                </a:solidFill>
                <a:latin typeface="Arial"/>
                <a:ea typeface="DejaVu Sans"/>
              </a:rPr>
              <a:t>SIDRA 6977</a:t>
            </a: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3" descr=""/>
          <p:cNvPicPr/>
          <p:nvPr/>
        </p:nvPicPr>
        <p:blipFill>
          <a:blip r:embed="rId1"/>
          <a:stretch/>
        </p:blipFill>
        <p:spPr>
          <a:xfrm>
            <a:off x="642960" y="2214720"/>
            <a:ext cx="7975800" cy="3570480"/>
          </a:xfrm>
          <a:prstGeom prst="rect">
            <a:avLst/>
          </a:prstGeom>
          <a:ln w="9525">
            <a:noFill/>
          </a:ln>
        </p:spPr>
      </p:pic>
      <p:sp>
        <p:nvSpPr>
          <p:cNvPr id="224" name="TextShape 1"/>
          <p:cNvSpPr/>
          <p:nvPr/>
        </p:nvSpPr>
        <p:spPr>
          <a:xfrm>
            <a:off x="357120" y="571320"/>
            <a:ext cx="8227800" cy="128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78000"/>
          </a:bodyPr>
          <a:p>
            <a:pPr algn="ctr">
              <a:lnSpc>
                <a:spcPct val="100000"/>
              </a:lnSpc>
              <a:buNone/>
            </a:pPr>
            <a:r>
              <a:rPr b="1" lang="pt-BR" sz="4400" spc="-1" strike="noStrike">
                <a:solidFill>
                  <a:srgbClr val="4f81bd"/>
                </a:solidFill>
                <a:latin typeface="Montserrat"/>
                <a:ea typeface="DejaVu Sans"/>
              </a:rPr>
              <a:t>Classes de rendimento X Número de famílias (percentual)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225" name="CaixaDeTexto 4"/>
          <p:cNvSpPr/>
          <p:nvPr/>
        </p:nvSpPr>
        <p:spPr>
          <a:xfrm>
            <a:off x="7572240" y="6488640"/>
            <a:ext cx="1570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pt-BR" sz="1800" spc="-1" strike="noStrike">
                <a:solidFill>
                  <a:srgbClr val="ffffff"/>
                </a:solidFill>
                <a:latin typeface="Arial"/>
                <a:ea typeface="DejaVu Sans"/>
              </a:rPr>
              <a:t>SIDRA 6977</a:t>
            </a: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/>
          <p:nvPr/>
        </p:nvSpPr>
        <p:spPr>
          <a:xfrm>
            <a:off x="457200" y="500040"/>
            <a:ext cx="8227800" cy="128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88000"/>
          </a:bodyPr>
          <a:p>
            <a:pPr algn="ctr">
              <a:lnSpc>
                <a:spcPct val="100000"/>
              </a:lnSpc>
              <a:buNone/>
            </a:pPr>
            <a:r>
              <a:rPr b="1" lang="pt-BR" sz="4400" spc="-1" strike="noStrike">
                <a:solidFill>
                  <a:srgbClr val="4f81bd"/>
                </a:solidFill>
                <a:latin typeface="Montserrat"/>
                <a:ea typeface="DejaVu Sans"/>
              </a:rPr>
              <a:t>Classes de rendimento X Média de pessoas na família </a:t>
            </a:r>
            <a:endParaRPr b="0" lang="pt-BR" sz="4400" spc="-1" strike="noStrike">
              <a:latin typeface="Arial"/>
            </a:endParaRPr>
          </a:p>
        </p:txBody>
      </p:sp>
      <p:pic>
        <p:nvPicPr>
          <p:cNvPr id="227" name="Picture 3" descr=""/>
          <p:cNvPicPr/>
          <p:nvPr/>
        </p:nvPicPr>
        <p:blipFill>
          <a:blip r:embed="rId1"/>
          <a:stretch/>
        </p:blipFill>
        <p:spPr>
          <a:xfrm>
            <a:off x="1571760" y="2143080"/>
            <a:ext cx="6238800" cy="3665880"/>
          </a:xfrm>
          <a:prstGeom prst="rect">
            <a:avLst/>
          </a:prstGeom>
          <a:ln w="9525">
            <a:noFill/>
          </a:ln>
        </p:spPr>
      </p:pic>
      <p:sp>
        <p:nvSpPr>
          <p:cNvPr id="228" name="CaixaDeTexto 3"/>
          <p:cNvSpPr/>
          <p:nvPr/>
        </p:nvSpPr>
        <p:spPr>
          <a:xfrm>
            <a:off x="7572240" y="6488640"/>
            <a:ext cx="1570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pt-BR" sz="1800" spc="-1" strike="noStrike">
                <a:solidFill>
                  <a:srgbClr val="ffffff"/>
                </a:solidFill>
                <a:latin typeface="Arial"/>
                <a:ea typeface="DejaVu Sans"/>
              </a:rPr>
              <a:t>SIDRA 6977</a:t>
            </a: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/>
          <p:nvPr/>
        </p:nvSpPr>
        <p:spPr>
          <a:xfrm>
            <a:off x="428760" y="285840"/>
            <a:ext cx="8227800" cy="128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pt-BR" sz="3200" spc="-1" strike="noStrike">
                <a:solidFill>
                  <a:srgbClr val="4f81bd"/>
                </a:solidFill>
                <a:latin typeface="Arial"/>
                <a:ea typeface="DejaVu Sans"/>
              </a:rPr>
              <a:t>Percentual de distribuição do rendimento segundo o tipo de despesa</a:t>
            </a:r>
            <a:endParaRPr b="0" lang="pt-BR" sz="3200" spc="-1" strike="noStrike">
              <a:latin typeface="Arial"/>
            </a:endParaRPr>
          </a:p>
        </p:txBody>
      </p:sp>
      <p:pic>
        <p:nvPicPr>
          <p:cNvPr id="230" name="Picture 2" descr=""/>
          <p:cNvPicPr/>
          <p:nvPr/>
        </p:nvPicPr>
        <p:blipFill>
          <a:blip r:embed="rId1"/>
          <a:stretch/>
        </p:blipFill>
        <p:spPr>
          <a:xfrm>
            <a:off x="1357200" y="1571760"/>
            <a:ext cx="5941800" cy="4810320"/>
          </a:xfrm>
          <a:prstGeom prst="rect">
            <a:avLst/>
          </a:prstGeom>
          <a:ln w="9525">
            <a:noFill/>
          </a:ln>
        </p:spPr>
      </p:pic>
      <p:sp>
        <p:nvSpPr>
          <p:cNvPr id="231" name="CaixaDeTexto 3"/>
          <p:cNvSpPr/>
          <p:nvPr/>
        </p:nvSpPr>
        <p:spPr>
          <a:xfrm>
            <a:off x="7572240" y="6488640"/>
            <a:ext cx="1570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pt-BR" sz="1800" spc="-1" strike="noStrike">
                <a:solidFill>
                  <a:srgbClr val="ffffff"/>
                </a:solidFill>
                <a:latin typeface="Arial"/>
                <a:ea typeface="DejaVu Sans"/>
              </a:rPr>
              <a:t>SIDRA 6715</a:t>
            </a: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28560" y="569880"/>
            <a:ext cx="8022960" cy="952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>
              <a:lnSpc>
                <a:spcPct val="90000"/>
              </a:lnSpc>
              <a:buNone/>
            </a:pPr>
            <a:r>
              <a:rPr b="1" lang="pt-BR" sz="3600" spc="-1" strike="noStrike">
                <a:solidFill>
                  <a:srgbClr val="ff0000"/>
                </a:solidFill>
                <a:latin typeface="Arial"/>
                <a:ea typeface="DejaVu Sans"/>
              </a:rPr>
              <a:t>Alguns conceitos: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358560" y="1523880"/>
            <a:ext cx="8638560" cy="4888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t-BR" sz="2700" spc="-1" strike="noStrike">
                <a:solidFill>
                  <a:srgbClr val="ff0000"/>
                </a:solidFill>
                <a:latin typeface="Arial"/>
                <a:ea typeface="DejaVu Sans"/>
              </a:rPr>
              <a:t>Insegurança alimentar leve: </a:t>
            </a:r>
            <a:r>
              <a:rPr b="1" lang="pt-BR" sz="2700" spc="-1" strike="noStrike">
                <a:solidFill>
                  <a:srgbClr val="000000"/>
                </a:solidFill>
                <a:latin typeface="Arial"/>
                <a:ea typeface="DejaVu Sans"/>
              </a:rPr>
              <a:t>quando houve a queda na qualidade dos alimentos consumidos e há preocupação com o acesso a alimentos no futuro.</a:t>
            </a:r>
            <a:endParaRPr b="0" lang="pt-BR" sz="27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t-BR" sz="27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t-BR" sz="2700" spc="-1" strike="noStrike">
                <a:solidFill>
                  <a:srgbClr val="ff0000"/>
                </a:solidFill>
                <a:latin typeface="Arial"/>
                <a:ea typeface="DejaVu Sans"/>
              </a:rPr>
              <a:t>Insegurança alimentar moderada: </a:t>
            </a:r>
            <a:r>
              <a:rPr b="1" lang="pt-BR" sz="2700" spc="-1" strike="noStrike">
                <a:solidFill>
                  <a:srgbClr val="000000"/>
                </a:solidFill>
                <a:latin typeface="Arial"/>
                <a:ea typeface="DejaVu Sans"/>
              </a:rPr>
              <a:t>quando há restrição no acesso aos alimentos, isto é, na quantidade que é consumida. </a:t>
            </a:r>
            <a:endParaRPr b="0" lang="pt-BR" sz="27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t-BR" sz="27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t-BR" sz="2700" spc="-1" strike="noStrike">
                <a:solidFill>
                  <a:srgbClr val="ff0000"/>
                </a:solidFill>
                <a:latin typeface="Arial"/>
                <a:ea typeface="DejaVu Sans"/>
              </a:rPr>
              <a:t>Insegurança alimentar grave</a:t>
            </a:r>
            <a:r>
              <a:rPr b="1" lang="pt-BR" sz="2700" spc="-1" strike="noStrike">
                <a:solidFill>
                  <a:srgbClr val="ffff00"/>
                </a:solidFill>
                <a:latin typeface="Arial"/>
                <a:ea typeface="DejaVu Sans"/>
              </a:rPr>
              <a:t>: </a:t>
            </a:r>
            <a:r>
              <a:rPr b="1" lang="pt-BR" sz="2700" spc="-1" strike="noStrike">
                <a:solidFill>
                  <a:srgbClr val="000000"/>
                </a:solidFill>
                <a:latin typeface="Arial"/>
                <a:ea typeface="DejaVu Sans"/>
              </a:rPr>
              <a:t>quando há escassez de alimentos para todos os indivíduos de uma família, chegando até mesmo à condição de fome</a:t>
            </a:r>
            <a:endParaRPr b="0" lang="pt-BR" sz="27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pt-BR" sz="27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/>
          <p:nvPr/>
        </p:nvSpPr>
        <p:spPr>
          <a:xfrm>
            <a:off x="285840" y="285840"/>
            <a:ext cx="8654040" cy="128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pt-BR" sz="3200" spc="-1" strike="noStrike">
                <a:solidFill>
                  <a:srgbClr val="ff0000"/>
                </a:solidFill>
                <a:latin typeface="Montserrat"/>
                <a:ea typeface="DejaVu Sans"/>
              </a:rPr>
              <a:t>Quantidade de domicílios x Segurança alimentar</a:t>
            </a:r>
            <a:endParaRPr b="0" lang="pt-BR" sz="3200" spc="-1" strike="noStrike">
              <a:latin typeface="Arial"/>
            </a:endParaRPr>
          </a:p>
        </p:txBody>
      </p:sp>
      <p:pic>
        <p:nvPicPr>
          <p:cNvPr id="235" name="Picture 3" descr=""/>
          <p:cNvPicPr/>
          <p:nvPr/>
        </p:nvPicPr>
        <p:blipFill>
          <a:blip r:embed="rId1"/>
          <a:stretch/>
        </p:blipFill>
        <p:spPr>
          <a:xfrm>
            <a:off x="285840" y="1768320"/>
            <a:ext cx="8654040" cy="3862800"/>
          </a:xfrm>
          <a:prstGeom prst="rect">
            <a:avLst/>
          </a:prstGeom>
          <a:ln w="9525">
            <a:noFill/>
          </a:ln>
        </p:spPr>
      </p:pic>
      <p:sp>
        <p:nvSpPr>
          <p:cNvPr id="236" name="CaixaDeTexto 4"/>
          <p:cNvSpPr/>
          <p:nvPr/>
        </p:nvSpPr>
        <p:spPr>
          <a:xfrm>
            <a:off x="0" y="6215040"/>
            <a:ext cx="9142560" cy="638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Fonte: IBGE, Diretoria de Pesquisas, Coordenação de Trabalho e Rendimento, Pesquisa de Orçamentos Familiares - 2017-2018.</a:t>
            </a: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/>
          <p:nvPr/>
        </p:nvSpPr>
        <p:spPr>
          <a:xfrm>
            <a:off x="428760" y="285840"/>
            <a:ext cx="8227800" cy="128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1" lang="pt-BR" sz="3200" spc="-1" strike="noStrike">
                <a:solidFill>
                  <a:srgbClr val="7030a0"/>
                </a:solidFill>
                <a:latin typeface="Montserrat"/>
                <a:ea typeface="DejaVu Sans"/>
              </a:rPr>
              <a:t>Percentual de domicílios x Segurança alimentar</a:t>
            </a:r>
            <a:endParaRPr b="0" lang="pt-BR" sz="3200" spc="-1" strike="noStrike">
              <a:latin typeface="Arial"/>
            </a:endParaRPr>
          </a:p>
        </p:txBody>
      </p:sp>
      <p:pic>
        <p:nvPicPr>
          <p:cNvPr id="238" name="Picture 2" descr=""/>
          <p:cNvPicPr/>
          <p:nvPr/>
        </p:nvPicPr>
        <p:blipFill>
          <a:blip r:embed="rId1"/>
          <a:stretch/>
        </p:blipFill>
        <p:spPr>
          <a:xfrm>
            <a:off x="142920" y="2000160"/>
            <a:ext cx="8856720" cy="3943440"/>
          </a:xfrm>
          <a:prstGeom prst="rect">
            <a:avLst/>
          </a:prstGeom>
          <a:ln w="9525">
            <a:noFill/>
          </a:ln>
        </p:spPr>
      </p:pic>
      <p:sp>
        <p:nvSpPr>
          <p:cNvPr id="239" name="CaixaDeTexto 3"/>
          <p:cNvSpPr/>
          <p:nvPr/>
        </p:nvSpPr>
        <p:spPr>
          <a:xfrm>
            <a:off x="0" y="6215040"/>
            <a:ext cx="9142560" cy="6382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Fonte: IBGE, Diretoria de Pesquisas, Coordenação de Trabalho e Rendimento, Pesquisa de Orçamentos Familiares - 2017-2018.</a:t>
            </a: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648000" y="357120"/>
            <a:ext cx="7918560" cy="1844280"/>
          </a:xfrm>
          <a:custGeom>
            <a:avLst/>
            <a:gdLst/>
            <a:ahLst/>
            <a:rect l="l" t="t" r="r" b="b"/>
            <a:pathLst>
              <a:path w="3631162" h="5841648">
                <a:moveTo>
                  <a:pt x="34257" y="99012"/>
                </a:moveTo>
                <a:lnTo>
                  <a:pt x="1747069" y="0"/>
                </a:lnTo>
                <a:cubicBezTo>
                  <a:pt x="1748997" y="4804424"/>
                  <a:pt x="3025969" y="4115873"/>
                  <a:pt x="3631162" y="5841648"/>
                </a:cubicBezTo>
                <a:lnTo>
                  <a:pt x="0" y="5841648"/>
                </a:lnTo>
                <a:lnTo>
                  <a:pt x="34257" y="99012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TextShape 2"/>
          <p:cNvSpPr/>
          <p:nvPr/>
        </p:nvSpPr>
        <p:spPr>
          <a:xfrm>
            <a:off x="576000" y="1440000"/>
            <a:ext cx="7918560" cy="410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pt-BR" sz="2800" spc="-1" strike="noStrike">
                <a:solidFill>
                  <a:srgbClr val="1f497d"/>
                </a:solidFill>
                <a:latin typeface="Arial"/>
                <a:ea typeface="DejaVu Sans"/>
              </a:rPr>
              <a:t>Para acesso à íntegra da </a:t>
            </a:r>
            <a:r>
              <a:rPr b="1" lang="pt-BR" sz="2800" spc="-1" strike="noStrike" u="sng">
                <a:solidFill>
                  <a:srgbClr val="1f497d"/>
                </a:solidFill>
                <a:uFillTx/>
                <a:latin typeface="Arial"/>
                <a:ea typeface="DejaVu Sans"/>
              </a:rPr>
              <a:t>POF - Análise da Segurança Alimentar no Brasil 2017-2018</a:t>
            </a:r>
            <a:r>
              <a:rPr b="1" lang="pt-BR" sz="2800" spc="-1" strike="noStrike">
                <a:solidFill>
                  <a:srgbClr val="1f497d"/>
                </a:solidFill>
                <a:latin typeface="Arial"/>
                <a:ea typeface="DejaVu Sans"/>
              </a:rPr>
              <a:t>, acesse:</a:t>
            </a:r>
            <a:endParaRPr b="0" lang="pt-BR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pt-BR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pt-BR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  <a:ea typeface="DejaVu Sans"/>
              </a:rPr>
              <a:t>https://biblioteca.ibge.gov.br/visualizacao/livros/liv101749.pdf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object 2"/>
          <p:cNvSpPr/>
          <p:nvPr/>
        </p:nvSpPr>
        <p:spPr>
          <a:xfrm>
            <a:off x="271800" y="360000"/>
            <a:ext cx="6567840" cy="49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 anchor="t">
            <a:spAutoFit/>
          </a:bodyPr>
          <a:p>
            <a:pPr marL="12600">
              <a:lnSpc>
                <a:spcPct val="100000"/>
              </a:lnSpc>
              <a:spcBef>
                <a:spcPts val="96"/>
              </a:spcBef>
              <a:buNone/>
              <a:tabLst>
                <a:tab algn="l" pos="0"/>
              </a:tabLst>
            </a:pPr>
            <a:r>
              <a:rPr b="1" lang="pt-BR" sz="3200" spc="-21" strike="noStrike">
                <a:solidFill>
                  <a:srgbClr val="7c3d2b"/>
                </a:solidFill>
                <a:latin typeface="Impact"/>
                <a:ea typeface="DejaVu Sans"/>
              </a:rPr>
              <a:t>CAMPANHA</a:t>
            </a:r>
            <a:r>
              <a:rPr b="1" lang="pt-BR" sz="3200" spc="-55" strike="noStrike">
                <a:solidFill>
                  <a:srgbClr val="7c3d2b"/>
                </a:solidFill>
                <a:latin typeface="Impact"/>
                <a:ea typeface="DejaVu Sans"/>
              </a:rPr>
              <a:t> </a:t>
            </a:r>
            <a:r>
              <a:rPr b="1" lang="pt-BR" sz="3200" spc="-1" strike="noStrike">
                <a:solidFill>
                  <a:srgbClr val="7c3d2b"/>
                </a:solidFill>
                <a:latin typeface="Impact"/>
                <a:ea typeface="DejaVu Sans"/>
              </a:rPr>
              <a:t>DA</a:t>
            </a:r>
            <a:r>
              <a:rPr b="1" lang="pt-BR" sz="3200" spc="-55" strike="noStrike">
                <a:solidFill>
                  <a:srgbClr val="7c3d2b"/>
                </a:solidFill>
                <a:latin typeface="Impact"/>
                <a:ea typeface="DejaVu Sans"/>
              </a:rPr>
              <a:t> </a:t>
            </a:r>
            <a:r>
              <a:rPr b="1" lang="pt-BR" sz="3200" spc="-26" strike="noStrike">
                <a:solidFill>
                  <a:srgbClr val="7c3d2b"/>
                </a:solidFill>
                <a:latin typeface="Impact"/>
                <a:ea typeface="DejaVu Sans"/>
              </a:rPr>
              <a:t>FRATERNIDADE</a:t>
            </a:r>
            <a:r>
              <a:rPr b="1" lang="pt-BR" sz="3200" spc="-55" strike="noStrike">
                <a:solidFill>
                  <a:srgbClr val="7c3d2b"/>
                </a:solidFill>
                <a:latin typeface="Impact"/>
                <a:ea typeface="DejaVu Sans"/>
              </a:rPr>
              <a:t> </a:t>
            </a:r>
            <a:r>
              <a:rPr b="1" lang="pt-BR" sz="3200" spc="-21" strike="noStrike">
                <a:solidFill>
                  <a:srgbClr val="7c3d2b"/>
                </a:solidFill>
                <a:latin typeface="Impact"/>
                <a:ea typeface="DejaVu Sans"/>
              </a:rPr>
              <a:t>2023</a:t>
            </a:r>
            <a:endParaRPr b="0" lang="pt-BR" sz="3200" spc="-1" strike="noStrike">
              <a:latin typeface="Arial"/>
            </a:endParaRPr>
          </a:p>
        </p:txBody>
      </p:sp>
      <p:grpSp>
        <p:nvGrpSpPr>
          <p:cNvPr id="243" name="object 3"/>
          <p:cNvGrpSpPr/>
          <p:nvPr/>
        </p:nvGrpSpPr>
        <p:grpSpPr>
          <a:xfrm>
            <a:off x="524520" y="0"/>
            <a:ext cx="8738280" cy="6857280"/>
            <a:chOff x="524520" y="0"/>
            <a:chExt cx="8738280" cy="6857280"/>
          </a:xfrm>
        </p:grpSpPr>
        <p:pic>
          <p:nvPicPr>
            <p:cNvPr id="244" name="object 4" descr=""/>
            <p:cNvPicPr/>
            <p:nvPr/>
          </p:nvPicPr>
          <p:blipFill>
            <a:blip r:embed="rId1"/>
            <a:stretch/>
          </p:blipFill>
          <p:spPr>
            <a:xfrm>
              <a:off x="4535280" y="0"/>
              <a:ext cx="4727520" cy="685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5" name="object 5"/>
            <p:cNvSpPr/>
            <p:nvPr/>
          </p:nvSpPr>
          <p:spPr>
            <a:xfrm>
              <a:off x="524520" y="5749200"/>
              <a:ext cx="4010040" cy="899640"/>
            </a:xfrm>
            <a:custGeom>
              <a:avLst/>
              <a:gdLst/>
              <a:ahLst/>
              <a:rect l="l" t="t" r="r" b="b"/>
              <a:pathLst>
                <a:path w="5347970" h="900429">
                  <a:moveTo>
                    <a:pt x="5347716" y="0"/>
                  </a:moveTo>
                  <a:lnTo>
                    <a:pt x="0" y="0"/>
                  </a:lnTo>
                  <a:lnTo>
                    <a:pt x="0" y="899922"/>
                  </a:lnTo>
                  <a:lnTo>
                    <a:pt x="5347716" y="899922"/>
                  </a:lnTo>
                  <a:lnTo>
                    <a:pt x="5347716" y="0"/>
                  </a:lnTo>
                  <a:close/>
                </a:path>
              </a:pathLst>
            </a:custGeom>
            <a:solidFill>
              <a:srgbClr val="7c3d3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46" name="object 6" descr=""/>
            <p:cNvPicPr/>
            <p:nvPr/>
          </p:nvPicPr>
          <p:blipFill>
            <a:blip r:embed="rId2"/>
            <a:stretch/>
          </p:blipFill>
          <p:spPr>
            <a:xfrm>
              <a:off x="3353400" y="5777640"/>
              <a:ext cx="606600" cy="810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47" name="object 8"/>
          <p:cNvSpPr/>
          <p:nvPr/>
        </p:nvSpPr>
        <p:spPr>
          <a:xfrm>
            <a:off x="360000" y="1440000"/>
            <a:ext cx="4859640" cy="425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 anchor="t">
            <a:spAutoFit/>
          </a:bodyPr>
          <a:p>
            <a:pPr algn="ctr">
              <a:lnSpc>
                <a:spcPct val="100000"/>
              </a:lnSpc>
              <a:spcBef>
                <a:spcPts val="96"/>
              </a:spcBef>
              <a:buNone/>
              <a:tabLst>
                <a:tab algn="l" pos="0"/>
              </a:tabLst>
            </a:pPr>
            <a:r>
              <a:rPr b="0" lang="pt-BR" sz="4400" spc="-12" strike="noStrike">
                <a:solidFill>
                  <a:srgbClr val="7c3d2b"/>
                </a:solidFill>
                <a:latin typeface="Impact"/>
                <a:ea typeface="DejaVu Sans"/>
              </a:rPr>
              <a:t>Tema: Fraternidade</a:t>
            </a:r>
            <a:r>
              <a:rPr b="0" lang="pt-BR" sz="4400" spc="-97" strike="noStrike">
                <a:solidFill>
                  <a:srgbClr val="7c3d2b"/>
                </a:solidFill>
                <a:latin typeface="Impact"/>
                <a:ea typeface="DejaVu Sans"/>
              </a:rPr>
              <a:t> </a:t>
            </a:r>
            <a:r>
              <a:rPr b="0" lang="pt-BR" sz="4400" spc="-1" strike="noStrike">
                <a:solidFill>
                  <a:srgbClr val="7c3d2b"/>
                </a:solidFill>
                <a:latin typeface="Impact"/>
                <a:ea typeface="DejaVu Sans"/>
              </a:rPr>
              <a:t>e</a:t>
            </a:r>
            <a:r>
              <a:rPr b="0" lang="pt-BR" sz="4400" spc="-80" strike="noStrike">
                <a:solidFill>
                  <a:srgbClr val="7c3d2b"/>
                </a:solidFill>
                <a:latin typeface="Impact"/>
                <a:ea typeface="DejaVu Sans"/>
              </a:rPr>
              <a:t> </a:t>
            </a:r>
            <a:r>
              <a:rPr b="0" lang="pt-BR" sz="4400" spc="-21" strike="noStrike">
                <a:solidFill>
                  <a:srgbClr val="7c3d2b"/>
                </a:solidFill>
                <a:latin typeface="Impact"/>
                <a:ea typeface="DejaVu Sans"/>
              </a:rPr>
              <a:t>Fome</a:t>
            </a:r>
            <a:endParaRPr b="0" lang="pt-BR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buNone/>
              <a:tabLst>
                <a:tab algn="l" pos="0"/>
              </a:tabLst>
            </a:pPr>
            <a:endParaRPr b="0" lang="pt-B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1" lang="pt-BR" sz="2600" spc="66" strike="noStrike">
                <a:solidFill>
                  <a:srgbClr val="7c3d2b"/>
                </a:solidFill>
                <a:latin typeface="Rockwell"/>
                <a:ea typeface="DejaVu Sans"/>
              </a:rPr>
              <a:t>Lema:</a:t>
            </a:r>
            <a:r>
              <a:rPr b="0" lang="pt-BR" sz="2600" spc="66" strike="noStrike">
                <a:solidFill>
                  <a:srgbClr val="7c3d2b"/>
                </a:solidFill>
                <a:latin typeface="Rockwell"/>
                <a:ea typeface="DejaVu Sans"/>
              </a:rPr>
              <a:t> </a:t>
            </a:r>
            <a:r>
              <a:rPr b="1" lang="pt-BR" sz="2600" spc="66" strike="noStrike">
                <a:solidFill>
                  <a:srgbClr val="7c3d2b"/>
                </a:solidFill>
                <a:latin typeface="Rockwell"/>
                <a:ea typeface="DejaVu Sans"/>
              </a:rPr>
              <a:t>“Dai-</a:t>
            </a:r>
            <a:r>
              <a:rPr b="1" lang="pt-BR" sz="2600" spc="160" strike="noStrike">
                <a:solidFill>
                  <a:srgbClr val="7c3d2b"/>
                </a:solidFill>
                <a:latin typeface="Rockwell"/>
                <a:ea typeface="DejaVu Sans"/>
              </a:rPr>
              <a:t>lhes</a:t>
            </a:r>
            <a:r>
              <a:rPr b="1" lang="pt-BR" sz="2600" spc="75" strike="noStrike">
                <a:solidFill>
                  <a:srgbClr val="7c3d2b"/>
                </a:solidFill>
                <a:latin typeface="Rockwell"/>
                <a:ea typeface="DejaVu Sans"/>
              </a:rPr>
              <a:t> </a:t>
            </a:r>
            <a:r>
              <a:rPr b="1" lang="pt-BR" sz="2600" spc="151" strike="noStrike">
                <a:solidFill>
                  <a:srgbClr val="7c3d2b"/>
                </a:solidFill>
                <a:latin typeface="Rockwell"/>
                <a:ea typeface="DejaVu Sans"/>
              </a:rPr>
              <a:t>vós</a:t>
            </a:r>
            <a:r>
              <a:rPr b="1" lang="pt-BR" sz="2600" spc="55" strike="noStrike">
                <a:solidFill>
                  <a:srgbClr val="7c3d2b"/>
                </a:solidFill>
                <a:latin typeface="Rockwell"/>
                <a:ea typeface="DejaVu Sans"/>
              </a:rPr>
              <a:t> </a:t>
            </a:r>
            <a:r>
              <a:rPr b="1" lang="pt-BR" sz="2600" spc="180" strike="noStrike">
                <a:solidFill>
                  <a:srgbClr val="7c3d2b"/>
                </a:solidFill>
                <a:latin typeface="Rockwell"/>
                <a:ea typeface="DejaVu Sans"/>
              </a:rPr>
              <a:t>mesmos</a:t>
            </a:r>
            <a:r>
              <a:rPr b="1" lang="pt-BR" sz="2600" spc="46" strike="noStrike">
                <a:solidFill>
                  <a:srgbClr val="7c3d2b"/>
                </a:solidFill>
                <a:latin typeface="Rockwell"/>
                <a:ea typeface="DejaVu Sans"/>
              </a:rPr>
              <a:t> </a:t>
            </a:r>
            <a:r>
              <a:rPr b="1" lang="pt-BR" sz="2600" spc="225" strike="noStrike">
                <a:solidFill>
                  <a:srgbClr val="7c3d2b"/>
                </a:solidFill>
                <a:latin typeface="Rockwell"/>
                <a:ea typeface="DejaVu Sans"/>
              </a:rPr>
              <a:t>de</a:t>
            </a:r>
            <a:r>
              <a:rPr b="1" lang="pt-BR" sz="2600" spc="60" strike="noStrike">
                <a:solidFill>
                  <a:srgbClr val="7c3d2b"/>
                </a:solidFill>
                <a:latin typeface="Rockwell"/>
                <a:ea typeface="DejaVu Sans"/>
              </a:rPr>
              <a:t> </a:t>
            </a:r>
            <a:r>
              <a:rPr b="1" lang="pt-BR" sz="2600" spc="140" strike="noStrike">
                <a:solidFill>
                  <a:srgbClr val="7c3d2b"/>
                </a:solidFill>
                <a:latin typeface="Rockwell"/>
                <a:ea typeface="DejaVu Sans"/>
              </a:rPr>
              <a:t>comer!”</a:t>
            </a:r>
            <a:r>
              <a:rPr b="0" lang="pt-BR" sz="2600" spc="140" strike="noStrike">
                <a:solidFill>
                  <a:srgbClr val="7c3d2b"/>
                </a:solidFill>
                <a:latin typeface="Rockwell"/>
                <a:ea typeface="DejaVu Sans"/>
              </a:rPr>
              <a:t> </a:t>
            </a:r>
            <a:endParaRPr b="0" lang="pt-BR" sz="2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0" lang="pt-BR" sz="2200" spc="140" strike="noStrike">
                <a:solidFill>
                  <a:srgbClr val="7c3d2b"/>
                </a:solidFill>
                <a:latin typeface="Rockwell"/>
                <a:ea typeface="DejaVu Sans"/>
              </a:rPr>
              <a:t>(Mt 14, 16) </a:t>
            </a:r>
            <a:endParaRPr b="0" lang="pt-BR" sz="22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99"/>
              </a:spcBef>
              <a:buNone/>
              <a:tabLst>
                <a:tab algn="l" pos="0"/>
              </a:tabLst>
            </a:pPr>
            <a:endParaRPr b="0" lang="pt-BR" sz="16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99"/>
              </a:spcBef>
              <a:buNone/>
              <a:tabLst>
                <a:tab algn="l" pos="0"/>
              </a:tabLst>
            </a:pPr>
            <a:endParaRPr b="0" lang="pt-BR" sz="16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1" lang="pt-BR" sz="1800" spc="94" strike="noStrike">
                <a:solidFill>
                  <a:srgbClr val="000000"/>
                </a:solidFill>
                <a:latin typeface="Rockwell"/>
                <a:ea typeface="DejaVu Sans"/>
              </a:rPr>
              <a:t>É a terceira vez que</a:t>
            </a:r>
            <a:endParaRPr b="0" lang="pt-BR" sz="18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1" lang="pt-BR" sz="1800" spc="94" strike="noStrike">
                <a:solidFill>
                  <a:srgbClr val="000000"/>
                </a:solidFill>
                <a:latin typeface="Rockwell"/>
                <a:ea typeface="DejaVu Sans"/>
              </a:rPr>
              <a:t> </a:t>
            </a:r>
            <a:r>
              <a:rPr b="1" lang="pt-BR" sz="1800" spc="94" strike="noStrike">
                <a:solidFill>
                  <a:srgbClr val="000000"/>
                </a:solidFill>
                <a:latin typeface="Rockwell"/>
                <a:ea typeface="DejaVu Sans"/>
              </a:rPr>
              <a:t>a CNBB trata do tema:</a:t>
            </a:r>
            <a:endParaRPr b="0" lang="pt-BR" sz="18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1" lang="pt-BR" sz="1800" spc="94" strike="noStrike">
                <a:solidFill>
                  <a:srgbClr val="000000"/>
                </a:solidFill>
                <a:latin typeface="Rockwell"/>
                <a:ea typeface="DejaVu Sans"/>
              </a:rPr>
              <a:t>1975 – 1985 - 2023</a:t>
            </a: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28560" y="764640"/>
            <a:ext cx="8022960" cy="85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>
              <a:lnSpc>
                <a:spcPct val="90000"/>
              </a:lnSpc>
              <a:buNone/>
            </a:pPr>
            <a:r>
              <a:rPr b="1" lang="pt-BR" sz="3600" spc="-1" strike="noStrike">
                <a:solidFill>
                  <a:srgbClr val="ff0000"/>
                </a:solidFill>
                <a:latin typeface="Arial"/>
                <a:ea typeface="DejaVu Sans"/>
              </a:rPr>
              <a:t>Conceitos iniciais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358560" y="1700640"/>
            <a:ext cx="8519400" cy="439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557280" indent="-557280" algn="ctr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AutoNum type="arabicPeriod"/>
            </a:pPr>
            <a:r>
              <a:rPr b="1" lang="pt-BR" sz="2800" spc="-1" strike="noStrike">
                <a:solidFill>
                  <a:srgbClr val="ff0000"/>
                </a:solidFill>
                <a:latin typeface="Arial"/>
                <a:ea typeface="DejaVu Sans"/>
              </a:rPr>
              <a:t>Fome</a:t>
            </a:r>
            <a:r>
              <a:rPr b="0" lang="pt-BR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pt-BR" sz="2800" spc="-1" strike="noStrike">
                <a:solidFill>
                  <a:srgbClr val="000000"/>
                </a:solidFill>
                <a:latin typeface="Arial"/>
                <a:ea typeface="DejaVu Sans"/>
              </a:rPr>
              <a:t>é a sensação fisiológica que se sente quando o organismo necessita de reposição nutricional. Trata-se de um fenômeno biológico.</a:t>
            </a:r>
            <a:endParaRPr b="0" lang="pt-BR" sz="2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</a:pPr>
            <a:endParaRPr b="0" lang="pt-BR" sz="2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t-BR" sz="2800" spc="-1" strike="noStrike">
                <a:solidFill>
                  <a:srgbClr val="ff0000"/>
                </a:solidFill>
                <a:latin typeface="Arial"/>
                <a:ea typeface="DejaVu Sans"/>
              </a:rPr>
              <a:t>2. Insegurança alimentar </a:t>
            </a:r>
            <a:r>
              <a:rPr b="0" lang="pt-BR" sz="2800" spc="-1" strike="noStrike">
                <a:solidFill>
                  <a:srgbClr val="000000"/>
                </a:solidFill>
                <a:latin typeface="Arial"/>
                <a:ea typeface="DejaVu Sans"/>
              </a:rPr>
              <a:t>ocorre quando uma pessoa (ou família) não possui acesso a alimentos saudáveis e que sejam suficientes para satisfazer as suas necessidades. Ela pode ser crônica ou temporária.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/>
          <p:nvPr/>
        </p:nvSpPr>
        <p:spPr>
          <a:xfrm>
            <a:off x="288000" y="504000"/>
            <a:ext cx="3978000" cy="270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Antes de iniciarmos com o assunto</a:t>
            </a:r>
            <a:br>
              <a:rPr sz="2400"/>
            </a:br>
            <a:r>
              <a:rPr b="1" lang="pt-BR" sz="3200" spc="-1" strike="noStrike" u="sng">
                <a:solidFill>
                  <a:srgbClr val="1f497d"/>
                </a:solidFill>
                <a:uFillTx/>
                <a:latin typeface="Arial"/>
                <a:ea typeface="DejaVu Sans"/>
              </a:rPr>
              <a:t>“Insegurança Alimentar”,</a:t>
            </a: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 precisamos saber sobre o que trata a POF – Pesquisa de Orçamentos Familiares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169" name="Picture 3" descr="C:\Users\IBGE\Pictures\pic04667.jpg"/>
          <p:cNvPicPr/>
          <p:nvPr/>
        </p:nvPicPr>
        <p:blipFill>
          <a:blip r:embed="rId2"/>
          <a:stretch/>
        </p:blipFill>
        <p:spPr>
          <a:xfrm>
            <a:off x="428760" y="6000840"/>
            <a:ext cx="2019600" cy="531360"/>
          </a:xfrm>
          <a:prstGeom prst="rect">
            <a:avLst/>
          </a:prstGeom>
          <a:ln w="0"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285840" y="4176000"/>
            <a:ext cx="3284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pt-BR" sz="18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3"/>
              </a:rPr>
              <a:t>https://</a:t>
            </a:r>
            <a:r>
              <a:rPr b="0" lang="pt-BR" sz="18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4"/>
              </a:rPr>
              <a:t>youtu.be/944F0paMei0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t-BR" sz="1800" spc="-1" strike="noStrike">
              <a:latin typeface="Arial"/>
            </a:endParaRPr>
          </a:p>
        </p:txBody>
      </p:sp>
      <p:sp>
        <p:nvSpPr>
          <p:cNvPr id="171" name="CustomShape 3"/>
          <p:cNvSpPr/>
          <p:nvPr/>
        </p:nvSpPr>
        <p:spPr>
          <a:xfrm>
            <a:off x="937080" y="3429000"/>
            <a:ext cx="2341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pt-BR" sz="1800" spc="-1" strike="noStrike">
                <a:solidFill>
                  <a:srgbClr val="1f497d"/>
                </a:solidFill>
                <a:latin typeface="Arial"/>
                <a:ea typeface="DejaVu Sans"/>
              </a:rPr>
              <a:t>Vídeo IBGE explica:</a:t>
            </a: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28560" y="477000"/>
            <a:ext cx="8022960" cy="89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>
              <a:lnSpc>
                <a:spcPct val="90000"/>
              </a:lnSpc>
              <a:buNone/>
            </a:pPr>
            <a:r>
              <a:rPr b="1" lang="pt-BR" sz="3600" spc="-1" strike="noStrike">
                <a:solidFill>
                  <a:srgbClr val="ff0000"/>
                </a:solidFill>
                <a:latin typeface="Arial"/>
                <a:ea typeface="DejaVu Sans"/>
              </a:rPr>
              <a:t>Causas da insegurança alimentar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358560" y="1603440"/>
            <a:ext cx="8677080" cy="477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t-BR" sz="2500" spc="-1" strike="noStrike">
                <a:solidFill>
                  <a:srgbClr val="000000"/>
                </a:solidFill>
                <a:latin typeface="Arial"/>
                <a:ea typeface="DejaVu Sans"/>
              </a:rPr>
              <a:t>- Menor disponibilidade de alimentos associada a problemas produtivos, como em períodos de escassez de chuvas, que afetam as lavouras;</a:t>
            </a:r>
            <a:endParaRPr b="0" lang="pt-BR" sz="25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t-BR" sz="2500" spc="-1" strike="noStrike">
                <a:solidFill>
                  <a:srgbClr val="ff0000"/>
                </a:solidFill>
                <a:latin typeface="Arial"/>
                <a:ea typeface="DejaVu Sans"/>
              </a:rPr>
              <a:t>- Queda na qualidade dos alimentos disponíveis para consumo;</a:t>
            </a:r>
            <a:endParaRPr b="0" lang="pt-BR" sz="25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t-BR" sz="2500" spc="-1" strike="noStrike">
                <a:solidFill>
                  <a:srgbClr val="000000"/>
                </a:solidFill>
                <a:latin typeface="Arial"/>
                <a:ea typeface="DejaVu Sans"/>
              </a:rPr>
              <a:t>- Problemas de abastecimento;</a:t>
            </a:r>
            <a:endParaRPr b="0" lang="pt-BR" sz="25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t-BR" sz="2500" spc="-1" strike="noStrike">
                <a:solidFill>
                  <a:srgbClr val="ff0000"/>
                </a:solidFill>
                <a:latin typeface="Arial"/>
                <a:ea typeface="DejaVu Sans"/>
              </a:rPr>
              <a:t>- Aumento no preço dos alimentos;</a:t>
            </a:r>
            <a:endParaRPr b="0" lang="pt-BR" sz="25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t-BR" sz="2500" spc="-1" strike="noStrike">
                <a:solidFill>
                  <a:srgbClr val="000000"/>
                </a:solidFill>
                <a:latin typeface="Arial"/>
                <a:ea typeface="DejaVu Sans"/>
              </a:rPr>
              <a:t>- Redução de salários ou perda de fonte de renda;</a:t>
            </a:r>
            <a:endParaRPr b="0" lang="pt-BR" sz="25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t-BR" sz="2500" spc="-1" strike="noStrike">
                <a:solidFill>
                  <a:srgbClr val="ff0000"/>
                </a:solidFill>
                <a:latin typeface="Arial"/>
                <a:ea typeface="DejaVu Sans"/>
              </a:rPr>
              <a:t>- Condição de pobreza;</a:t>
            </a:r>
            <a:endParaRPr b="0" lang="pt-BR" sz="25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t-BR" sz="2500" spc="-1" strike="noStrike">
                <a:solidFill>
                  <a:srgbClr val="000000"/>
                </a:solidFill>
                <a:latin typeface="Arial"/>
                <a:ea typeface="DejaVu Sans"/>
              </a:rPr>
              <a:t>- Mudanças climáticas.</a:t>
            </a:r>
            <a:endParaRPr b="0" lang="pt-BR" sz="25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28560" y="1142280"/>
            <a:ext cx="8022960" cy="85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 fontScale="93000"/>
          </a:bodyPr>
          <a:p>
            <a:pPr>
              <a:lnSpc>
                <a:spcPct val="90000"/>
              </a:lnSpc>
              <a:buNone/>
            </a:pPr>
            <a:r>
              <a:rPr b="1" lang="pt-BR" sz="3600" spc="-1" strike="noStrike">
                <a:solidFill>
                  <a:srgbClr val="ff0000"/>
                </a:solidFill>
                <a:latin typeface="Arial"/>
                <a:ea typeface="DejaVu Sans"/>
              </a:rPr>
              <a:t>4 dimensões da segurança alimentar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358560" y="2228400"/>
            <a:ext cx="8784360" cy="4118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t-BR" sz="2500" spc="-1" strike="noStrike">
                <a:solidFill>
                  <a:srgbClr val="000000"/>
                </a:solidFill>
                <a:latin typeface="Arial"/>
                <a:ea typeface="DejaVu Sans"/>
              </a:rPr>
              <a:t>1ª : DISPONIBILIDADE física de alimentos (associada à produção);</a:t>
            </a:r>
            <a:endParaRPr b="0" lang="pt-BR" sz="25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t-BR" sz="2500" spc="-1" strike="noStrike">
                <a:solidFill>
                  <a:srgbClr val="ff0000"/>
                </a:solidFill>
                <a:latin typeface="Arial"/>
                <a:ea typeface="DejaVu Sans"/>
              </a:rPr>
              <a:t>2ª : ACESSO físico e econômico aos alimentos (leva em conta o abastecimento e também a situação financeira e monetária dos indivíduos);</a:t>
            </a:r>
            <a:endParaRPr b="0" lang="pt-BR" sz="25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t-BR" sz="2500" spc="-1" strike="noStrike">
                <a:solidFill>
                  <a:srgbClr val="000000"/>
                </a:solidFill>
                <a:latin typeface="Arial"/>
                <a:ea typeface="DejaVu Sans"/>
              </a:rPr>
              <a:t>3ª: UTILIZAÇÃO dos alimentos (condições físicas de saúde do indivíduo para preparar seu alimento e absorver plenamente seus nutrientes);</a:t>
            </a:r>
            <a:endParaRPr b="0" lang="pt-BR" sz="25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t-BR" sz="2500" spc="-1" strike="noStrike">
                <a:solidFill>
                  <a:srgbClr val="ff0000"/>
                </a:solidFill>
                <a:latin typeface="Arial"/>
                <a:ea typeface="DejaVu Sans"/>
              </a:rPr>
              <a:t>4ª ESTABILIDADE das dimensões descritas (manutenção das condições anteriores por longos períodos de tempo).</a:t>
            </a:r>
            <a:endParaRPr b="0" lang="pt-BR" sz="25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28560" y="450720"/>
            <a:ext cx="8022960" cy="71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 fontScale="85000"/>
          </a:bodyPr>
          <a:p>
            <a:pPr>
              <a:lnSpc>
                <a:spcPct val="90000"/>
              </a:lnSpc>
              <a:buNone/>
            </a:pPr>
            <a:r>
              <a:rPr b="1" lang="pt-BR" sz="3600" spc="-1" strike="noStrike">
                <a:solidFill>
                  <a:srgbClr val="ff0000"/>
                </a:solidFill>
                <a:latin typeface="Arial"/>
                <a:ea typeface="DejaVu Sans"/>
              </a:rPr>
              <a:t>Texto-base CF 2023: alimento é direito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/>
          </p:nvPr>
        </p:nvSpPr>
        <p:spPr>
          <a:xfrm>
            <a:off x="358560" y="1166040"/>
            <a:ext cx="8588160" cy="5690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500" spc="-1" strike="noStrike">
                <a:solidFill>
                  <a:srgbClr val="000000"/>
                </a:solidFill>
                <a:latin typeface="Arial"/>
                <a:ea typeface="DejaVu Sans"/>
              </a:rPr>
              <a:t>O direito humano à alimentação adequada ficou previsto na Declaração Universal dos Direitos Humanos: “</a:t>
            </a:r>
            <a:r>
              <a:rPr b="1" lang="pt-BR" sz="2500" spc="-1" strike="noStrike">
                <a:solidFill>
                  <a:srgbClr val="002060"/>
                </a:solidFill>
                <a:latin typeface="Arial"/>
                <a:ea typeface="DejaVu Sans"/>
              </a:rPr>
              <a:t>Artigo 25 — 1. Toda pessoa tem direito a um padrão de vida capaz de assegurar a si e a sua família saúde e bem-estar, inclusive alimentação (...)</a:t>
            </a:r>
            <a:r>
              <a:rPr b="0" lang="pt-BR" sz="2500" spc="-1" strike="noStrike">
                <a:solidFill>
                  <a:srgbClr val="000000"/>
                </a:solidFill>
                <a:latin typeface="Arial"/>
                <a:ea typeface="DejaVu Sans"/>
              </a:rPr>
              <a:t>”.</a:t>
            </a:r>
            <a:endParaRPr b="0" lang="pt-BR" sz="25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r>
              <a:rPr b="0" lang="pt-BR" sz="2500" spc="-1" strike="noStrike">
                <a:solidFill>
                  <a:srgbClr val="000000"/>
                </a:solidFill>
                <a:latin typeface="Arial"/>
                <a:ea typeface="DejaVu Sans"/>
              </a:rPr>
              <a:t>Os direitos humanos foram assumidos pela </a:t>
            </a:r>
            <a:r>
              <a:rPr b="1" lang="pt-BR" sz="2500" spc="-1" strike="noStrike">
                <a:solidFill>
                  <a:srgbClr val="002060"/>
                </a:solidFill>
                <a:latin typeface="Arial"/>
                <a:ea typeface="DejaVu Sans"/>
              </a:rPr>
              <a:t>Doutrina Social da Igreja</a:t>
            </a:r>
            <a:r>
              <a:rPr b="1" lang="pt-BR" sz="2500" spc="-1" strike="noStrike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b="0" lang="pt-BR" sz="2500" spc="-1" strike="noStrike">
                <a:solidFill>
                  <a:srgbClr val="000000"/>
                </a:solidFill>
                <a:latin typeface="Arial"/>
                <a:ea typeface="DejaVu Sans"/>
              </a:rPr>
              <a:t>na Carta Encíclica ‘Pacem in Terris’ (1963), de São João XXIII, nos 15 anos da Declaração Universal.</a:t>
            </a:r>
            <a:endParaRPr b="0" lang="pt-BR" sz="25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500" spc="-1" strike="noStrike">
                <a:solidFill>
                  <a:srgbClr val="000000"/>
                </a:solidFill>
                <a:latin typeface="Arial"/>
                <a:ea typeface="DejaVu Sans"/>
              </a:rPr>
              <a:t>A alimentação saudável não pode ser considerada apenas uma questão de solidariedade. </a:t>
            </a:r>
            <a:r>
              <a:rPr b="1" lang="pt-BR" sz="2500" spc="-1" strike="noStrike">
                <a:solidFill>
                  <a:srgbClr val="002060"/>
                </a:solidFill>
                <a:latin typeface="Arial"/>
                <a:ea typeface="DejaVu Sans"/>
              </a:rPr>
              <a:t>Ela é um direito. E, como tal, deve ser garantida pelo Estado</a:t>
            </a:r>
            <a:r>
              <a:rPr b="1" lang="pt-BR" sz="2500" spc="-1" strike="noStrike">
                <a:solidFill>
                  <a:srgbClr val="ffff00"/>
                </a:solidFill>
                <a:latin typeface="Arial"/>
                <a:ea typeface="DejaVu Sans"/>
              </a:rPr>
              <a:t> </a:t>
            </a:r>
            <a:r>
              <a:rPr b="0" lang="pt-BR" sz="2500" spc="-1" strike="noStrike">
                <a:solidFill>
                  <a:srgbClr val="000000"/>
                </a:solidFill>
                <a:latin typeface="Arial"/>
                <a:ea typeface="DejaVu Sans"/>
              </a:rPr>
              <a:t>a todos os seus cidadãos.</a:t>
            </a:r>
            <a:endParaRPr b="0" lang="pt-BR" sz="25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5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pt-BR" sz="2500" spc="-1" strike="noStrike">
              <a:latin typeface="Arial"/>
            </a:endParaRPr>
          </a:p>
          <a:p>
            <a:pPr>
              <a:lnSpc>
                <a:spcPct val="90000"/>
              </a:lnSpc>
              <a:buNone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  <a:ea typeface="DejaVu Sans"/>
              </a:rPr>
              <a:t>Fonte: Texto-base CF 2023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3" descr=""/>
          <p:cNvPicPr/>
          <p:nvPr/>
        </p:nvPicPr>
        <p:blipFill>
          <a:blip r:embed="rId1"/>
          <a:srcRect l="27439" t="43780" r="25342" b="25591"/>
          <a:stretch/>
        </p:blipFill>
        <p:spPr>
          <a:xfrm>
            <a:off x="188640" y="1643400"/>
            <a:ext cx="8847000" cy="4425120"/>
          </a:xfrm>
          <a:prstGeom prst="rect">
            <a:avLst/>
          </a:prstGeom>
          <a:ln w="0">
            <a:noFill/>
          </a:ln>
        </p:spPr>
      </p:pic>
      <p:sp>
        <p:nvSpPr>
          <p:cNvPr id="257" name="PlaceHolder 1"/>
          <p:cNvSpPr>
            <a:spLocks noGrp="1"/>
          </p:cNvSpPr>
          <p:nvPr>
            <p:ph/>
          </p:nvPr>
        </p:nvSpPr>
        <p:spPr>
          <a:xfrm>
            <a:off x="188640" y="556560"/>
            <a:ext cx="8815320" cy="145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9000"/>
          </a:bodyPr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t-BR" sz="6600" spc="-1" strike="noStrike">
                <a:solidFill>
                  <a:srgbClr val="002060"/>
                </a:solidFill>
                <a:latin typeface="Cambria"/>
                <a:ea typeface="Cambria"/>
              </a:rPr>
              <a:t>Na mesa do brasileiro falta</a:t>
            </a:r>
            <a:endParaRPr b="0" lang="pt-BR" sz="6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7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" dur="1000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" dur="1000" fill="hold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2" descr=""/>
          <p:cNvPicPr/>
          <p:nvPr/>
        </p:nvPicPr>
        <p:blipFill>
          <a:blip r:embed="rId1"/>
          <a:stretch/>
        </p:blipFill>
        <p:spPr>
          <a:xfrm>
            <a:off x="147960" y="540000"/>
            <a:ext cx="8887320" cy="57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9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/>
          </p:nvPr>
        </p:nvSpPr>
        <p:spPr>
          <a:xfrm>
            <a:off x="28800" y="260640"/>
            <a:ext cx="7062120" cy="59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b="1" lang="pt-BR" sz="2800" spc="-1" strike="noStrike">
                <a:solidFill>
                  <a:srgbClr val="002060"/>
                </a:solidFill>
                <a:latin typeface="Cambria"/>
                <a:ea typeface="Cambria"/>
              </a:rPr>
              <a:t>Números da fome no Brasil: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260" name="Espaço Reservado para Conteúdo 2"/>
          <p:cNvSpPr/>
          <p:nvPr/>
        </p:nvSpPr>
        <p:spPr>
          <a:xfrm>
            <a:off x="28800" y="861480"/>
            <a:ext cx="6490080" cy="573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lvl="1" marL="631800" indent="-28584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–"/>
            </a:pPr>
            <a:r>
              <a:rPr b="0" lang="pt-BR" sz="2200" spc="-1" strike="noStrike">
                <a:solidFill>
                  <a:srgbClr val="002060"/>
                </a:solidFill>
                <a:latin typeface="Arial Black"/>
                <a:ea typeface="DejaVu Sans"/>
              </a:rPr>
              <a:t>Segurança Alimentar: 41,3% dos domicílios;</a:t>
            </a:r>
            <a:endParaRPr b="0" lang="pt-BR" sz="2200" spc="-1" strike="noStrike">
              <a:latin typeface="Arial"/>
            </a:endParaRPr>
          </a:p>
          <a:p>
            <a:pPr lvl="1" marL="631800" indent="-28584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–"/>
            </a:pPr>
            <a:r>
              <a:rPr b="0" lang="pt-BR" sz="2200" spc="-1" strike="noStrike">
                <a:solidFill>
                  <a:srgbClr val="002060"/>
                </a:solidFill>
                <a:latin typeface="Arial Black"/>
                <a:ea typeface="DejaVu Sans"/>
              </a:rPr>
              <a:t>Insuficiência alimentar: A 58,1% = 125,2 milhões de brasileiros;</a:t>
            </a:r>
            <a:endParaRPr b="0" lang="pt-BR" sz="2200" spc="-1" strike="noStrike">
              <a:latin typeface="Arial"/>
            </a:endParaRPr>
          </a:p>
          <a:p>
            <a:pPr lvl="1" marL="631800" indent="-28584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–"/>
            </a:pPr>
            <a:r>
              <a:rPr b="0" lang="pt-BR" sz="2200" spc="-1" strike="noStrike">
                <a:solidFill>
                  <a:srgbClr val="002060"/>
                </a:solidFill>
                <a:latin typeface="Arial Black"/>
                <a:ea typeface="DejaVu Sans"/>
              </a:rPr>
              <a:t>Insuficiência Alimentar grave (fome): 15,5% = 33,1 milhões de brasileiros;</a:t>
            </a:r>
            <a:endParaRPr b="0" lang="pt-BR" sz="2200" spc="-1" strike="noStrike">
              <a:latin typeface="Arial"/>
            </a:endParaRPr>
          </a:p>
          <a:p>
            <a:pPr lvl="1" marL="631800" indent="-28584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–"/>
            </a:pPr>
            <a:r>
              <a:rPr b="0" lang="pt-BR" sz="2200" spc="-1" strike="noStrike">
                <a:solidFill>
                  <a:srgbClr val="002060"/>
                </a:solidFill>
                <a:latin typeface="Arial Black"/>
                <a:ea typeface="DejaVu Sans"/>
              </a:rPr>
              <a:t>No 1º trimestre de 2020 eram 9%;</a:t>
            </a:r>
            <a:endParaRPr b="0" lang="pt-BR" sz="2200" spc="-1" strike="noStrike">
              <a:latin typeface="Arial"/>
            </a:endParaRPr>
          </a:p>
          <a:p>
            <a:pPr lvl="1" marL="631800" indent="-28584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–"/>
            </a:pPr>
            <a:r>
              <a:rPr b="0" lang="pt-BR" sz="2200" spc="-1" strike="noStrike">
                <a:solidFill>
                  <a:srgbClr val="002060"/>
                </a:solidFill>
                <a:latin typeface="Arial Black"/>
                <a:ea typeface="DejaVu Sans"/>
              </a:rPr>
              <a:t>Somamos + 14 milhões de famintos no Brasil em pouco mais de 1 ano.</a:t>
            </a:r>
            <a:endParaRPr b="0" lang="pt-BR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</a:pPr>
            <a:endParaRPr b="0" lang="pt-BR" sz="2400" spc="-1" strike="noStrike">
              <a:latin typeface="Arial"/>
            </a:endParaRPr>
          </a:p>
          <a:p>
            <a:pPr lvl="1" marL="631800" indent="-28584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–"/>
            </a:pPr>
            <a:r>
              <a:rPr b="0" lang="pt-BR" sz="1800" spc="-1" strike="noStrike">
                <a:solidFill>
                  <a:srgbClr val="002060"/>
                </a:solidFill>
                <a:latin typeface="Arial"/>
                <a:ea typeface="DejaVu Sans"/>
              </a:rPr>
              <a:t>Fonte: II VIGISAN e PENSSAN</a:t>
            </a:r>
            <a:endParaRPr b="0" lang="pt-BR" sz="1800" spc="-1" strike="noStrike">
              <a:latin typeface="Arial"/>
            </a:endParaRPr>
          </a:p>
          <a:p>
            <a:pPr lvl="1" marL="631800" indent="-28584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–"/>
            </a:pPr>
            <a:r>
              <a:rPr b="0" lang="pt-BR" sz="1600" spc="-1" strike="noStrike">
                <a:solidFill>
                  <a:srgbClr val="002060"/>
                </a:solidFill>
                <a:latin typeface="Arial"/>
                <a:ea typeface="DejaVu Sans"/>
              </a:rPr>
              <a:t>Dados do II Inquérito Nacional sobre Insegurança Alimentar no contexto da COVID 19 no Brasil - 2022</a:t>
            </a:r>
            <a:endParaRPr b="0" lang="pt-B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" dur="indefinite" restart="never" nodeType="tmRoot">
          <p:childTnLst>
            <p:seq>
              <p:cTn id="21" dur="indefinite" nodeType="mainSeq">
                <p:childTnLst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" dur="1000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Espaço Reservado para Conteúdo 2"/>
          <p:cNvSpPr/>
          <p:nvPr/>
        </p:nvSpPr>
        <p:spPr>
          <a:xfrm>
            <a:off x="28800" y="516960"/>
            <a:ext cx="8875440" cy="607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</a:pPr>
            <a:r>
              <a:rPr b="1" lang="pt-BR" sz="2800" spc="-1" strike="noStrike">
                <a:solidFill>
                  <a:srgbClr val="002060"/>
                </a:solidFill>
                <a:latin typeface="Cambria"/>
                <a:ea typeface="Cambria"/>
              </a:rPr>
              <a:t>Números do Ceará:</a:t>
            </a:r>
            <a:endParaRPr b="0" lang="pt-BR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</a:pPr>
            <a:endParaRPr b="0" lang="pt-BR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</a:pPr>
            <a:r>
              <a:rPr b="1" lang="pt-BR" sz="2800" spc="-1" strike="noStrike">
                <a:solidFill>
                  <a:srgbClr val="000000"/>
                </a:solidFill>
                <a:latin typeface="Arial"/>
                <a:ea typeface="DejaVu Sans"/>
              </a:rPr>
              <a:t>O Ceará </a:t>
            </a:r>
            <a:r>
              <a:rPr b="0" lang="pt-BR" sz="2800" spc="-1" strike="noStrike">
                <a:solidFill>
                  <a:srgbClr val="000000"/>
                </a:solidFill>
                <a:latin typeface="Arial"/>
                <a:ea typeface="DejaVu Sans"/>
              </a:rPr>
              <a:t>é o quarto Estado, em número absolutos</a:t>
            </a:r>
            <a:endParaRPr b="0" lang="pt-BR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  <a:ea typeface="DejaVu Sans"/>
              </a:rPr>
              <a:t>Em que há mais pessoas passando fome.</a:t>
            </a:r>
            <a:endParaRPr b="0" lang="pt-BR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pt-BR" sz="2600" spc="-1" strike="noStrike">
                <a:solidFill>
                  <a:srgbClr val="000000"/>
                </a:solidFill>
                <a:latin typeface="Arial"/>
                <a:ea typeface="DejaVu Sans"/>
              </a:rPr>
              <a:t>São 2,4 milhões de cearenses </a:t>
            </a:r>
            <a:r>
              <a:rPr b="0" lang="pt-BR" sz="2600" spc="-1" strike="noStrike">
                <a:solidFill>
                  <a:srgbClr val="000000"/>
                </a:solidFill>
                <a:latin typeface="Arial"/>
                <a:ea typeface="DejaVu Sans"/>
              </a:rPr>
              <a:t>nesta condição, o equivalente </a:t>
            </a:r>
            <a:r>
              <a:rPr b="1" lang="pt-BR" sz="2600" spc="-1" strike="noStrike">
                <a:solidFill>
                  <a:srgbClr val="000000"/>
                </a:solidFill>
                <a:latin typeface="Arial"/>
                <a:ea typeface="DejaVu Sans"/>
              </a:rPr>
              <a:t>a 26,3% da população. </a:t>
            </a:r>
            <a:endParaRPr b="0" lang="pt-BR" sz="26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pt-BR" sz="2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pt-BR" sz="26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1" lang="pt-BR" sz="2600" spc="-1" strike="noStrike">
                <a:solidFill>
                  <a:srgbClr val="000000"/>
                </a:solidFill>
                <a:latin typeface="Arial"/>
                <a:ea typeface="DejaVu Sans"/>
              </a:rPr>
              <a:t>81,9% das famílias estão enfrentando algum nível de insegurança alimentar</a:t>
            </a:r>
            <a:r>
              <a:rPr b="0" lang="pt-BR" sz="26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pt-BR" sz="2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</a:pPr>
            <a:endParaRPr b="0" lang="pt-BR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Fonte: Dados do estudo da </a:t>
            </a:r>
            <a:r>
              <a:rPr b="1" lang="pt-BR" sz="1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Rede Brasileira de Pesquisa em Soberania e Segurança Alimentar</a:t>
            </a:r>
            <a:r>
              <a:rPr b="1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 (Penssan) – 2021-2022.  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6" dur="indefinite" restart="never" nodeType="tmRoot">
          <p:childTnLst>
            <p:seq>
              <p:cTn id="37" dur="indefinite" nodeType="mainSeq">
                <p:childTnLst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Espaço Reservado para Conteúdo 2"/>
          <p:cNvSpPr/>
          <p:nvPr/>
        </p:nvSpPr>
        <p:spPr>
          <a:xfrm>
            <a:off x="28800" y="943200"/>
            <a:ext cx="8955000" cy="588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1" lang="pt-BR" sz="2000" spc="-1" strike="noStrike">
                <a:solidFill>
                  <a:srgbClr val="000000"/>
                </a:solidFill>
                <a:latin typeface="Arial"/>
                <a:ea typeface="DejaVu Sans"/>
              </a:rPr>
              <a:t>Metade da população do Ceará sofre com a falta de alimentos. </a:t>
            </a:r>
            <a:endParaRPr b="0" lang="pt-BR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b="1" lang="pt-BR" sz="2000" spc="-1" strike="noStrike">
                <a:solidFill>
                  <a:srgbClr val="000000"/>
                </a:solidFill>
                <a:latin typeface="Arial"/>
                <a:ea typeface="DejaVu Sans"/>
              </a:rPr>
              <a:t>A população do estado sofre em vários níveis da insegurança alimentar:</a:t>
            </a:r>
            <a:endParaRPr b="0" lang="pt-BR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ff0000"/>
                </a:solidFill>
                <a:latin typeface="Arial"/>
                <a:ea typeface="DejaVu Sans"/>
              </a:rPr>
              <a:t>26,3% da população cearense vive em uma insegurança alimentar grave</a:t>
            </a:r>
            <a:r>
              <a:rPr b="1" lang="pt-BR" sz="2000" spc="-1" strike="noStrike">
                <a:solidFill>
                  <a:srgbClr val="000000"/>
                </a:solidFill>
                <a:latin typeface="Arial"/>
                <a:ea typeface="DejaVu Sans"/>
              </a:rPr>
              <a:t>, quando a família sente fome e não come por falta de dinheiro</a:t>
            </a:r>
            <a:endParaRPr b="0" lang="pt-BR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ff0000"/>
                </a:solidFill>
                <a:latin typeface="Arial"/>
                <a:ea typeface="DejaVu Sans"/>
              </a:rPr>
              <a:t>26,3% dos cearenses vivem em insegurança alimentar moderada</a:t>
            </a:r>
            <a:r>
              <a:rPr b="1" lang="pt-BR" sz="2000" spc="-1" strike="noStrike">
                <a:solidFill>
                  <a:srgbClr val="000000"/>
                </a:solidFill>
                <a:latin typeface="Arial"/>
                <a:ea typeface="DejaVu Sans"/>
              </a:rPr>
              <a:t>, quando há uma redução concreta da quantidade de alimentos e o padrão saudável de alimentação é rompido por falta de comida</a:t>
            </a:r>
            <a:endParaRPr b="0" lang="pt-BR" sz="20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pt-BR" sz="2000" spc="-1" strike="noStrike">
                <a:solidFill>
                  <a:srgbClr val="ff0000"/>
                </a:solidFill>
                <a:latin typeface="Arial"/>
                <a:ea typeface="DejaVu Sans"/>
              </a:rPr>
              <a:t>29,3% sofre insegurança alimentar leve</a:t>
            </a:r>
            <a:r>
              <a:rPr b="1" lang="pt-BR" sz="2000" spc="-1" strike="noStrike">
                <a:solidFill>
                  <a:srgbClr val="000000"/>
                </a:solidFill>
                <a:latin typeface="Arial"/>
                <a:ea typeface="DejaVu Sans"/>
              </a:rPr>
              <a:t>, quando há preocupação ou incerteza se vai conseguir alimentos no futuro</a:t>
            </a:r>
            <a:endParaRPr b="0" lang="pt-B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pt-B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endParaRPr b="0" lang="pt-BR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1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Fonte: Dados do estudo da </a:t>
            </a:r>
            <a:r>
              <a:rPr b="1" lang="pt-BR" sz="1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Rede Brasileira de Pesquisa em Soberania e Segurança Alimentar</a:t>
            </a:r>
            <a:r>
              <a:rPr b="1" lang="pt-BR" sz="1800" spc="-1" strike="noStrike">
                <a:solidFill>
                  <a:srgbClr val="000000"/>
                </a:solidFill>
                <a:latin typeface="Arial"/>
                <a:ea typeface="DejaVu Sans"/>
              </a:rPr>
              <a:t> (Penssan) – 2021-2022.  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endParaRPr b="0" lang="pt-B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" dur="indefinite" restart="never" nodeType="tmRoot">
          <p:childTnLst>
            <p:seq>
              <p:cTn id="46" dur="indefinite" nodeType="mainSeq"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/>
          </p:nvPr>
        </p:nvSpPr>
        <p:spPr>
          <a:xfrm>
            <a:off x="28800" y="620640"/>
            <a:ext cx="6585480" cy="63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b="1" lang="pt-BR" sz="3600" spc="-1" strike="noStrike">
                <a:solidFill>
                  <a:srgbClr val="002060"/>
                </a:solidFill>
                <a:latin typeface="Cambria"/>
                <a:ea typeface="Cambria"/>
              </a:rPr>
              <a:t> </a:t>
            </a:r>
            <a:r>
              <a:rPr b="1" lang="pt-BR" sz="3600" spc="-1" strike="noStrike">
                <a:solidFill>
                  <a:srgbClr val="002060"/>
                </a:solidFill>
                <a:latin typeface="Cambria"/>
                <a:ea typeface="Cambria"/>
              </a:rPr>
              <a:t>Causas da fome no Brasil:</a:t>
            </a:r>
            <a:endParaRPr b="0" lang="pt-BR" sz="3600" spc="-1" strike="noStrike">
              <a:latin typeface="Arial"/>
            </a:endParaRPr>
          </a:p>
        </p:txBody>
      </p:sp>
      <p:grpSp>
        <p:nvGrpSpPr>
          <p:cNvPr id="264" name="Grupo 1"/>
          <p:cNvGrpSpPr/>
          <p:nvPr/>
        </p:nvGrpSpPr>
        <p:grpSpPr>
          <a:xfrm>
            <a:off x="6588360" y="9000"/>
            <a:ext cx="2590920" cy="6843600"/>
            <a:chOff x="6588360" y="9000"/>
            <a:chExt cx="2590920" cy="6843600"/>
          </a:xfrm>
        </p:grpSpPr>
        <p:pic>
          <p:nvPicPr>
            <p:cNvPr id="265" name="Picture 2" descr=""/>
            <p:cNvPicPr/>
            <p:nvPr/>
          </p:nvPicPr>
          <p:blipFill>
            <a:blip r:embed="rId1"/>
            <a:srcRect l="0" t="0" r="49984" b="0"/>
            <a:stretch/>
          </p:blipFill>
          <p:spPr>
            <a:xfrm>
              <a:off x="6588360" y="9000"/>
              <a:ext cx="2563920" cy="3418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6" name="Picture 2" descr=""/>
            <p:cNvPicPr/>
            <p:nvPr/>
          </p:nvPicPr>
          <p:blipFill>
            <a:blip r:embed="rId2"/>
            <a:srcRect l="49984" t="0" r="0" b="0"/>
            <a:stretch/>
          </p:blipFill>
          <p:spPr>
            <a:xfrm>
              <a:off x="6615360" y="3433680"/>
              <a:ext cx="2563920" cy="34189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67" name="Espaço Reservado para Conteúdo 2"/>
          <p:cNvSpPr/>
          <p:nvPr/>
        </p:nvSpPr>
        <p:spPr>
          <a:xfrm>
            <a:off x="21240" y="1556640"/>
            <a:ext cx="6414120" cy="539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lvl="1" marL="442800" indent="-285840">
              <a:lnSpc>
                <a:spcPct val="100000"/>
              </a:lnSpc>
              <a:spcBef>
                <a:spcPts val="601"/>
              </a:spcBef>
              <a:buClr>
                <a:srgbClr val="002060"/>
              </a:buClr>
              <a:buFont typeface="Arial"/>
              <a:buChar char="–"/>
            </a:pPr>
            <a:r>
              <a:rPr b="0" lang="pt-BR" sz="2800" spc="-1" strike="noStrike">
                <a:solidFill>
                  <a:srgbClr val="002060"/>
                </a:solidFill>
                <a:latin typeface="Gotham"/>
                <a:ea typeface="DejaVu Sans"/>
              </a:rPr>
              <a:t>Estrutura fundiária (distribuição da terra) injusta: raiz das desigualdades;</a:t>
            </a:r>
            <a:endParaRPr b="0" lang="pt-BR" sz="2800" spc="-1" strike="noStrike">
              <a:latin typeface="Arial"/>
            </a:endParaRPr>
          </a:p>
          <a:p>
            <a:pPr lvl="1" marL="442800" indent="-285840">
              <a:lnSpc>
                <a:spcPct val="100000"/>
              </a:lnSpc>
              <a:spcBef>
                <a:spcPts val="601"/>
              </a:spcBef>
              <a:buClr>
                <a:srgbClr val="002060"/>
              </a:buClr>
              <a:buFont typeface="Arial"/>
              <a:buChar char="–"/>
            </a:pPr>
            <a:r>
              <a:rPr b="0" lang="pt-BR" sz="2800" spc="-1" strike="noStrike">
                <a:solidFill>
                  <a:srgbClr val="002060"/>
                </a:solidFill>
                <a:latin typeface="Gotham"/>
                <a:ea typeface="DejaVu Sans"/>
              </a:rPr>
              <a:t>Política agrícola perversa, que coloca o sistema produtivo a serviço do sistema econômico-financeiro, priorizando o agronegócio exportador em detrimento da agricultura familiar;</a:t>
            </a:r>
            <a:endParaRPr b="0" lang="pt-BR" sz="2800" spc="-1" strike="noStrike">
              <a:latin typeface="Arial"/>
            </a:endParaRPr>
          </a:p>
          <a:p>
            <a:pPr lvl="1" marL="442800" indent="-285840">
              <a:lnSpc>
                <a:spcPct val="100000"/>
              </a:lnSpc>
              <a:spcBef>
                <a:spcPts val="601"/>
              </a:spcBef>
              <a:buClr>
                <a:srgbClr val="002060"/>
              </a:buClr>
              <a:buFont typeface="Arial"/>
              <a:buChar char="–"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  <a:ea typeface="DejaVu Sans"/>
              </a:rPr>
              <a:t>Fonte: Texto-base CF 2023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4" dur="indefinite" restart="never" nodeType="tmRoot">
          <p:childTnLst>
            <p:seq>
              <p:cTn id="55" dur="indefinite" nodeType="mainSeq"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" dur="1000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1" dur="1000" fill="hold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1000" fill="hold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8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72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/>
          </p:nvPr>
        </p:nvSpPr>
        <p:spPr>
          <a:xfrm>
            <a:off x="28800" y="476640"/>
            <a:ext cx="6774120" cy="862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b="1" lang="pt-BR" sz="3600" spc="-1" strike="noStrike">
                <a:solidFill>
                  <a:srgbClr val="002060"/>
                </a:solidFill>
                <a:latin typeface="Cambria"/>
                <a:ea typeface="Cambria"/>
              </a:rPr>
              <a:t>Causas da fome no Brasil: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269" name="Picture 2"/>
          <p:cNvSpPr/>
          <p:nvPr/>
        </p:nvSpPr>
        <p:spPr>
          <a:xfrm>
            <a:off x="5685120" y="1440000"/>
            <a:ext cx="3134880" cy="3240000"/>
          </a:xfrm>
          <a:prstGeom prst="ellipse">
            <a:avLst/>
          </a:prstGeom>
          <a:blipFill rotWithShape="0">
            <a:blip r:embed="rId1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70" name="Espaço Reservado para Conteúdo 2"/>
          <p:cNvSpPr/>
          <p:nvPr/>
        </p:nvSpPr>
        <p:spPr>
          <a:xfrm>
            <a:off x="28800" y="4941000"/>
            <a:ext cx="8934480" cy="158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lvl="1" marL="631800" indent="-28584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endParaRPr b="0" lang="pt-B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  <a:ea typeface="DejaVu Sans"/>
              </a:rPr>
              <a:t>         </a:t>
            </a:r>
            <a:r>
              <a:rPr b="0" lang="pt-BR" sz="2000" spc="-1" strike="noStrike">
                <a:solidFill>
                  <a:srgbClr val="000000"/>
                </a:solidFill>
                <a:latin typeface="Arial"/>
                <a:ea typeface="DejaVu Sans"/>
              </a:rPr>
              <a:t>Fonte: Texto-base CF 2023</a:t>
            </a:r>
            <a:endParaRPr b="0" lang="pt-BR" sz="2000" spc="-1" strike="noStrike">
              <a:latin typeface="Arial"/>
            </a:endParaRPr>
          </a:p>
        </p:txBody>
      </p:sp>
      <p:sp>
        <p:nvSpPr>
          <p:cNvPr id="271" name="Espaço Reservado para Conteúdo 2"/>
          <p:cNvSpPr/>
          <p:nvPr/>
        </p:nvSpPr>
        <p:spPr>
          <a:xfrm>
            <a:off x="63000" y="1340640"/>
            <a:ext cx="5622120" cy="374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7000"/>
          </a:bodyPr>
          <a:p>
            <a:pPr lvl="1" marL="631800" indent="-28584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b="0" lang="pt-BR" sz="2400" spc="-1" strike="noStrike">
                <a:solidFill>
                  <a:srgbClr val="002060"/>
                </a:solidFill>
                <a:latin typeface="Gotham"/>
                <a:ea typeface="DejaVu Sans"/>
              </a:rPr>
              <a:t>Desemprego e subemprego: precarização da CLT;</a:t>
            </a:r>
            <a:endParaRPr b="0" lang="pt-BR" sz="2400" spc="-1" strike="noStrike">
              <a:latin typeface="Arial"/>
            </a:endParaRPr>
          </a:p>
          <a:p>
            <a:pPr lvl="1" marL="631800" indent="-28584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b="0" lang="pt-BR" sz="2400" spc="-1" strike="noStrike">
                <a:solidFill>
                  <a:srgbClr val="002060"/>
                </a:solidFill>
                <a:latin typeface="Gotham"/>
                <a:ea typeface="DejaVu Sans"/>
              </a:rPr>
              <a:t>Política de desvalorização do salário mínimo que gera uma insegurança estrutural, que ecoa na insegurança alimentar;</a:t>
            </a:r>
            <a:endParaRPr b="0" lang="pt-BR" sz="2400" spc="-1" strike="noStrike">
              <a:latin typeface="Arial"/>
            </a:endParaRPr>
          </a:p>
          <a:p>
            <a:pPr lvl="1" marL="631800" indent="-28584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b="0" lang="pt-BR" sz="2400" spc="-1" strike="noStrike">
                <a:solidFill>
                  <a:srgbClr val="002060"/>
                </a:solidFill>
                <a:latin typeface="Gotham"/>
                <a:ea typeface="DejaVu Sans"/>
              </a:rPr>
              <a:t>Ganância do dinheiro, do poder, da imagem e perda do sentido comunitário;</a:t>
            </a:r>
            <a:endParaRPr b="0" lang="pt-BR" sz="2400" spc="-1" strike="noStrike">
              <a:latin typeface="Arial"/>
            </a:endParaRPr>
          </a:p>
          <a:p>
            <a:pPr lvl="1" marL="631800" indent="-28584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b="0" lang="pt-BR" sz="2400" spc="-1" strike="noStrike">
                <a:solidFill>
                  <a:srgbClr val="002060"/>
                </a:solidFill>
                <a:latin typeface="Gotham"/>
                <a:ea typeface="DejaVu Sans"/>
              </a:rPr>
              <a:t>Corrupção em suas diversas formas;</a:t>
            </a:r>
            <a:endParaRPr b="0" lang="pt-BR" sz="2400" spc="-1" strike="noStrike">
              <a:latin typeface="Arial"/>
            </a:endParaRPr>
          </a:p>
          <a:p>
            <a:pPr lvl="1" marL="631800" indent="-28584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endParaRPr b="0" lang="pt-B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3" dur="indefinite" restart="never" nodeType="tmRoot">
          <p:childTnLst>
            <p:seq>
              <p:cTn id="74" dur="indefinite" nodeType="mainSeq">
                <p:childTnLst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9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0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1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84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8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9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2"/>
          <p:cNvSpPr/>
          <p:nvPr/>
        </p:nvSpPr>
        <p:spPr>
          <a:xfrm>
            <a:off x="1285920" y="357120"/>
            <a:ext cx="6356520" cy="79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pt-BR" sz="4400" spc="-1" strike="noStrike">
                <a:solidFill>
                  <a:srgbClr val="1f497d"/>
                </a:solidFill>
                <a:latin typeface="Microsoft Tai Le"/>
                <a:ea typeface="DejaVu Sans"/>
              </a:rPr>
              <a:t>POF-Pesquisa de Orçamentos Familiares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73" name="CustomShape 1"/>
          <p:cNvSpPr/>
          <p:nvPr/>
        </p:nvSpPr>
        <p:spPr>
          <a:xfrm>
            <a:off x="214200" y="1928880"/>
            <a:ext cx="5927760" cy="385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pt-BR" sz="2800" spc="-1" strike="noStrike">
                <a:solidFill>
                  <a:srgbClr val="1f497d"/>
                </a:solidFill>
                <a:latin typeface="Arial"/>
                <a:ea typeface="DejaVu Sans"/>
              </a:rPr>
              <a:t>Disponibiliza informações sobre a composição </a:t>
            </a:r>
            <a:r>
              <a:rPr b="1" lang="pt-BR" sz="2800" spc="-1" strike="noStrike" u="sng">
                <a:solidFill>
                  <a:srgbClr val="1f497d"/>
                </a:solidFill>
                <a:uFillTx/>
                <a:latin typeface="Arial"/>
                <a:ea typeface="DejaVu Sans"/>
              </a:rPr>
              <a:t>orçamentária doméstica </a:t>
            </a:r>
            <a:r>
              <a:rPr b="1" lang="pt-BR" sz="2800" spc="-1" strike="noStrike">
                <a:solidFill>
                  <a:srgbClr val="1f497d"/>
                </a:solidFill>
                <a:latin typeface="Arial"/>
                <a:ea typeface="DejaVu Sans"/>
              </a:rPr>
              <a:t>e sobre as </a:t>
            </a:r>
            <a:r>
              <a:rPr b="1" lang="pt-BR" sz="2800" spc="-1" strike="noStrike" u="sng">
                <a:solidFill>
                  <a:srgbClr val="1f497d"/>
                </a:solidFill>
                <a:uFillTx/>
                <a:latin typeface="Arial"/>
                <a:ea typeface="DejaVu Sans"/>
              </a:rPr>
              <a:t>condições de vida </a:t>
            </a:r>
            <a:r>
              <a:rPr b="1" lang="pt-BR" sz="2800" spc="-1" strike="noStrike">
                <a:solidFill>
                  <a:srgbClr val="1f497d"/>
                </a:solidFill>
                <a:latin typeface="Arial"/>
                <a:ea typeface="DejaVu Sans"/>
              </a:rPr>
              <a:t>da população, incluindo a percepção subjetiva da </a:t>
            </a:r>
            <a:r>
              <a:rPr b="1" lang="pt-BR" sz="2800" spc="-1" strike="noStrike" u="sng">
                <a:solidFill>
                  <a:srgbClr val="1f497d"/>
                </a:solidFill>
                <a:uFillTx/>
                <a:latin typeface="Arial"/>
                <a:ea typeface="DejaVu Sans"/>
              </a:rPr>
              <a:t>qualidade de vida</a:t>
            </a:r>
            <a:r>
              <a:rPr b="1" lang="pt-BR" sz="2800" spc="-1" strike="noStrike">
                <a:solidFill>
                  <a:srgbClr val="1f497d"/>
                </a:solidFill>
                <a:latin typeface="Arial"/>
                <a:ea typeface="DejaVu Sans"/>
              </a:rPr>
              <a:t>, bem como gera bases de dados e estudos sobre o </a:t>
            </a:r>
            <a:r>
              <a:rPr b="1" lang="pt-BR" sz="2800" spc="-1" strike="noStrike" u="sng">
                <a:solidFill>
                  <a:srgbClr val="1f497d"/>
                </a:solidFill>
                <a:uFillTx/>
                <a:latin typeface="Arial"/>
                <a:ea typeface="DejaVu Sans"/>
              </a:rPr>
              <a:t>perfil nutricional </a:t>
            </a:r>
            <a:r>
              <a:rPr b="1" lang="pt-BR" sz="2800" spc="-1" strike="noStrike">
                <a:solidFill>
                  <a:srgbClr val="1f497d"/>
                </a:solidFill>
                <a:latin typeface="Arial"/>
                <a:ea typeface="DejaVu Sans"/>
              </a:rPr>
              <a:t>da população.</a:t>
            </a:r>
            <a:endParaRPr b="0" lang="pt-BR" sz="2800" spc="-1" strike="noStrike">
              <a:latin typeface="Arial"/>
            </a:endParaRPr>
          </a:p>
        </p:txBody>
      </p:sp>
      <p:pic>
        <p:nvPicPr>
          <p:cNvPr id="174" name="Picture 3" descr=""/>
          <p:cNvPicPr/>
          <p:nvPr/>
        </p:nvPicPr>
        <p:blipFill>
          <a:blip r:embed="rId1"/>
          <a:stretch/>
        </p:blipFill>
        <p:spPr>
          <a:xfrm>
            <a:off x="6357960" y="1928880"/>
            <a:ext cx="2640600" cy="36846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/>
          </p:nvPr>
        </p:nvSpPr>
        <p:spPr>
          <a:xfrm>
            <a:off x="28800" y="620640"/>
            <a:ext cx="8862480" cy="57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b="1" lang="pt-BR" sz="3200" spc="-1" strike="noStrike">
                <a:solidFill>
                  <a:srgbClr val="002060"/>
                </a:solidFill>
                <a:latin typeface="Cambria"/>
                <a:ea typeface="Cambria"/>
              </a:rPr>
              <a:t>Geopolítica da fome no Brasil:</a:t>
            </a:r>
            <a:endParaRPr b="0" lang="pt-BR" sz="3200" spc="-1" strike="noStrike">
              <a:latin typeface="Arial"/>
            </a:endParaRPr>
          </a:p>
        </p:txBody>
      </p:sp>
      <p:pic>
        <p:nvPicPr>
          <p:cNvPr id="273" name="Picture 3" descr=""/>
          <p:cNvPicPr/>
          <p:nvPr/>
        </p:nvPicPr>
        <p:blipFill>
          <a:blip r:embed="rId1"/>
          <a:srcRect l="40806" t="30531" r="13724" b="6348"/>
          <a:stretch/>
        </p:blipFill>
        <p:spPr>
          <a:xfrm>
            <a:off x="0" y="2562120"/>
            <a:ext cx="5537520" cy="432216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"/>
          <p:cNvPicPr/>
          <p:nvPr/>
        </p:nvPicPr>
        <p:blipFill>
          <a:blip r:embed="rId2"/>
          <a:srcRect l="40864" t="30630" r="12147" b="6250"/>
          <a:stretch/>
        </p:blipFill>
        <p:spPr>
          <a:xfrm>
            <a:off x="1718280" y="2574360"/>
            <a:ext cx="5706000" cy="43099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4" descr=""/>
          <p:cNvPicPr/>
          <p:nvPr/>
        </p:nvPicPr>
        <p:blipFill>
          <a:blip r:embed="rId3"/>
          <a:srcRect l="41312" t="30871" r="18687" b="7264"/>
          <a:stretch/>
        </p:blipFill>
        <p:spPr>
          <a:xfrm>
            <a:off x="4174200" y="2562120"/>
            <a:ext cx="4968720" cy="4322160"/>
          </a:xfrm>
          <a:prstGeom prst="rect">
            <a:avLst/>
          </a:prstGeom>
          <a:ln w="0">
            <a:noFill/>
          </a:ln>
        </p:spPr>
      </p:pic>
      <p:sp>
        <p:nvSpPr>
          <p:cNvPr id="276" name="Espaço Reservado para Conteúdo 2"/>
          <p:cNvSpPr/>
          <p:nvPr/>
        </p:nvSpPr>
        <p:spPr>
          <a:xfrm>
            <a:off x="61560" y="1340640"/>
            <a:ext cx="8862480" cy="97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lvl="1" marL="631800" indent="-28584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b="0" lang="pt-BR" sz="2800" spc="-1" strike="noStrike">
                <a:solidFill>
                  <a:srgbClr val="002060"/>
                </a:solidFill>
                <a:latin typeface="Gotham"/>
                <a:ea typeface="DejaVu Sans"/>
              </a:rPr>
              <a:t>A fome tem lugar – periferias urbanas e rurais do Norte (25,7%) e Nordeste (21%)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1" dur="indefinite" restart="never" nodeType="tmRoot">
          <p:childTnLst>
            <p:seq>
              <p:cTn id="92" dur="indefinite" nodeType="mainSeq">
                <p:childTnLst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7" dur="10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8" dur="1000" fill="hold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" dur="1000" fill="hold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4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5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11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16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21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/>
          </p:nvPr>
        </p:nvSpPr>
        <p:spPr>
          <a:xfrm>
            <a:off x="28800" y="424080"/>
            <a:ext cx="8862480" cy="67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b="1" lang="pt-BR" sz="3200" spc="-1" strike="noStrike">
                <a:solidFill>
                  <a:srgbClr val="002060"/>
                </a:solidFill>
                <a:latin typeface="Cambria"/>
                <a:ea typeface="Cambria"/>
              </a:rPr>
              <a:t>Geopolítica da fome no Brasil:</a:t>
            </a:r>
            <a:endParaRPr b="0" lang="pt-BR" sz="3200" spc="-1" strike="noStrike">
              <a:latin typeface="Arial"/>
            </a:endParaRPr>
          </a:p>
        </p:txBody>
      </p:sp>
      <p:grpSp>
        <p:nvGrpSpPr>
          <p:cNvPr id="278" name="Grupo 1"/>
          <p:cNvGrpSpPr/>
          <p:nvPr/>
        </p:nvGrpSpPr>
        <p:grpSpPr>
          <a:xfrm>
            <a:off x="437400" y="1828800"/>
            <a:ext cx="8573040" cy="4835880"/>
            <a:chOff x="437400" y="1828800"/>
            <a:chExt cx="8573040" cy="4835880"/>
          </a:xfrm>
        </p:grpSpPr>
        <p:pic>
          <p:nvPicPr>
            <p:cNvPr id="279" name="Picture 2" descr=""/>
            <p:cNvPicPr/>
            <p:nvPr/>
          </p:nvPicPr>
          <p:blipFill>
            <a:blip r:embed="rId1"/>
            <a:srcRect l="7963" t="31033" r="55824" b="49764"/>
            <a:stretch/>
          </p:blipFill>
          <p:spPr>
            <a:xfrm>
              <a:off x="486720" y="1828800"/>
              <a:ext cx="8523720" cy="2122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0" name="Picture 2" descr=""/>
            <p:cNvPicPr/>
            <p:nvPr/>
          </p:nvPicPr>
          <p:blipFill>
            <a:blip r:embed="rId2"/>
            <a:srcRect l="7963" t="54897" r="55824" b="27402"/>
            <a:stretch/>
          </p:blipFill>
          <p:spPr>
            <a:xfrm>
              <a:off x="437400" y="3683880"/>
              <a:ext cx="8523720" cy="1955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1" name="Picture 2" descr=""/>
            <p:cNvPicPr/>
            <p:nvPr/>
          </p:nvPicPr>
          <p:blipFill>
            <a:blip r:embed="rId3"/>
            <a:srcRect l="7963" t="83268" r="55824" b="6250"/>
            <a:stretch/>
          </p:blipFill>
          <p:spPr>
            <a:xfrm>
              <a:off x="486720" y="5508720"/>
              <a:ext cx="8523720" cy="11559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82" name="Espaço Reservado para Conteúdo 2"/>
          <p:cNvSpPr/>
          <p:nvPr/>
        </p:nvSpPr>
        <p:spPr>
          <a:xfrm>
            <a:off x="35640" y="1096920"/>
            <a:ext cx="8862480" cy="96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lvl="1" marL="63180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1" lang="pt-BR" sz="2800" spc="-1" strike="noStrike">
                <a:solidFill>
                  <a:srgbClr val="000000"/>
                </a:solidFill>
                <a:latin typeface="Gotham"/>
                <a:ea typeface="DejaVu Sans"/>
              </a:rPr>
              <a:t>A fome tem cor: é preta,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2" dur="indefinite" restart="never" nodeType="tmRoot">
          <p:childTnLst>
            <p:seq>
              <p:cTn id="123" dur="indefinite" nodeType="mainSeq">
                <p:childTnLst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8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9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0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34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" descr=""/>
          <p:cNvPicPr/>
          <p:nvPr/>
        </p:nvPicPr>
        <p:blipFill>
          <a:blip r:embed="rId1"/>
          <a:srcRect l="30305" t="41993" r="33175" b="14734"/>
          <a:stretch/>
        </p:blipFill>
        <p:spPr>
          <a:xfrm>
            <a:off x="141480" y="755280"/>
            <a:ext cx="8895600" cy="5962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5" dur="indefinite" restart="never" nodeType="tmRoot">
          <p:childTnLst>
            <p:seq>
              <p:cTn id="136" dur="indefinite" nodeType="mainSeq">
                <p:childTnLst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41" dur="2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/>
          </p:nvPr>
        </p:nvSpPr>
        <p:spPr>
          <a:xfrm>
            <a:off x="28800" y="620640"/>
            <a:ext cx="8862480" cy="79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pt-BR" sz="3200" spc="-1" strike="noStrike">
                <a:solidFill>
                  <a:srgbClr val="000000"/>
                </a:solidFill>
                <a:latin typeface="Cambria"/>
                <a:ea typeface="Cambria"/>
              </a:rPr>
              <a:t>Geopolítica da fome no Brasil:</a:t>
            </a:r>
            <a:endParaRPr b="0" lang="pt-BR" sz="3200" spc="-1" strike="noStrike">
              <a:latin typeface="Arial"/>
            </a:endParaRPr>
          </a:p>
        </p:txBody>
      </p:sp>
      <p:grpSp>
        <p:nvGrpSpPr>
          <p:cNvPr id="285" name="Grupo 8"/>
          <p:cNvGrpSpPr/>
          <p:nvPr/>
        </p:nvGrpSpPr>
        <p:grpSpPr>
          <a:xfrm>
            <a:off x="920880" y="1917000"/>
            <a:ext cx="7301520" cy="4939920"/>
            <a:chOff x="920880" y="1917000"/>
            <a:chExt cx="7301520" cy="4939920"/>
          </a:xfrm>
        </p:grpSpPr>
        <p:pic>
          <p:nvPicPr>
            <p:cNvPr id="286" name="Picture 3" descr=""/>
            <p:cNvPicPr/>
            <p:nvPr/>
          </p:nvPicPr>
          <p:blipFill>
            <a:blip r:embed="rId1"/>
            <a:srcRect l="48024" t="32264" r="8743" b="47077"/>
            <a:stretch/>
          </p:blipFill>
          <p:spPr>
            <a:xfrm>
              <a:off x="993240" y="1917000"/>
              <a:ext cx="7229160" cy="2004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7" name="Picture 4" descr=""/>
            <p:cNvPicPr/>
            <p:nvPr/>
          </p:nvPicPr>
          <p:blipFill>
            <a:blip r:embed="rId2"/>
            <a:srcRect l="47814" t="43268" r="13464" b="45689"/>
            <a:stretch/>
          </p:blipFill>
          <p:spPr>
            <a:xfrm>
              <a:off x="993240" y="5663160"/>
              <a:ext cx="7229160" cy="1193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8" name="Picture 3" descr=""/>
            <p:cNvPicPr/>
            <p:nvPr/>
          </p:nvPicPr>
          <p:blipFill>
            <a:blip r:embed="rId3"/>
            <a:srcRect l="48024" t="58332" r="8743" b="20694"/>
            <a:stretch/>
          </p:blipFill>
          <p:spPr>
            <a:xfrm>
              <a:off x="920880" y="3778560"/>
              <a:ext cx="7229160" cy="2033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89" name="Espaço Reservado para Conteúdo 2"/>
          <p:cNvSpPr/>
          <p:nvPr/>
        </p:nvSpPr>
        <p:spPr>
          <a:xfrm>
            <a:off x="181440" y="1340640"/>
            <a:ext cx="8862480" cy="57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lvl="1" marL="631800" indent="-285840">
              <a:lnSpc>
                <a:spcPct val="100000"/>
              </a:lnSpc>
              <a:spcBef>
                <a:spcPts val="561"/>
              </a:spcBef>
              <a:buClr>
                <a:srgbClr val="ff0000"/>
              </a:buClr>
              <a:buFont typeface="Arial"/>
              <a:buChar char="–"/>
            </a:pPr>
            <a:r>
              <a:rPr b="0" lang="pt-BR" sz="2800" spc="-1" strike="noStrike">
                <a:solidFill>
                  <a:srgbClr val="ff0000"/>
                </a:solidFill>
                <a:latin typeface="Gotham"/>
                <a:ea typeface="DejaVu Sans"/>
              </a:rPr>
              <a:t>A fome tem sexo: é feminina,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2" dur="indefinite" restart="never" nodeType="tmRoot">
          <p:childTnLst>
            <p:seq>
              <p:cTn id="143" dur="indefinite" nodeType="mainSeq">
                <p:childTnLst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8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9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0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54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/>
          </p:nvPr>
        </p:nvSpPr>
        <p:spPr>
          <a:xfrm>
            <a:off x="28800" y="620640"/>
            <a:ext cx="9114120" cy="79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b="1" lang="pt-BR" sz="3200" spc="-1" strike="noStrike">
                <a:solidFill>
                  <a:srgbClr val="002060"/>
                </a:solidFill>
                <a:latin typeface="Cambria"/>
                <a:ea typeface="Cambria"/>
              </a:rPr>
              <a:t>Geopolítica da fome no Brasil:</a:t>
            </a:r>
            <a:endParaRPr b="0" lang="pt-BR" sz="3200" spc="-1" strike="noStrike">
              <a:latin typeface="Arial"/>
            </a:endParaRPr>
          </a:p>
        </p:txBody>
      </p:sp>
      <p:grpSp>
        <p:nvGrpSpPr>
          <p:cNvPr id="291" name="Grupo 1"/>
          <p:cNvGrpSpPr/>
          <p:nvPr/>
        </p:nvGrpSpPr>
        <p:grpSpPr>
          <a:xfrm>
            <a:off x="181440" y="2559600"/>
            <a:ext cx="8669880" cy="3787200"/>
            <a:chOff x="181440" y="2559600"/>
            <a:chExt cx="8669880" cy="3787200"/>
          </a:xfrm>
        </p:grpSpPr>
        <p:pic>
          <p:nvPicPr>
            <p:cNvPr id="292" name="Picture 2" descr=""/>
            <p:cNvPicPr/>
            <p:nvPr/>
          </p:nvPicPr>
          <p:blipFill>
            <a:blip r:embed="rId1"/>
            <a:srcRect l="19188" t="37151" r="33385" b="8583"/>
            <a:stretch/>
          </p:blipFill>
          <p:spPr>
            <a:xfrm>
              <a:off x="181440" y="2559600"/>
              <a:ext cx="8669880" cy="3454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3" name="Picture 3" descr=""/>
            <p:cNvPicPr/>
            <p:nvPr/>
          </p:nvPicPr>
          <p:blipFill>
            <a:blip r:embed="rId2"/>
            <a:srcRect l="22439" t="41964" r="32334" b="49975"/>
            <a:stretch/>
          </p:blipFill>
          <p:spPr>
            <a:xfrm>
              <a:off x="262440" y="5821920"/>
              <a:ext cx="8508240" cy="5248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94" name="Espaço Reservado para Conteúdo 2"/>
          <p:cNvSpPr/>
          <p:nvPr/>
        </p:nvSpPr>
        <p:spPr>
          <a:xfrm>
            <a:off x="181440" y="1268640"/>
            <a:ext cx="9114120" cy="230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lvl="1" marL="631800" indent="-28584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b="1" lang="pt-BR" sz="2800" spc="-1" strike="noStrike">
                <a:solidFill>
                  <a:srgbClr val="002060"/>
                </a:solidFill>
                <a:latin typeface="Gotham"/>
                <a:ea typeface="DejaVu Sans"/>
              </a:rPr>
              <a:t>A fome “não tem” escolaridade: é inversamente proporcional ao grau de instrução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5" dur="indefinite" restart="never" nodeType="tmRoot">
          <p:childTnLst>
            <p:seq>
              <p:cTn id="156" dur="indefinite" nodeType="mainSeq">
                <p:childTnLst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1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2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3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67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/>
          </p:nvPr>
        </p:nvSpPr>
        <p:spPr>
          <a:xfrm>
            <a:off x="28800" y="620640"/>
            <a:ext cx="8862480" cy="718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b="1" lang="pt-BR" sz="4000" spc="-1" strike="noStrike">
                <a:solidFill>
                  <a:srgbClr val="002060"/>
                </a:solidFill>
                <a:latin typeface="Cambria"/>
                <a:ea typeface="Cambria"/>
              </a:rPr>
              <a:t>Geopolítica da fome no Brasil:</a:t>
            </a:r>
            <a:endParaRPr b="0" lang="pt-BR" sz="4000" spc="-1" strike="noStrike">
              <a:latin typeface="Arial"/>
            </a:endParaRPr>
          </a:p>
        </p:txBody>
      </p:sp>
      <p:pic>
        <p:nvPicPr>
          <p:cNvPr id="296" name="Picture 2" descr=""/>
          <p:cNvPicPr/>
          <p:nvPr/>
        </p:nvPicPr>
        <p:blipFill>
          <a:blip r:embed="rId1"/>
          <a:srcRect l="30200" t="43509" r="30657" b="11393"/>
          <a:stretch/>
        </p:blipFill>
        <p:spPr>
          <a:xfrm>
            <a:off x="264960" y="2365560"/>
            <a:ext cx="8453880" cy="4060440"/>
          </a:xfrm>
          <a:prstGeom prst="rect">
            <a:avLst/>
          </a:prstGeom>
          <a:ln w="0">
            <a:noFill/>
          </a:ln>
        </p:spPr>
      </p:pic>
      <p:sp>
        <p:nvSpPr>
          <p:cNvPr id="297" name="Espaço Reservado para Conteúdo 2"/>
          <p:cNvSpPr/>
          <p:nvPr/>
        </p:nvSpPr>
        <p:spPr>
          <a:xfrm>
            <a:off x="28800" y="1340640"/>
            <a:ext cx="8862480" cy="100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lvl="1" marL="631800" indent="-285840">
              <a:lnSpc>
                <a:spcPct val="100000"/>
              </a:lnSpc>
              <a:spcBef>
                <a:spcPts val="561"/>
              </a:spcBef>
              <a:buClr>
                <a:srgbClr val="ff0000"/>
              </a:buClr>
              <a:buFont typeface="Arial"/>
              <a:buChar char="–"/>
            </a:pPr>
            <a:r>
              <a:rPr b="0" lang="pt-BR" sz="2800" spc="-1" strike="noStrike">
                <a:solidFill>
                  <a:srgbClr val="ff0000"/>
                </a:solidFill>
                <a:latin typeface="Gotham"/>
                <a:ea typeface="DejaVu Sans"/>
              </a:rPr>
              <a:t>A fome “tem” renda: é maior onde a renda </a:t>
            </a:r>
            <a:r>
              <a:rPr b="0" i="1" lang="pt-BR" sz="2800" spc="-1" strike="noStrike">
                <a:solidFill>
                  <a:srgbClr val="ff0000"/>
                </a:solidFill>
                <a:latin typeface="Gotham"/>
                <a:ea typeface="DejaVu Sans"/>
              </a:rPr>
              <a:t>per capita </a:t>
            </a:r>
            <a:r>
              <a:rPr b="0" lang="pt-BR" sz="2800" spc="-1" strike="noStrike">
                <a:solidFill>
                  <a:srgbClr val="ff0000"/>
                </a:solidFill>
                <a:latin typeface="Gotham"/>
                <a:ea typeface="DejaVu Sans"/>
              </a:rPr>
              <a:t>é menor que ¼ do salário mínimo.</a:t>
            </a:r>
            <a:endParaRPr b="0" lang="pt-B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8" dur="indefinite" restart="never" nodeType="tmRoot">
          <p:childTnLst>
            <p:seq>
              <p:cTn id="169" dur="indefinite" nodeType="mainSeq">
                <p:childTnLst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4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5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6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80"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28560" y="1142280"/>
            <a:ext cx="5237640" cy="85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 fontScale="86000"/>
          </a:bodyPr>
          <a:p>
            <a:pPr>
              <a:lnSpc>
                <a:spcPct val="90000"/>
              </a:lnSpc>
              <a:buNone/>
            </a:pPr>
            <a:r>
              <a:rPr b="1" lang="pt-BR" sz="3600" spc="-1" strike="noStrike">
                <a:solidFill>
                  <a:srgbClr val="ff0000"/>
                </a:solidFill>
                <a:latin typeface="Arial"/>
                <a:ea typeface="DejaVu Sans"/>
              </a:rPr>
              <a:t>Fome e problemas correlatos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358560" y="2228400"/>
            <a:ext cx="8588160" cy="325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  <a:ea typeface="DejaVu Sans"/>
              </a:rPr>
              <a:t>Há coexistência da insegurança alimentar e da Insegurança hídrica</a:t>
            </a:r>
            <a:endParaRPr b="0" lang="pt-BR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  <a:ea typeface="DejaVu Sans"/>
              </a:rPr>
              <a:t>O rápido crescimento demográfico que exige ações diferenciadas de governo</a:t>
            </a:r>
            <a:endParaRPr b="0" lang="pt-BR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800" spc="-1" strike="noStrike">
                <a:solidFill>
                  <a:srgbClr val="000000"/>
                </a:solidFill>
                <a:latin typeface="Arial"/>
                <a:ea typeface="DejaVu Sans"/>
              </a:rPr>
              <a:t>Fala de comida e de moradia estão juntas e causam </a:t>
            </a:r>
            <a:r>
              <a:rPr b="1" lang="pt-BR" sz="28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invisibilidade social e aporofobia (a aversão e o desprezo aos pobres).</a:t>
            </a:r>
            <a:endParaRPr b="0" lang="pt-BR" sz="28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endParaRPr b="0" lang="pt-BR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  <a:ea typeface="DejaVu Sans"/>
              </a:rPr>
              <a:t>Fonte: Texto-base CF 2023</a:t>
            </a:r>
            <a:endParaRPr b="0" lang="pt-BR" sz="20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653400" y="540000"/>
            <a:ext cx="8022960" cy="89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>
              <a:lnSpc>
                <a:spcPct val="90000"/>
              </a:lnSpc>
              <a:buNone/>
            </a:pPr>
            <a:r>
              <a:rPr b="1" lang="pt-BR" sz="3600" spc="-1" strike="noStrike">
                <a:solidFill>
                  <a:srgbClr val="ff0000"/>
                </a:solidFill>
                <a:latin typeface="Arial"/>
                <a:ea typeface="DejaVu Sans"/>
              </a:rPr>
              <a:t>Consequências da fome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358560" y="1353240"/>
            <a:ext cx="5401080" cy="530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400" spc="-1" strike="noStrike">
                <a:solidFill>
                  <a:srgbClr val="000000"/>
                </a:solidFill>
                <a:latin typeface="Arial"/>
                <a:ea typeface="DejaVu Sans"/>
              </a:rPr>
              <a:t>Desestruturação familiar e migração</a:t>
            </a:r>
            <a:endParaRPr b="0" lang="pt-BR" sz="2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b="0" lang="pt-BR" sz="2400" spc="-1" strike="noStrike">
                <a:solidFill>
                  <a:srgbClr val="002060"/>
                </a:solidFill>
                <a:latin typeface="Arial"/>
                <a:ea typeface="DejaVu Sans"/>
              </a:rPr>
              <a:t>Problemas de saúde física e mental, com destaque para a associação entre má alimentação e doenças crônicas (como diabete e doenças cardiovasculares), além de males, como a obesidade;</a:t>
            </a:r>
            <a:endParaRPr b="0" lang="pt-BR" sz="2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b="0" lang="pt-BR" sz="2400" spc="-1" strike="noStrike">
                <a:solidFill>
                  <a:srgbClr val="002060"/>
                </a:solidFill>
                <a:latin typeface="Arial"/>
                <a:ea typeface="DejaVu Sans"/>
              </a:rPr>
              <a:t>Perdas educativas, ligadas a falhas em memória e atenção, leitura e aprendizagem;</a:t>
            </a:r>
            <a:endParaRPr b="0" lang="pt-BR" sz="2400" spc="-1" strike="noStrike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2060"/>
              </a:buClr>
              <a:buFont typeface="Arial"/>
              <a:buChar char="•"/>
            </a:pPr>
            <a:r>
              <a:rPr b="0" lang="pt-BR" sz="2400" spc="-1" strike="noStrike">
                <a:solidFill>
                  <a:srgbClr val="002060"/>
                </a:solidFill>
                <a:latin typeface="Arial"/>
                <a:ea typeface="DejaVu Sans"/>
              </a:rPr>
              <a:t>Aumento da criminalidade por privação de um direito básico: a alimentação.</a:t>
            </a:r>
            <a:endParaRPr b="0" lang="pt-BR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  <a:buNone/>
            </a:pPr>
            <a:r>
              <a:rPr b="0" lang="pt-BR" sz="2000" spc="-1" strike="noStrike">
                <a:solidFill>
                  <a:srgbClr val="000000"/>
                </a:solidFill>
                <a:latin typeface="Arial"/>
                <a:ea typeface="DejaVu Sans"/>
              </a:rPr>
              <a:t>Fonte: Texto-base CF 2023</a:t>
            </a:r>
            <a:endParaRPr b="0" lang="pt-BR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pt-BR" sz="2500" spc="-1" strike="noStrike">
              <a:latin typeface="Arial"/>
            </a:endParaRPr>
          </a:p>
        </p:txBody>
      </p:sp>
      <p:pic>
        <p:nvPicPr>
          <p:cNvPr id="302" name="Picture 4" descr="Retirantes de Portinari: análise da obra - Toda Matéria"/>
          <p:cNvPicPr/>
          <p:nvPr/>
        </p:nvPicPr>
        <p:blipFill>
          <a:blip r:embed="rId1"/>
          <a:stretch/>
        </p:blipFill>
        <p:spPr>
          <a:xfrm>
            <a:off x="5868360" y="2028240"/>
            <a:ext cx="3049560" cy="3236400"/>
          </a:xfrm>
          <a:prstGeom prst="rect">
            <a:avLst/>
          </a:prstGeom>
          <a:ln w="0">
            <a:noFill/>
          </a:ln>
        </p:spPr>
      </p:pic>
      <p:sp>
        <p:nvSpPr>
          <p:cNvPr id="303" name="CaixaDeTexto 2"/>
          <p:cNvSpPr/>
          <p:nvPr/>
        </p:nvSpPr>
        <p:spPr>
          <a:xfrm>
            <a:off x="6354720" y="5319720"/>
            <a:ext cx="2538000" cy="2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buNone/>
            </a:pPr>
            <a:r>
              <a:rPr b="0" lang="pt-BR" sz="1350" spc="-1" strike="noStrike">
                <a:solidFill>
                  <a:srgbClr val="000000"/>
                </a:solidFill>
                <a:latin typeface="Arial"/>
                <a:ea typeface="DejaVu Sans"/>
              </a:rPr>
              <a:t>Os Retirantes, Portinari</a:t>
            </a:r>
            <a:endParaRPr b="0" lang="pt-BR" sz="135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0" y="180000"/>
            <a:ext cx="9142920" cy="5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>
              <a:lnSpc>
                <a:spcPct val="9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•"/>
            </a:pPr>
            <a:r>
              <a:rPr b="1" lang="pt-BR" sz="2400" spc="-1" strike="noStrike">
                <a:solidFill>
                  <a:srgbClr val="002060"/>
                </a:solidFill>
                <a:latin typeface="Cambria"/>
                <a:ea typeface="Cambria"/>
              </a:rPr>
              <a:t>Fontes</a:t>
            </a:r>
            <a:endParaRPr b="0" lang="pt-BR" sz="2400" spc="-1" strike="noStrike">
              <a:latin typeface="Arial"/>
            </a:endParaRPr>
          </a:p>
        </p:txBody>
      </p:sp>
      <p:sp>
        <p:nvSpPr>
          <p:cNvPr id="305" name="Espaço Reservado para Conteúdo 2"/>
          <p:cNvSpPr/>
          <p:nvPr/>
        </p:nvSpPr>
        <p:spPr>
          <a:xfrm>
            <a:off x="179640" y="540000"/>
            <a:ext cx="8963280" cy="631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60000"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pt-BR" sz="1800" spc="-1" strike="noStrike">
                <a:solidFill>
                  <a:srgbClr val="002060"/>
                </a:solidFill>
                <a:latin typeface="Cambria"/>
                <a:ea typeface="Cambria"/>
              </a:rPr>
              <a:t>- Apoio Teórico: USP - Grupo de trabalho sobre o assunto e um e-book sobre o tema. 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pt-BR" sz="1800" spc="-1" strike="noStrike">
                <a:solidFill>
                  <a:srgbClr val="002060"/>
                </a:solidFill>
                <a:latin typeface="Cambria"/>
                <a:ea typeface="Cambria"/>
              </a:rPr>
              <a:t>https://prceu.usp.br/noticia/livropoliticascontraafome/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pt-BR" sz="1800" spc="-1" strike="noStrike" u="sng">
                <a:solidFill>
                  <a:srgbClr val="0000ff"/>
                </a:solidFill>
                <a:uFillTx/>
                <a:latin typeface="Cambria"/>
                <a:ea typeface="Cambria"/>
                <a:hlinkClick r:id="rId1"/>
              </a:rPr>
              <a:t>https://prceu.usp.br/wp-content/uploads/2021/11/E-book_Poli%CC%81ticas-Pu%CC%81blicas-para-o-Combate-a%CC%80-Fome.pdf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pt-BR" sz="1800" spc="-1" strike="noStrike">
                <a:solidFill>
                  <a:srgbClr val="002060"/>
                </a:solidFill>
                <a:latin typeface="Cambria"/>
                <a:ea typeface="Cambria"/>
              </a:rPr>
              <a:t>- Dados. Onde obter dados confiáveis sobre o tema e obter contatos da Rede Penssan e da Oxfam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pt-BR" sz="1800" spc="-1" strike="noStrike" u="sng">
                <a:solidFill>
                  <a:srgbClr val="0000ff"/>
                </a:solidFill>
                <a:uFillTx/>
                <a:latin typeface="Cambria"/>
                <a:ea typeface="Cambria"/>
                <a:hlinkClick r:id="rId2"/>
              </a:rPr>
              <a:t>https://pesquisassan.net.br/2o-inquerito-nacional-sobre-inseguranca-alimentar-no-contexto-da-pandemia-da-covid-19-no-brasil/</a:t>
            </a:r>
            <a:endParaRPr b="0" lang="pt-BR" sz="1800" spc="-1" strike="noStrike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360"/>
              </a:spcBef>
              <a:buClr>
                <a:srgbClr val="1f497d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1800" spc="-1" strike="noStrike">
                <a:solidFill>
                  <a:srgbClr val="1f497d"/>
                </a:solidFill>
                <a:latin typeface="Arial"/>
                <a:ea typeface="DejaVu Sans"/>
              </a:rPr>
              <a:t>IBGE -  </a:t>
            </a:r>
            <a:r>
              <a:rPr b="1" lang="pt-BR" sz="1800" spc="-1" strike="noStrike" u="sng">
                <a:solidFill>
                  <a:srgbClr val="1f497d"/>
                </a:solidFill>
                <a:uFillTx/>
                <a:latin typeface="Arial"/>
                <a:ea typeface="DejaVu Sans"/>
              </a:rPr>
              <a:t>POF - Análise da Segurança Alimentar no Brasil 2017-2018</a:t>
            </a:r>
            <a:r>
              <a:rPr b="1" lang="pt-BR" sz="1800" spc="-1" strike="noStrike">
                <a:solidFill>
                  <a:srgbClr val="1f497d"/>
                </a:solidFill>
                <a:latin typeface="Arial"/>
                <a:ea typeface="DejaVu Sans"/>
              </a:rPr>
              <a:t>, acesse:</a:t>
            </a:r>
            <a:endParaRPr b="0" lang="pt-BR" sz="18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•"/>
              <a:tabLst>
                <a:tab algn="l" pos="0"/>
              </a:tabLst>
            </a:pPr>
            <a:r>
              <a:rPr b="1" lang="pt-BR" sz="1800" spc="-1" strike="noStrike">
                <a:solidFill>
                  <a:srgbClr val="002060"/>
                </a:solidFill>
                <a:latin typeface="Arial"/>
                <a:ea typeface="DejaVu Sans"/>
              </a:rPr>
              <a:t>https://biblioteca.ibge.gov.br/visualizacao/livros/liv101749.pdf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pt-BR" sz="1800" spc="-1" strike="noStrike">
                <a:solidFill>
                  <a:srgbClr val="002060"/>
                </a:solidFill>
                <a:latin typeface="Cambria"/>
                <a:ea typeface="Cambria"/>
              </a:rPr>
              <a:t>- Notícias recentes/ informações atualizadas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pt-BR" sz="1800" spc="-1" strike="noStrike">
                <a:solidFill>
                  <a:srgbClr val="002060"/>
                </a:solidFill>
                <a:latin typeface="Cambria"/>
                <a:ea typeface="Cambria"/>
              </a:rPr>
              <a:t>https://g1.globo.com/economia/noticia/2022/09/14/tres-em-cada-dez-familias-brasileiras-nao-tem-acesso-suficiente-a-alimentos-e-passam-fome.ghtml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pt-BR" sz="1800" spc="-1" strike="noStrike" u="sng">
                <a:solidFill>
                  <a:srgbClr val="0000ff"/>
                </a:solidFill>
                <a:uFillTx/>
                <a:latin typeface="Cambria"/>
                <a:ea typeface="Cambria"/>
                <a:hlinkClick r:id="rId3"/>
              </a:rPr>
              <a:t>https://www.correiobraziliense.com.br/brasil/2022/10/5047272-numero-de-criancas-hospitalizadas-com-desnutricao-bate-recorde-no-brasil.html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r>
              <a:rPr b="0" lang="pt-BR" sz="1600" spc="-1" strike="noStrike">
                <a:solidFill>
                  <a:srgbClr val="000000"/>
                </a:solidFill>
                <a:latin typeface="Arial"/>
                <a:ea typeface="DejaVu Sans"/>
              </a:rPr>
              <a:t>Fonte: Texto-base CF 2023</a:t>
            </a:r>
            <a:endParaRPr b="0" lang="pt-B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  <a:buNone/>
              <a:tabLst>
                <a:tab algn="l" pos="0"/>
              </a:tabLst>
            </a:pP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pt-BR" sz="3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endParaRPr b="0" lang="pt-BR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1" dur="indefinite" restart="never" nodeType="tmRoot">
          <p:childTnLst>
            <p:seq>
              <p:cTn id="182" dur="indefinite" nodeType="mainSeq">
                <p:childTnLst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9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4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/>
          <p:nvPr/>
        </p:nvSpPr>
        <p:spPr>
          <a:xfrm>
            <a:off x="4823640" y="2169000"/>
            <a:ext cx="4318560" cy="323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  <a:buNone/>
            </a:pPr>
            <a:r>
              <a:rPr b="1" lang="pt-BR" sz="4000" spc="-1" strike="noStrike">
                <a:solidFill>
                  <a:srgbClr val="ffffff"/>
                </a:solidFill>
                <a:latin typeface="Montserrat"/>
                <a:ea typeface="DejaVu Sans"/>
              </a:rPr>
              <a:t>Muito Obrigado pela Atenção!</a:t>
            </a:r>
            <a:endParaRPr b="0" lang="pt-BR" sz="4000" spc="-1" strike="noStrike">
              <a:latin typeface="Arial"/>
            </a:endParaRPr>
          </a:p>
        </p:txBody>
      </p:sp>
      <p:pic>
        <p:nvPicPr>
          <p:cNvPr id="307" name="Picture 3" descr="C:\Users\IBGE\Pictures\pic04667.jpg"/>
          <p:cNvPicPr/>
          <p:nvPr/>
        </p:nvPicPr>
        <p:blipFill>
          <a:blip r:embed="rId2"/>
          <a:stretch/>
        </p:blipFill>
        <p:spPr>
          <a:xfrm>
            <a:off x="1146960" y="979200"/>
            <a:ext cx="2019600" cy="531360"/>
          </a:xfrm>
          <a:prstGeom prst="rect">
            <a:avLst/>
          </a:prstGeom>
          <a:ln w="0">
            <a:noFill/>
          </a:ln>
        </p:spPr>
      </p:pic>
      <p:sp>
        <p:nvSpPr>
          <p:cNvPr id="308" name="CustomShape 2"/>
          <p:cNvSpPr/>
          <p:nvPr/>
        </p:nvSpPr>
        <p:spPr>
          <a:xfrm>
            <a:off x="598320" y="4752000"/>
            <a:ext cx="278424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pt-BR" sz="1800" spc="-1" strike="noStrike" u="sng">
                <a:solidFill>
                  <a:srgbClr val="0000ff"/>
                </a:solidFill>
                <a:uFillTx/>
                <a:latin typeface="Calibri"/>
                <a:ea typeface="DejaVu Sans"/>
                <a:hlinkClick r:id="rId3"/>
              </a:rPr>
              <a:t>francisco.lopes@ibge.gov.br</a:t>
            </a: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t-B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pt-BR" sz="1800" spc="-1" strike="noStrike">
              <a:latin typeface="Arial"/>
            </a:endParaRPr>
          </a:p>
        </p:txBody>
      </p:sp>
      <p:pic>
        <p:nvPicPr>
          <p:cNvPr id="309" name="Imagem 180" descr=""/>
          <p:cNvPicPr/>
          <p:nvPr/>
        </p:nvPicPr>
        <p:blipFill>
          <a:blip r:embed="rId4"/>
          <a:stretch/>
        </p:blipFill>
        <p:spPr>
          <a:xfrm>
            <a:off x="1440000" y="2448000"/>
            <a:ext cx="1587600" cy="1924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576000" y="3960000"/>
            <a:ext cx="8278560" cy="20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TextShape 2"/>
          <p:cNvSpPr/>
          <p:nvPr/>
        </p:nvSpPr>
        <p:spPr>
          <a:xfrm>
            <a:off x="648000" y="360000"/>
            <a:ext cx="7702560" cy="166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pt-BR" sz="4400" spc="-1" strike="noStrike">
                <a:solidFill>
                  <a:srgbClr val="1f497d"/>
                </a:solidFill>
                <a:latin typeface="Microsoft Tai Le"/>
                <a:ea typeface="DejaVu Sans"/>
              </a:rPr>
              <a:t>POF 2017-2018</a:t>
            </a:r>
            <a:endParaRPr b="0" lang="pt-BR" sz="4400" spc="-1" strike="noStrike">
              <a:latin typeface="Arial"/>
            </a:endParaRPr>
          </a:p>
        </p:txBody>
      </p:sp>
      <p:sp>
        <p:nvSpPr>
          <p:cNvPr id="177" name="TextShape 3"/>
          <p:cNvSpPr/>
          <p:nvPr/>
        </p:nvSpPr>
        <p:spPr>
          <a:xfrm>
            <a:off x="360000" y="1171080"/>
            <a:ext cx="3924720" cy="293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endParaRPr b="0" lang="pt-BR" sz="2400" spc="-1" strike="noStrike"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1f497d"/>
              </a:buClr>
              <a:buFont typeface="Arial"/>
              <a:buChar char="•"/>
            </a:pP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 </a:t>
            </a: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Dados obtidos a partir da aplicação das perguntas componentes da Escala Brasileira de Insegurança Alimentar - EBIA.</a:t>
            </a:r>
            <a:endParaRPr b="0" lang="pt-B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pt-BR" sz="2400" spc="-1" strike="noStrike"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1f497d"/>
              </a:buClr>
              <a:buFont typeface="Arial"/>
              <a:buChar char="•"/>
            </a:pP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  </a:t>
            </a: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Pela primeira vez, a escala foi aplicada como parte integrante do questionário “Avaliação das condições de vida”. 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178" name="Picture 5" descr=""/>
          <p:cNvPicPr/>
          <p:nvPr/>
        </p:nvPicPr>
        <p:blipFill>
          <a:blip r:embed="rId1"/>
          <a:stretch/>
        </p:blipFill>
        <p:spPr>
          <a:xfrm>
            <a:off x="5429160" y="3714840"/>
            <a:ext cx="2875680" cy="2646360"/>
          </a:xfrm>
          <a:prstGeom prst="rect">
            <a:avLst/>
          </a:prstGeom>
          <a:ln w="9525">
            <a:noFill/>
          </a:ln>
        </p:spPr>
      </p:pic>
      <p:pic>
        <p:nvPicPr>
          <p:cNvPr id="179" name="Picture 2" descr=""/>
          <p:cNvPicPr/>
          <p:nvPr/>
        </p:nvPicPr>
        <p:blipFill>
          <a:blip r:embed="rId2"/>
          <a:stretch/>
        </p:blipFill>
        <p:spPr>
          <a:xfrm>
            <a:off x="5429160" y="1500120"/>
            <a:ext cx="2845080" cy="19144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576000" y="3960000"/>
            <a:ext cx="8278560" cy="20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TextShape 2"/>
          <p:cNvSpPr/>
          <p:nvPr/>
        </p:nvSpPr>
        <p:spPr>
          <a:xfrm>
            <a:off x="648000" y="360000"/>
            <a:ext cx="7702560" cy="166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TextShape 3"/>
          <p:cNvSpPr/>
          <p:nvPr/>
        </p:nvSpPr>
        <p:spPr>
          <a:xfrm>
            <a:off x="142920" y="1071720"/>
            <a:ext cx="6067800" cy="293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endParaRPr b="0" lang="pt-BR" sz="2400" spc="-1" strike="noStrike"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1f497d"/>
              </a:buClr>
              <a:buFont typeface="Arial"/>
              <a:buChar char="•"/>
            </a:pP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 </a:t>
            </a: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Resultados apresentam a relação da situação de segurança alimentar ou insegurança alimentar existente nos domicílios brasileiros com as características do orçamento doméstico e o modo de viver das famílias.</a:t>
            </a:r>
            <a:endParaRPr b="0" lang="pt-BR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pt-BR" sz="2400" spc="-1" strike="noStrike"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1f497d"/>
              </a:buClr>
              <a:buFont typeface="Arial"/>
              <a:buChar char="•"/>
            </a:pP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 </a:t>
            </a: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Resultados sobre despesas e aquisições, características dos domicílios, aquisição alimentar domiciliar </a:t>
            </a:r>
            <a:r>
              <a:rPr b="1" i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per capita</a:t>
            </a: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, rendimento total e variação patrimonial, além da avaliação subjetiva das condições de vida.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183" name="Picture 4" descr=""/>
          <p:cNvPicPr/>
          <p:nvPr/>
        </p:nvPicPr>
        <p:blipFill>
          <a:blip r:embed="rId1"/>
          <a:stretch/>
        </p:blipFill>
        <p:spPr>
          <a:xfrm>
            <a:off x="6286680" y="1785960"/>
            <a:ext cx="2538360" cy="1651320"/>
          </a:xfrm>
          <a:prstGeom prst="rect">
            <a:avLst/>
          </a:prstGeom>
          <a:ln w="9525">
            <a:noFill/>
          </a:ln>
        </p:spPr>
      </p:pic>
      <p:pic>
        <p:nvPicPr>
          <p:cNvPr id="184" name="Picture 3" descr=""/>
          <p:cNvPicPr/>
          <p:nvPr/>
        </p:nvPicPr>
        <p:blipFill>
          <a:blip r:embed="rId2"/>
          <a:stretch/>
        </p:blipFill>
        <p:spPr>
          <a:xfrm>
            <a:off x="6500880" y="3786120"/>
            <a:ext cx="1984680" cy="20275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285840" y="3500280"/>
            <a:ext cx="5213520" cy="59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endParaRPr b="0" lang="pt-BR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pt-BR" sz="2800" spc="-1" strike="noStrike">
                <a:solidFill>
                  <a:srgbClr val="1f497d"/>
                </a:solidFill>
                <a:latin typeface="Arial"/>
                <a:ea typeface="DejaVu Sans"/>
              </a:rPr>
              <a:t>A POF visa mensurar as estruturas de consumo, dos gastos, dos rendimentos e parte da variação patrimonial das famílias. Possibilita traçar, portanto, um perfil das condições de vida da população brasileira a partir da análise de seus orçamentos domésticos. </a:t>
            </a:r>
            <a:endParaRPr b="0" lang="pt-BR" sz="2800" spc="-1" strike="noStrike">
              <a:latin typeface="Arial"/>
            </a:endParaRPr>
          </a:p>
        </p:txBody>
      </p:sp>
      <p:sp>
        <p:nvSpPr>
          <p:cNvPr id="186" name="TextShape 2"/>
          <p:cNvSpPr/>
          <p:nvPr/>
        </p:nvSpPr>
        <p:spPr>
          <a:xfrm>
            <a:off x="648000" y="360000"/>
            <a:ext cx="7702560" cy="166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7" name="Picture 2" descr=""/>
          <p:cNvPicPr/>
          <p:nvPr/>
        </p:nvPicPr>
        <p:blipFill>
          <a:blip r:embed="rId1"/>
          <a:stretch/>
        </p:blipFill>
        <p:spPr>
          <a:xfrm>
            <a:off x="5572080" y="3857760"/>
            <a:ext cx="3108960" cy="2156040"/>
          </a:xfrm>
          <a:prstGeom prst="rect">
            <a:avLst/>
          </a:prstGeom>
          <a:ln w="9525">
            <a:noFill/>
          </a:ln>
        </p:spPr>
      </p:pic>
      <p:pic>
        <p:nvPicPr>
          <p:cNvPr id="188" name="Picture 3" descr=""/>
          <p:cNvPicPr/>
          <p:nvPr/>
        </p:nvPicPr>
        <p:blipFill>
          <a:blip r:embed="rId2"/>
          <a:stretch/>
        </p:blipFill>
        <p:spPr>
          <a:xfrm>
            <a:off x="5572080" y="1714320"/>
            <a:ext cx="3065760" cy="191016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/>
          <p:nvPr/>
        </p:nvSpPr>
        <p:spPr>
          <a:xfrm>
            <a:off x="71280" y="357120"/>
            <a:ext cx="8928360" cy="11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pt-BR" sz="3600" spc="-1" strike="noStrike">
                <a:solidFill>
                  <a:srgbClr val="1f497d"/>
                </a:solidFill>
                <a:latin typeface="Arial"/>
                <a:ea typeface="DejaVu Sans"/>
              </a:rPr>
              <a:t>Aquisição alimentar domiciliar </a:t>
            </a:r>
            <a:r>
              <a:rPr b="1" i="1" lang="pt-BR" sz="3600" spc="-1" strike="noStrike">
                <a:solidFill>
                  <a:srgbClr val="1f497d"/>
                </a:solidFill>
                <a:latin typeface="Arial"/>
                <a:ea typeface="DejaVu Sans"/>
              </a:rPr>
              <a:t>per capita</a:t>
            </a:r>
            <a:endParaRPr b="0" lang="pt-BR" sz="3600" spc="-1" strike="noStrike">
              <a:latin typeface="Arial"/>
            </a:endParaRPr>
          </a:p>
        </p:txBody>
      </p:sp>
      <p:sp>
        <p:nvSpPr>
          <p:cNvPr id="190" name="TextShape 2"/>
          <p:cNvSpPr/>
          <p:nvPr/>
        </p:nvSpPr>
        <p:spPr>
          <a:xfrm>
            <a:off x="262080" y="1537920"/>
            <a:ext cx="5951520" cy="369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Além das informações diretamente associadas à estrutura orçamentária, várias características dos domicílios e das famílias são investigadas, ampliando o potencial de utilização dos resultados da pesquisa. É possível estudar a composição dos gastos das famílias segundo as classes de rendimentos, as disparidades regionais, as áreas urbana e rural, a extensão do endividamento familiar e a dimensão do mercado consumidor para grupos de produtos e serviços.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191" name="Picture 2" descr=""/>
          <p:cNvPicPr/>
          <p:nvPr/>
        </p:nvPicPr>
        <p:blipFill>
          <a:blip r:embed="rId1"/>
          <a:stretch/>
        </p:blipFill>
        <p:spPr>
          <a:xfrm>
            <a:off x="6283440" y="1571760"/>
            <a:ext cx="1930320" cy="1910880"/>
          </a:xfrm>
          <a:prstGeom prst="rect">
            <a:avLst/>
          </a:prstGeom>
          <a:ln w="9525">
            <a:noFill/>
          </a:ln>
        </p:spPr>
      </p:pic>
      <p:pic>
        <p:nvPicPr>
          <p:cNvPr id="192" name="Picture 3" descr=""/>
          <p:cNvPicPr/>
          <p:nvPr/>
        </p:nvPicPr>
        <p:blipFill>
          <a:blip r:embed="rId2"/>
          <a:stretch/>
        </p:blipFill>
        <p:spPr>
          <a:xfrm>
            <a:off x="7072200" y="3429000"/>
            <a:ext cx="1838880" cy="18572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pt-BR" sz="4000" spc="-1" strike="noStrike">
                <a:solidFill>
                  <a:srgbClr val="1f497d"/>
                </a:solidFill>
                <a:latin typeface="Arial"/>
                <a:ea typeface="DejaVu Sans"/>
              </a:rPr>
              <a:t>Aquisição alimentar</a:t>
            </a:r>
            <a:endParaRPr b="0" lang="pt-BR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pt-BR" sz="4000" spc="-1" strike="noStrike">
                <a:solidFill>
                  <a:srgbClr val="1f497d"/>
                </a:solidFill>
                <a:latin typeface="Arial"/>
                <a:ea typeface="DejaVu Sans"/>
              </a:rPr>
              <a:t>domiciliar </a:t>
            </a:r>
            <a:r>
              <a:rPr b="1" i="1" lang="pt-BR" sz="4000" spc="-1" strike="noStrike">
                <a:solidFill>
                  <a:srgbClr val="1f497d"/>
                </a:solidFill>
                <a:latin typeface="Arial"/>
                <a:ea typeface="DejaVu Sans"/>
              </a:rPr>
              <a:t>per capita</a:t>
            </a:r>
            <a:endParaRPr b="0" lang="pt-BR" sz="4000" spc="-1" strike="noStrike">
              <a:latin typeface="Arial"/>
            </a:endParaRPr>
          </a:p>
        </p:txBody>
      </p:sp>
      <p:sp>
        <p:nvSpPr>
          <p:cNvPr id="194" name="TextShape 2"/>
          <p:cNvSpPr/>
          <p:nvPr/>
        </p:nvSpPr>
        <p:spPr>
          <a:xfrm>
            <a:off x="262080" y="1537920"/>
            <a:ext cx="8736480" cy="369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Na coleta das informações relativas aos alimentos e bebidas adquiridos pelas famílias utilizou-se </a:t>
            </a:r>
            <a:r>
              <a:rPr b="1" i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a Caderneta de aquisição coletiva</a:t>
            </a:r>
            <a:r>
              <a:rPr b="1" lang="pt-BR" sz="2400" spc="-1" strike="noStrike">
                <a:solidFill>
                  <a:srgbClr val="1f497d"/>
                </a:solidFill>
                <a:latin typeface="Arial"/>
                <a:ea typeface="DejaVu Sans"/>
              </a:rPr>
              <a:t>, onde foram registrados, diariamente e durante sete dias consecutivos, a descrição detalhada de cada produto adquirido, a quantidade, a unidade de medida com o seu equivalente em peso ou volume, o valor da despesa em reais, o local de compra e a forma de aquisição do produto.</a:t>
            </a:r>
            <a:endParaRPr b="0" lang="pt-BR" sz="2400" spc="-1" strike="noStrike">
              <a:latin typeface="Arial"/>
            </a:endParaRPr>
          </a:p>
        </p:txBody>
      </p:sp>
      <p:pic>
        <p:nvPicPr>
          <p:cNvPr id="195" name="Picture 2" descr=""/>
          <p:cNvPicPr/>
          <p:nvPr/>
        </p:nvPicPr>
        <p:blipFill>
          <a:blip r:embed="rId1"/>
          <a:stretch/>
        </p:blipFill>
        <p:spPr>
          <a:xfrm>
            <a:off x="2786040" y="4572000"/>
            <a:ext cx="3365640" cy="19756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2115</TotalTime>
  <Application>LibreOffice/7.3.6.2$Windows_X86_64 LibreOffice_project/c28ca90fd6e1a19e189fc16c05f8f8924961e12e</Application>
  <AppVersion>15.0000</AppVersion>
  <Words>1963</Words>
  <Paragraphs>166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2020-03-09T00:11:06Z</dcterms:created>
  <dc:creator>Davidson</dc:creator>
  <dc:description/>
  <dc:language>pt-BR</dc:language>
  <cp:lastModifiedBy/>
  <dcterms:modified xsi:type="dcterms:W3CDTF">2023-02-22T12:23:39Z</dcterms:modified>
  <cp:revision>45</cp:revision>
  <dc:subject/>
  <dc:title>Reunião de Planejamento e Acompanhamento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0</vt:i4>
  </property>
  <property fmtid="{D5CDD505-2E9C-101B-9397-08002B2CF9AE}" pid="6" name="Notes">
    <vt:i4>1</vt:i4>
  </property>
  <property fmtid="{D5CDD505-2E9C-101B-9397-08002B2CF9AE}" pid="7" name="PresentationFormat">
    <vt:lpwstr>Apresentação na tela (4:3)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49</vt:i4>
  </property>
</Properties>
</file>