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76" r:id="rId1"/>
  </p:sldMasterIdLst>
  <p:notesMasterIdLst>
    <p:notesMasterId r:id="rId99"/>
  </p:notesMasterIdLst>
  <p:sldIdLst>
    <p:sldId id="257" r:id="rId2"/>
    <p:sldId id="314" r:id="rId3"/>
    <p:sldId id="315" r:id="rId4"/>
    <p:sldId id="259" r:id="rId5"/>
    <p:sldId id="35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9" r:id="rId33"/>
    <p:sldId id="290" r:id="rId34"/>
    <p:sldId id="291" r:id="rId35"/>
    <p:sldId id="292" r:id="rId36"/>
    <p:sldId id="293" r:id="rId37"/>
    <p:sldId id="294" r:id="rId38"/>
    <p:sldId id="295" r:id="rId39"/>
    <p:sldId id="356" r:id="rId40"/>
    <p:sldId id="296" r:id="rId41"/>
    <p:sldId id="297" r:id="rId42"/>
    <p:sldId id="298" r:id="rId43"/>
    <p:sldId id="299" r:id="rId44"/>
    <p:sldId id="300" r:id="rId45"/>
    <p:sldId id="301" r:id="rId46"/>
    <p:sldId id="302" r:id="rId47"/>
    <p:sldId id="303" r:id="rId48"/>
    <p:sldId id="304" r:id="rId49"/>
    <p:sldId id="305" r:id="rId50"/>
    <p:sldId id="349" r:id="rId51"/>
    <p:sldId id="306" r:id="rId52"/>
    <p:sldId id="307" r:id="rId53"/>
    <p:sldId id="308" r:id="rId54"/>
    <p:sldId id="354" r:id="rId55"/>
    <p:sldId id="309" r:id="rId56"/>
    <p:sldId id="310" r:id="rId57"/>
    <p:sldId id="311" r:id="rId58"/>
    <p:sldId id="312" r:id="rId59"/>
    <p:sldId id="313" r:id="rId60"/>
    <p:sldId id="353" r:id="rId61"/>
    <p:sldId id="357"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58" r:id="rId96"/>
    <p:sldId id="351" r:id="rId97"/>
    <p:sldId id="352" r:id="rId9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686" y="-90"/>
      </p:cViewPr>
      <p:guideLst>
        <p:guide orient="horz" pos="2160"/>
        <p:guide pos="2880"/>
      </p:guideLst>
    </p:cSldViewPr>
  </p:slideViewPr>
  <p:notesTextViewPr>
    <p:cViewPr>
      <p:scale>
        <a:sx n="1" d="1"/>
        <a:sy n="1" d="1"/>
      </p:scale>
      <p:origin x="0" y="0"/>
    </p:cViewPr>
  </p:notesTextViewPr>
  <p:sorterViewPr>
    <p:cViewPr>
      <p:scale>
        <a:sx n="100" d="100"/>
        <a:sy n="100" d="100"/>
      </p:scale>
      <p:origin x="0" y="161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688F3-111F-430C-8780-93AE9BF0BBFB}" type="datetimeFigureOut">
              <a:rPr lang="pt-BR" smtClean="0"/>
              <a:t>01/02/2016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BC801-127A-461A-B6D3-56AB083BB79E}" type="slidenum">
              <a:rPr lang="pt-BR" smtClean="0"/>
              <a:t>‹nº›</a:t>
            </a:fld>
            <a:endParaRPr lang="pt-BR"/>
          </a:p>
        </p:txBody>
      </p:sp>
    </p:spTree>
    <p:extLst>
      <p:ext uri="{BB962C8B-B14F-4D97-AF65-F5344CB8AC3E}">
        <p14:creationId xmlns:p14="http://schemas.microsoft.com/office/powerpoint/2010/main" val="97349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16198F45-08EB-4E70-972F-077F89BB9D37}" type="slidenum">
              <a:rPr lang="en-US" sz="1200" smtClean="0"/>
              <a:pPr/>
              <a:t>1</a:t>
            </a:fld>
            <a:endParaRPr 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smtClean="0"/>
              <a:t>	A CNBB está preparando a CF 2003 que terá como tema: “A Fraternidade e as Pessoas Idosas” e como lema:”Vida, Dignidade e Esperança.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12A767C6-B733-4C40-A2FD-6BFD35C292A9}" type="datetime1">
              <a:rPr lang="pt-BR" smtClean="0"/>
              <a:t>01/02/2016</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CC8F7CFE-5062-4D44-BFB0-A44768D6635B}"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2390B3B-8630-4301-881C-55897CF82994}" type="datetime1">
              <a:rPr lang="pt-BR" smtClean="0"/>
              <a:t>01/02/2016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8F7CFE-5062-4D44-BFB0-A44768D6635B}"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74ED2C4F-3903-4AA3-83A0-9D0894B3ED7A}" type="datetime1">
              <a:rPr lang="pt-BR" smtClean="0"/>
              <a:t>01/02/2016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8F7CFE-5062-4D44-BFB0-A44768D6635B}"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C4464C40-94A2-4D4C-B3E2-3F33F7C4013D}" type="datetime1">
              <a:rPr lang="pt-BR" smtClean="0"/>
              <a:t>01/02/2016</a:t>
            </a:fld>
            <a:endParaRPr lang="pt-BR"/>
          </a:p>
        </p:txBody>
      </p:sp>
      <p:sp>
        <p:nvSpPr>
          <p:cNvPr id="9" name="Espaço Reservado para Número de Slide 8"/>
          <p:cNvSpPr>
            <a:spLocks noGrp="1"/>
          </p:cNvSpPr>
          <p:nvPr>
            <p:ph type="sldNum" sz="quarter" idx="15"/>
          </p:nvPr>
        </p:nvSpPr>
        <p:spPr/>
        <p:txBody>
          <a:bodyPr rtlCol="0"/>
          <a:lstStyle/>
          <a:p>
            <a:fld id="{CC8F7CFE-5062-4D44-BFB0-A44768D6635B}" type="slidenum">
              <a:rPr lang="pt-BR" smtClean="0"/>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B6C04734-706C-4722-8708-BB204D74468F}" type="datetime1">
              <a:rPr lang="pt-BR" smtClean="0"/>
              <a:t>01/02/2016</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CC8F7CFE-5062-4D44-BFB0-A44768D6635B}"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86EF1C4C-8047-4939-837A-CC98ACAEB6DD}" type="datetime1">
              <a:rPr lang="pt-BR" smtClean="0"/>
              <a:t>01/02/2016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8F7CFE-5062-4D44-BFB0-A44768D6635B}" type="slidenum">
              <a:rPr lang="pt-BR" smtClean="0"/>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título mestre</a:t>
            </a:r>
            <a:endParaRPr kumimoji="0" lang="en-US"/>
          </a:p>
        </p:txBody>
      </p:sp>
      <p:sp>
        <p:nvSpPr>
          <p:cNvPr id="7" name="Espaço Reservado para Data 6"/>
          <p:cNvSpPr>
            <a:spLocks noGrp="1"/>
          </p:cNvSpPr>
          <p:nvPr>
            <p:ph type="dt" sz="half" idx="10"/>
          </p:nvPr>
        </p:nvSpPr>
        <p:spPr/>
        <p:txBody>
          <a:bodyPr/>
          <a:lstStyle/>
          <a:p>
            <a:fld id="{54B97A50-238D-4CA2-86BA-54FE0A1E8ADC}" type="datetime1">
              <a:rPr lang="pt-BR" smtClean="0"/>
              <a:t>01/02/2016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C8F7CFE-5062-4D44-BFB0-A44768D6635B}" type="slidenum">
              <a:rPr lang="pt-BR" smtClean="0"/>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6" name="Espaço Reservado para Data 5"/>
          <p:cNvSpPr>
            <a:spLocks noGrp="1"/>
          </p:cNvSpPr>
          <p:nvPr>
            <p:ph type="dt" sz="half" idx="10"/>
          </p:nvPr>
        </p:nvSpPr>
        <p:spPr/>
        <p:txBody>
          <a:bodyPr rtlCol="0"/>
          <a:lstStyle/>
          <a:p>
            <a:fld id="{CAFE18DE-52CB-474D-9A9B-0E8EEB81EDB8}" type="datetime1">
              <a:rPr lang="pt-BR" smtClean="0"/>
              <a:t>01/02/2016</a:t>
            </a:fld>
            <a:endParaRPr lang="pt-BR"/>
          </a:p>
        </p:txBody>
      </p:sp>
      <p:sp>
        <p:nvSpPr>
          <p:cNvPr id="7" name="Espaço Reservado para Número de Slide 6"/>
          <p:cNvSpPr>
            <a:spLocks noGrp="1"/>
          </p:cNvSpPr>
          <p:nvPr>
            <p:ph type="sldNum" sz="quarter" idx="11"/>
          </p:nvPr>
        </p:nvSpPr>
        <p:spPr/>
        <p:txBody>
          <a:bodyPr rtlCol="0"/>
          <a:lstStyle/>
          <a:p>
            <a:fld id="{CC8F7CFE-5062-4D44-BFB0-A44768D6635B}" type="slidenum">
              <a:rPr lang="pt-BR" smtClean="0"/>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B6681CE-1DD6-4961-813C-AB41D9A539A4}" type="datetime1">
              <a:rPr lang="pt-BR" smtClean="0"/>
              <a:t>01/02/2016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C8F7CFE-5062-4D44-BFB0-A44768D6635B}"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83284790-0953-4846-BB4D-B16D021F0C6A}" type="datetime1">
              <a:rPr lang="pt-BR" smtClean="0"/>
              <a:t>01/02/2016</a:t>
            </a:fld>
            <a:endParaRPr lang="pt-BR"/>
          </a:p>
        </p:txBody>
      </p:sp>
      <p:sp>
        <p:nvSpPr>
          <p:cNvPr id="22" name="Espaço Reservado para Número de Slide 21"/>
          <p:cNvSpPr>
            <a:spLocks noGrp="1"/>
          </p:cNvSpPr>
          <p:nvPr>
            <p:ph type="sldNum" sz="quarter" idx="15"/>
          </p:nvPr>
        </p:nvSpPr>
        <p:spPr/>
        <p:txBody>
          <a:bodyPr rtlCol="0"/>
          <a:lstStyle/>
          <a:p>
            <a:fld id="{CC8F7CFE-5062-4D44-BFB0-A44768D6635B}" type="slidenum">
              <a:rPr lang="pt-BR" smtClean="0"/>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99D6BDF8-DECA-4CBC-B7B7-303C90CF1C2E}" type="datetime1">
              <a:rPr lang="pt-BR" smtClean="0"/>
              <a:t>01/02/2016</a:t>
            </a:fld>
            <a:endParaRPr lang="pt-BR"/>
          </a:p>
        </p:txBody>
      </p:sp>
      <p:sp>
        <p:nvSpPr>
          <p:cNvPr id="18" name="Espaço Reservado para Número de Slide 17"/>
          <p:cNvSpPr>
            <a:spLocks noGrp="1"/>
          </p:cNvSpPr>
          <p:nvPr>
            <p:ph type="sldNum" sz="quarter" idx="11"/>
          </p:nvPr>
        </p:nvSpPr>
        <p:spPr/>
        <p:txBody>
          <a:bodyPr rtlCol="0"/>
          <a:lstStyle/>
          <a:p>
            <a:fld id="{CC8F7CFE-5062-4D44-BFB0-A44768D6635B}" type="slidenum">
              <a:rPr lang="pt-BR" smtClean="0"/>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0ECF8A-C733-409B-AA4C-686BB9731640}" type="datetime1">
              <a:rPr lang="pt-BR" smtClean="0"/>
              <a:t>01/02/2016</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C8F7CFE-5062-4D44-BFB0-A44768D6635B}"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1905000" y="762000"/>
          <a:ext cx="5486400" cy="5170488"/>
        </p:xfrm>
        <a:graphic>
          <a:graphicData uri="http://schemas.openxmlformats.org/presentationml/2006/ole">
            <mc:AlternateContent xmlns:mc="http://schemas.openxmlformats.org/markup-compatibility/2006">
              <mc:Choice xmlns:v="urn:schemas-microsoft-com:vml" Requires="v">
                <p:oleObj spid="_x0000_s1185" name="Documento" r:id="rId4" imgW="4220280" imgH="3977640" progId="Word.Document.8">
                  <p:embed/>
                </p:oleObj>
              </mc:Choice>
              <mc:Fallback>
                <p:oleObj name="Documento" r:id="rId4" imgW="4220280" imgH="3977640" progId="Word.Document.8">
                  <p:embed/>
                  <p:pic>
                    <p:nvPicPr>
                      <p:cNvPr id="0" n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905000" y="762000"/>
                        <a:ext cx="5486400"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5"/>
          <p:cNvSpPr>
            <a:spLocks noGrp="1" noChangeArrowheads="1"/>
          </p:cNvSpPr>
          <p:nvPr>
            <p:ph type="ctrTitle"/>
          </p:nvPr>
        </p:nvSpPr>
        <p:spPr>
          <a:xfrm>
            <a:off x="762000" y="609600"/>
            <a:ext cx="7772400" cy="1143000"/>
          </a:xfrm>
        </p:spPr>
        <p:txBody>
          <a:bodyPr>
            <a:normAutofit fontScale="90000"/>
          </a:bodyPr>
          <a:lstStyle/>
          <a:p>
            <a:pPr>
              <a:defRPr/>
            </a:pPr>
            <a:r>
              <a:rPr lang="pt-BR" sz="4800" b="1" dirty="0" smtClean="0">
                <a:solidFill>
                  <a:srgbClr val="CC3300"/>
                </a:solidFill>
                <a:effectLst>
                  <a:outerShdw blurRad="38100" dist="38100" dir="2700000" algn="tl">
                    <a:srgbClr val="C0C0C0"/>
                  </a:outerShdw>
                </a:effectLst>
              </a:rPr>
              <a:t>CAMPANHA DA FRATERNIDADE 2016</a:t>
            </a:r>
            <a:endParaRPr lang="pt-BR" dirty="0" smtClean="0"/>
          </a:p>
        </p:txBody>
      </p:sp>
      <p:sp>
        <p:nvSpPr>
          <p:cNvPr id="3078" name="Rectangle 6"/>
          <p:cNvSpPr>
            <a:spLocks noGrp="1" noChangeArrowheads="1"/>
          </p:cNvSpPr>
          <p:nvPr>
            <p:ph type="subTitle" idx="1"/>
          </p:nvPr>
        </p:nvSpPr>
        <p:spPr>
          <a:xfrm>
            <a:off x="533400" y="3200400"/>
            <a:ext cx="8001000" cy="2438400"/>
          </a:xfrm>
        </p:spPr>
        <p:txBody>
          <a:bodyPr>
            <a:normAutofit fontScale="70000" lnSpcReduction="20000"/>
          </a:bodyPr>
          <a:lstStyle/>
          <a:p>
            <a:r>
              <a:rPr lang="pt-BR" sz="4000" b="1" dirty="0">
                <a:solidFill>
                  <a:srgbClr val="002060"/>
                </a:solidFill>
              </a:rPr>
              <a:t>TEMA: CASA COMUM, NOSSA </a:t>
            </a:r>
            <a:r>
              <a:rPr lang="pt-BR" sz="4000" b="1" dirty="0" smtClean="0">
                <a:solidFill>
                  <a:srgbClr val="002060"/>
                </a:solidFill>
              </a:rPr>
              <a:t>RESPONSABILIDADE</a:t>
            </a:r>
          </a:p>
          <a:p>
            <a:endParaRPr lang="pt-BR" sz="4000" dirty="0">
              <a:solidFill>
                <a:srgbClr val="002060"/>
              </a:solidFill>
            </a:endParaRPr>
          </a:p>
          <a:p>
            <a:r>
              <a:rPr lang="pt-BR" sz="4000" b="1" dirty="0"/>
              <a:t>  </a:t>
            </a:r>
            <a:r>
              <a:rPr lang="pt-BR" sz="4000" b="1" dirty="0">
                <a:solidFill>
                  <a:schemeClr val="tx1"/>
                </a:solidFill>
              </a:rPr>
              <a:t>LEMA: </a:t>
            </a:r>
            <a:r>
              <a:rPr lang="pt-BR" sz="4000" b="1" i="1" dirty="0">
                <a:solidFill>
                  <a:schemeClr val="tx1"/>
                </a:solidFill>
              </a:rPr>
              <a:t>“</a:t>
            </a:r>
            <a:r>
              <a:rPr lang="pt-BR" sz="4000" b="1" dirty="0">
                <a:solidFill>
                  <a:schemeClr val="tx1"/>
                </a:solidFill>
              </a:rPr>
              <a:t>Quero ver o direito brotar como fonte e correr a justiça qual riacho que não seca” (Am 5,24)</a:t>
            </a:r>
            <a:endParaRPr lang="pt-BR" sz="4000" dirty="0">
              <a:solidFill>
                <a:schemeClr val="tx1"/>
              </a:solidFill>
            </a:endParaRPr>
          </a:p>
        </p:txBody>
      </p:sp>
    </p:spTree>
    <p:extLst>
      <p:ext uri="{BB962C8B-B14F-4D97-AF65-F5344CB8AC3E}">
        <p14:creationId xmlns:p14="http://schemas.microsoft.com/office/powerpoint/2010/main" val="47739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UMA CAMPANHA DA FRATERNIDADE ECUMÊNICA QUE CRUZA FRONTEIRAS</a:t>
            </a:r>
            <a:endParaRPr lang="pt-BR" sz="3000" dirty="0"/>
          </a:p>
        </p:txBody>
      </p:sp>
      <p:sp>
        <p:nvSpPr>
          <p:cNvPr id="3" name="Espaço Reservado para Conteúdo 2"/>
          <p:cNvSpPr>
            <a:spLocks noGrp="1"/>
          </p:cNvSpPr>
          <p:nvPr>
            <p:ph sz="quarter" idx="1"/>
          </p:nvPr>
        </p:nvSpPr>
        <p:spPr>
          <a:xfrm>
            <a:off x="457200" y="1600200"/>
            <a:ext cx="8229600" cy="5069160"/>
          </a:xfrm>
        </p:spPr>
        <p:txBody>
          <a:bodyPr>
            <a:normAutofit fontScale="70000" lnSpcReduction="20000"/>
          </a:bodyPr>
          <a:lstStyle/>
          <a:p>
            <a:pPr lvl="0">
              <a:lnSpc>
                <a:spcPct val="170000"/>
              </a:lnSpc>
            </a:pPr>
            <a:r>
              <a:rPr lang="pt-BR" b="1" dirty="0">
                <a:solidFill>
                  <a:srgbClr val="002060"/>
                </a:solidFill>
              </a:rPr>
              <a:t>O Brasil e a Alemanha são países econômica e culturalmente </a:t>
            </a:r>
            <a:r>
              <a:rPr lang="pt-BR" b="1" dirty="0" smtClean="0">
                <a:solidFill>
                  <a:srgbClr val="002060"/>
                </a:solidFill>
              </a:rPr>
              <a:t>diferentes. Nossas </a:t>
            </a:r>
            <a:r>
              <a:rPr lang="pt-BR" b="1" dirty="0">
                <a:solidFill>
                  <a:srgbClr val="002060"/>
                </a:solidFill>
              </a:rPr>
              <a:t>responsabilidades são comuns, porém diferenciadas. A IV CFE será um exercício de experimentar essa unidade na diversidade. </a:t>
            </a:r>
            <a:r>
              <a:rPr lang="pt-BR" b="1" dirty="0" smtClean="0">
                <a:solidFill>
                  <a:srgbClr val="002060"/>
                </a:solidFill>
              </a:rPr>
              <a:t>Na Alemanha, o </a:t>
            </a:r>
            <a:r>
              <a:rPr lang="pt-BR" b="1" dirty="0">
                <a:solidFill>
                  <a:srgbClr val="002060"/>
                </a:solidFill>
              </a:rPr>
              <a:t>foco principal da Campanha </a:t>
            </a:r>
            <a:r>
              <a:rPr lang="pt-BR" b="1" dirty="0" smtClean="0">
                <a:solidFill>
                  <a:srgbClr val="002060"/>
                </a:solidFill>
              </a:rPr>
              <a:t>será </a:t>
            </a:r>
            <a:r>
              <a:rPr lang="pt-BR" b="1" dirty="0">
                <a:solidFill>
                  <a:srgbClr val="002060"/>
                </a:solidFill>
              </a:rPr>
              <a:t>"Direito e </a:t>
            </a:r>
            <a:r>
              <a:rPr lang="pt-BR" b="1" dirty="0" smtClean="0">
                <a:solidFill>
                  <a:srgbClr val="002060"/>
                </a:solidFill>
              </a:rPr>
              <a:t>Justiça”</a:t>
            </a:r>
          </a:p>
          <a:p>
            <a:pPr lvl="0">
              <a:lnSpc>
                <a:spcPct val="170000"/>
              </a:lnSpc>
            </a:pPr>
            <a:r>
              <a:rPr lang="pt-BR" b="1" dirty="0" smtClean="0">
                <a:solidFill>
                  <a:srgbClr val="002060"/>
                </a:solidFill>
              </a:rPr>
              <a:t>2015 </a:t>
            </a:r>
            <a:r>
              <a:rPr lang="pt-BR" b="1" dirty="0">
                <a:solidFill>
                  <a:srgbClr val="002060"/>
                </a:solidFill>
              </a:rPr>
              <a:t>foi de intenso debate sobre as mudanças climáticas. </a:t>
            </a:r>
            <a:r>
              <a:rPr lang="pt-BR" b="1" dirty="0" smtClean="0">
                <a:solidFill>
                  <a:srgbClr val="002060"/>
                </a:solidFill>
              </a:rPr>
              <a:t>Duas </a:t>
            </a:r>
            <a:r>
              <a:rPr lang="pt-BR" b="1" dirty="0">
                <a:solidFill>
                  <a:srgbClr val="002060"/>
                </a:solidFill>
              </a:rPr>
              <a:t>ações expressam o comprometimento das Igrejas com a justiça climática. A </a:t>
            </a:r>
            <a:r>
              <a:rPr lang="pt-BR" b="1" dirty="0" smtClean="0">
                <a:solidFill>
                  <a:srgbClr val="002060"/>
                </a:solidFill>
              </a:rPr>
              <a:t>do CMI que é a  </a:t>
            </a:r>
            <a:r>
              <a:rPr lang="pt-BR" b="1" dirty="0">
                <a:solidFill>
                  <a:srgbClr val="002060"/>
                </a:solidFill>
              </a:rPr>
              <a:t>“Peregrinação por justiça e paz” que denuncia a ação destrutiva do atual modelo de </a:t>
            </a:r>
            <a:r>
              <a:rPr lang="pt-BR" b="1" dirty="0" smtClean="0">
                <a:solidFill>
                  <a:srgbClr val="002060"/>
                </a:solidFill>
              </a:rPr>
              <a:t>desenvolvimento,</a:t>
            </a:r>
          </a:p>
          <a:p>
            <a:pPr lvl="0">
              <a:lnSpc>
                <a:spcPct val="170000"/>
              </a:lnSpc>
            </a:pPr>
            <a:r>
              <a:rPr lang="pt-BR" b="1" dirty="0" smtClean="0">
                <a:solidFill>
                  <a:srgbClr val="002060"/>
                </a:solidFill>
              </a:rPr>
              <a:t>A </a:t>
            </a:r>
            <a:r>
              <a:rPr lang="pt-BR" b="1" dirty="0">
                <a:solidFill>
                  <a:srgbClr val="002060"/>
                </a:solidFill>
              </a:rPr>
              <a:t>segunda ação é a Encíclica do papa Francisco </a:t>
            </a:r>
            <a:r>
              <a:rPr lang="pt-BR" b="1" i="1" dirty="0">
                <a:solidFill>
                  <a:srgbClr val="002060"/>
                </a:solidFill>
              </a:rPr>
              <a:t>“</a:t>
            </a:r>
            <a:r>
              <a:rPr lang="pt-BR" b="1" i="1" dirty="0" err="1">
                <a:solidFill>
                  <a:srgbClr val="002060"/>
                </a:solidFill>
              </a:rPr>
              <a:t>Laudato</a:t>
            </a:r>
            <a:r>
              <a:rPr lang="pt-BR" b="1" i="1" dirty="0">
                <a:solidFill>
                  <a:srgbClr val="002060"/>
                </a:solidFill>
              </a:rPr>
              <a:t> Si:</a:t>
            </a:r>
            <a:r>
              <a:rPr lang="pt-BR" b="1" dirty="0">
                <a:solidFill>
                  <a:srgbClr val="002060"/>
                </a:solidFill>
              </a:rPr>
              <a:t> cuidar da Casa Comum</a:t>
            </a:r>
            <a:r>
              <a:rPr lang="pt-BR" b="1" dirty="0" smtClean="0">
                <a:solidFill>
                  <a:srgbClr val="002060"/>
                </a:solidFill>
              </a:rPr>
              <a:t>”</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10</a:t>
            </a:fld>
            <a:endParaRPr lang="pt-BR"/>
          </a:p>
        </p:txBody>
      </p:sp>
    </p:spTree>
    <p:extLst>
      <p:ext uri="{BB962C8B-B14F-4D97-AF65-F5344CB8AC3E}">
        <p14:creationId xmlns:p14="http://schemas.microsoft.com/office/powerpoint/2010/main" val="37499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E POR QUE DISCUTIR SOBRE SANEAMENTO BÁSICO NO BRASIL?</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4997152"/>
          </a:xfrm>
        </p:spPr>
        <p:txBody>
          <a:bodyPr>
            <a:normAutofit fontScale="62500" lnSpcReduction="20000"/>
          </a:bodyPr>
          <a:lstStyle/>
          <a:p>
            <a:pPr lvl="0">
              <a:lnSpc>
                <a:spcPct val="170000"/>
              </a:lnSpc>
            </a:pPr>
            <a:r>
              <a:rPr lang="pt-BR" b="1" dirty="0" smtClean="0">
                <a:solidFill>
                  <a:srgbClr val="002060"/>
                </a:solidFill>
              </a:rPr>
              <a:t>O abastecimento </a:t>
            </a:r>
            <a:r>
              <a:rPr lang="pt-BR" b="1" dirty="0">
                <a:solidFill>
                  <a:srgbClr val="002060"/>
                </a:solidFill>
              </a:rPr>
              <a:t>de </a:t>
            </a:r>
            <a:r>
              <a:rPr lang="pt-BR" b="1" dirty="0" smtClean="0">
                <a:solidFill>
                  <a:srgbClr val="002060"/>
                </a:solidFill>
              </a:rPr>
              <a:t>água, </a:t>
            </a:r>
            <a:r>
              <a:rPr lang="pt-BR" b="1" dirty="0">
                <a:solidFill>
                  <a:srgbClr val="002060"/>
                </a:solidFill>
              </a:rPr>
              <a:t>o esgotamento sanitário, a limpeza urbana, o manejo de resíduos sólidos, o controle de meios transmissores de doenças e a drenagem de águas </a:t>
            </a:r>
            <a:r>
              <a:rPr lang="pt-BR" b="1" dirty="0" smtClean="0">
                <a:solidFill>
                  <a:srgbClr val="002060"/>
                </a:solidFill>
              </a:rPr>
              <a:t>das chuvas são necessários </a:t>
            </a:r>
            <a:r>
              <a:rPr lang="pt-BR" b="1" dirty="0">
                <a:solidFill>
                  <a:srgbClr val="002060"/>
                </a:solidFill>
              </a:rPr>
              <a:t>para que </a:t>
            </a:r>
            <a:r>
              <a:rPr lang="pt-BR" b="1" dirty="0" smtClean="0">
                <a:solidFill>
                  <a:srgbClr val="002060"/>
                </a:solidFill>
              </a:rPr>
              <a:t>haja saúde </a:t>
            </a:r>
            <a:r>
              <a:rPr lang="pt-BR" b="1" dirty="0">
                <a:solidFill>
                  <a:srgbClr val="002060"/>
                </a:solidFill>
              </a:rPr>
              <a:t>e vida </a:t>
            </a:r>
            <a:r>
              <a:rPr lang="pt-BR" b="1" dirty="0" smtClean="0">
                <a:solidFill>
                  <a:srgbClr val="002060"/>
                </a:solidFill>
              </a:rPr>
              <a:t>dignas</a:t>
            </a:r>
            <a:endParaRPr lang="pt-BR" b="1" dirty="0">
              <a:solidFill>
                <a:srgbClr val="002060"/>
              </a:solidFill>
            </a:endParaRPr>
          </a:p>
          <a:p>
            <a:pPr lvl="0">
              <a:lnSpc>
                <a:spcPct val="170000"/>
              </a:lnSpc>
            </a:pPr>
            <a:r>
              <a:rPr lang="pt-BR" b="1" dirty="0">
                <a:solidFill>
                  <a:srgbClr val="002060"/>
                </a:solidFill>
              </a:rPr>
              <a:t>A combinação </a:t>
            </a:r>
            <a:r>
              <a:rPr lang="pt-BR" b="1" dirty="0" smtClean="0">
                <a:solidFill>
                  <a:srgbClr val="002060"/>
                </a:solidFill>
              </a:rPr>
              <a:t>água e </a:t>
            </a:r>
            <a:r>
              <a:rPr lang="pt-BR" b="1" dirty="0">
                <a:solidFill>
                  <a:srgbClr val="002060"/>
                </a:solidFill>
              </a:rPr>
              <a:t>esgoto </a:t>
            </a:r>
            <a:r>
              <a:rPr lang="pt-BR" b="1" dirty="0" smtClean="0">
                <a:solidFill>
                  <a:srgbClr val="002060"/>
                </a:solidFill>
              </a:rPr>
              <a:t>é </a:t>
            </a:r>
            <a:r>
              <a:rPr lang="pt-BR" b="1" dirty="0">
                <a:solidFill>
                  <a:srgbClr val="002060"/>
                </a:solidFill>
              </a:rPr>
              <a:t>condição </a:t>
            </a:r>
            <a:r>
              <a:rPr lang="pt-BR" b="1" dirty="0" smtClean="0">
                <a:solidFill>
                  <a:srgbClr val="002060"/>
                </a:solidFill>
              </a:rPr>
              <a:t>para erradicar a </a:t>
            </a:r>
            <a:r>
              <a:rPr lang="pt-BR" b="1" dirty="0">
                <a:solidFill>
                  <a:srgbClr val="002060"/>
                </a:solidFill>
              </a:rPr>
              <a:t>pobreza e </a:t>
            </a:r>
            <a:r>
              <a:rPr lang="pt-BR" b="1" dirty="0" smtClean="0">
                <a:solidFill>
                  <a:srgbClr val="002060"/>
                </a:solidFill>
              </a:rPr>
              <a:t>a </a:t>
            </a:r>
            <a:r>
              <a:rPr lang="pt-BR" b="1" dirty="0">
                <a:solidFill>
                  <a:srgbClr val="002060"/>
                </a:solidFill>
              </a:rPr>
              <a:t>fome, </a:t>
            </a:r>
            <a:r>
              <a:rPr lang="pt-BR" b="1" dirty="0" smtClean="0">
                <a:solidFill>
                  <a:srgbClr val="002060"/>
                </a:solidFill>
              </a:rPr>
              <a:t>reduzir a </a:t>
            </a:r>
            <a:r>
              <a:rPr lang="pt-BR" b="1" dirty="0">
                <a:solidFill>
                  <a:srgbClr val="002060"/>
                </a:solidFill>
              </a:rPr>
              <a:t>mortalidade infantil e </a:t>
            </a:r>
            <a:r>
              <a:rPr lang="pt-BR" b="1" dirty="0" smtClean="0">
                <a:solidFill>
                  <a:srgbClr val="002060"/>
                </a:solidFill>
              </a:rPr>
              <a:t>dar </a:t>
            </a:r>
            <a:r>
              <a:rPr lang="pt-BR" b="1" dirty="0">
                <a:solidFill>
                  <a:srgbClr val="002060"/>
                </a:solidFill>
              </a:rPr>
              <a:t>sustentabilidade ambiental. </a:t>
            </a:r>
            <a:r>
              <a:rPr lang="pt-BR" b="1" dirty="0" smtClean="0">
                <a:solidFill>
                  <a:srgbClr val="002060"/>
                </a:solidFill>
              </a:rPr>
              <a:t>Justiça Ambiental é </a:t>
            </a:r>
            <a:r>
              <a:rPr lang="pt-BR" b="1" dirty="0">
                <a:solidFill>
                  <a:srgbClr val="002060"/>
                </a:solidFill>
              </a:rPr>
              <a:t>parte integrante da </a:t>
            </a:r>
            <a:r>
              <a:rPr lang="pt-BR" b="1" dirty="0" smtClean="0">
                <a:solidFill>
                  <a:srgbClr val="002060"/>
                </a:solidFill>
              </a:rPr>
              <a:t>Justiça Social</a:t>
            </a:r>
            <a:endParaRPr lang="pt-BR" b="1" dirty="0">
              <a:solidFill>
                <a:srgbClr val="002060"/>
              </a:solidFill>
            </a:endParaRPr>
          </a:p>
          <a:p>
            <a:pPr lvl="0">
              <a:lnSpc>
                <a:spcPct val="170000"/>
              </a:lnSpc>
            </a:pPr>
            <a:r>
              <a:rPr lang="pt-BR" b="1" dirty="0">
                <a:solidFill>
                  <a:srgbClr val="002060"/>
                </a:solidFill>
              </a:rPr>
              <a:t>Segundo </a:t>
            </a:r>
            <a:r>
              <a:rPr lang="pt-BR" b="1" dirty="0" smtClean="0">
                <a:solidFill>
                  <a:srgbClr val="002060"/>
                </a:solidFill>
              </a:rPr>
              <a:t>a UNICEF </a:t>
            </a:r>
            <a:r>
              <a:rPr lang="pt-BR" b="1" dirty="0">
                <a:solidFill>
                  <a:srgbClr val="002060"/>
                </a:solidFill>
              </a:rPr>
              <a:t>e </a:t>
            </a:r>
            <a:r>
              <a:rPr lang="pt-BR" b="1" dirty="0" smtClean="0">
                <a:solidFill>
                  <a:srgbClr val="002060"/>
                </a:solidFill>
              </a:rPr>
              <a:t>a OMS, </a:t>
            </a:r>
            <a:r>
              <a:rPr lang="pt-BR" b="1" dirty="0">
                <a:solidFill>
                  <a:srgbClr val="002060"/>
                </a:solidFill>
              </a:rPr>
              <a:t>2,4 bilhões de pessoas ficaram sem acesso ao saneamento melhorado no ano de </a:t>
            </a:r>
            <a:r>
              <a:rPr lang="pt-BR" b="1" dirty="0" smtClean="0">
                <a:solidFill>
                  <a:srgbClr val="002060"/>
                </a:solidFill>
              </a:rPr>
              <a:t>2015</a:t>
            </a:r>
            <a:endParaRPr lang="pt-BR" b="1" dirty="0">
              <a:solidFill>
                <a:srgbClr val="002060"/>
              </a:solidFill>
            </a:endParaRPr>
          </a:p>
          <a:p>
            <a:pPr lvl="0">
              <a:lnSpc>
                <a:spcPct val="170000"/>
              </a:lnSpc>
            </a:pPr>
            <a:r>
              <a:rPr lang="pt-BR" b="1" dirty="0">
                <a:solidFill>
                  <a:srgbClr val="002060"/>
                </a:solidFill>
              </a:rPr>
              <a:t>A posição do Brasil no item saneamento básico, </a:t>
            </a:r>
            <a:r>
              <a:rPr lang="pt-BR" b="1" dirty="0" smtClean="0">
                <a:solidFill>
                  <a:srgbClr val="002060"/>
                </a:solidFill>
              </a:rPr>
              <a:t>até </a:t>
            </a:r>
            <a:r>
              <a:rPr lang="pt-BR" b="1" dirty="0">
                <a:solidFill>
                  <a:srgbClr val="002060"/>
                </a:solidFill>
              </a:rPr>
              <a:t>2011, era a 112ª, </a:t>
            </a:r>
            <a:r>
              <a:rPr lang="pt-BR" b="1" dirty="0" smtClean="0">
                <a:solidFill>
                  <a:srgbClr val="002060"/>
                </a:solidFill>
              </a:rPr>
              <a:t>entre 200 </a:t>
            </a:r>
            <a:r>
              <a:rPr lang="pt-BR" b="1" dirty="0">
                <a:solidFill>
                  <a:srgbClr val="002060"/>
                </a:solidFill>
              </a:rPr>
              <a:t>países. O índice de Desenvolvimento do Saneamento no Brasil foi de </a:t>
            </a:r>
            <a:r>
              <a:rPr lang="pt-BR" b="1" dirty="0" smtClean="0">
                <a:solidFill>
                  <a:srgbClr val="002060"/>
                </a:solidFill>
              </a:rPr>
              <a:t>0,581, inferior a algumas </a:t>
            </a:r>
            <a:r>
              <a:rPr lang="pt-BR" b="1" dirty="0">
                <a:solidFill>
                  <a:srgbClr val="002060"/>
                </a:solidFill>
              </a:rPr>
              <a:t>nações do Norte da África, do Oriente Médio e América </a:t>
            </a:r>
            <a:r>
              <a:rPr lang="pt-BR" b="1" dirty="0" smtClean="0">
                <a:solidFill>
                  <a:srgbClr val="002060"/>
                </a:solidFill>
              </a:rPr>
              <a:t>Latina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11</a:t>
            </a:fld>
            <a:endParaRPr lang="pt-BR"/>
          </a:p>
        </p:txBody>
      </p:sp>
    </p:spTree>
    <p:extLst>
      <p:ext uri="{BB962C8B-B14F-4D97-AF65-F5344CB8AC3E}">
        <p14:creationId xmlns:p14="http://schemas.microsoft.com/office/powerpoint/2010/main" val="378903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E POR QUE DISCUTIR SOBRE SANEAMENTO BÁSICO NO BRASIL?</a:t>
            </a:r>
            <a:endParaRPr lang="pt-BR" sz="3000" dirty="0"/>
          </a:p>
        </p:txBody>
      </p:sp>
      <p:sp>
        <p:nvSpPr>
          <p:cNvPr id="3" name="Espaço Reservado para Conteúdo 2"/>
          <p:cNvSpPr>
            <a:spLocks noGrp="1"/>
          </p:cNvSpPr>
          <p:nvPr>
            <p:ph sz="quarter" idx="1"/>
          </p:nvPr>
        </p:nvSpPr>
        <p:spPr/>
        <p:txBody>
          <a:bodyPr>
            <a:normAutofit fontScale="85000" lnSpcReduction="20000"/>
          </a:bodyPr>
          <a:lstStyle/>
          <a:p>
            <a:pPr lvl="0" algn="just">
              <a:lnSpc>
                <a:spcPct val="160000"/>
              </a:lnSpc>
            </a:pPr>
            <a:r>
              <a:rPr lang="pt-BR" b="1" dirty="0">
                <a:solidFill>
                  <a:srgbClr val="002060"/>
                </a:solidFill>
              </a:rPr>
              <a:t>A responsabilidade pela Casa Comum é de todos, dos governantes e da população. </a:t>
            </a:r>
            <a:r>
              <a:rPr lang="pt-BR" b="1" dirty="0">
                <a:solidFill>
                  <a:srgbClr val="C00000"/>
                </a:solidFill>
              </a:rPr>
              <a:t>As comunidades cristãs são convocadas por esta Campanha </a:t>
            </a:r>
            <a:r>
              <a:rPr lang="pt-BR" b="1" dirty="0" smtClean="0">
                <a:solidFill>
                  <a:srgbClr val="C00000"/>
                </a:solidFill>
              </a:rPr>
              <a:t>a </a:t>
            </a:r>
            <a:r>
              <a:rPr lang="pt-BR" b="1" dirty="0">
                <a:solidFill>
                  <a:srgbClr val="C00000"/>
                </a:solidFill>
              </a:rPr>
              <a:t>mobilizar a população dos municípios para reclamar </a:t>
            </a:r>
            <a:r>
              <a:rPr lang="pt-BR" b="1" dirty="0" smtClean="0">
                <a:solidFill>
                  <a:srgbClr val="C00000"/>
                </a:solidFill>
              </a:rPr>
              <a:t>Planos </a:t>
            </a:r>
            <a:r>
              <a:rPr lang="pt-BR" b="1" dirty="0">
                <a:solidFill>
                  <a:srgbClr val="C00000"/>
                </a:solidFill>
              </a:rPr>
              <a:t>de Saneamento Básico e exercer o controle social sobre as ações de sua </a:t>
            </a:r>
            <a:r>
              <a:rPr lang="pt-BR" b="1" dirty="0" smtClean="0">
                <a:solidFill>
                  <a:srgbClr val="C00000"/>
                </a:solidFill>
              </a:rPr>
              <a:t>execução</a:t>
            </a:r>
            <a:endParaRPr lang="pt-BR" b="1" dirty="0">
              <a:solidFill>
                <a:srgbClr val="C00000"/>
              </a:solidFill>
            </a:endParaRPr>
          </a:p>
          <a:p>
            <a:pPr lvl="0">
              <a:lnSpc>
                <a:spcPct val="160000"/>
              </a:lnSpc>
            </a:pPr>
            <a:r>
              <a:rPr lang="pt-BR" b="1" dirty="0">
                <a:solidFill>
                  <a:srgbClr val="002060"/>
                </a:solidFill>
              </a:rPr>
              <a:t>A partir do tema “Casa Comum, nossa </a:t>
            </a:r>
            <a:r>
              <a:rPr lang="pt-BR" b="1" dirty="0" smtClean="0">
                <a:solidFill>
                  <a:srgbClr val="002060"/>
                </a:solidFill>
              </a:rPr>
              <a:t>responsabilidade</a:t>
            </a:r>
            <a:r>
              <a:rPr lang="pt-BR" b="1" dirty="0">
                <a:solidFill>
                  <a:srgbClr val="002060"/>
                </a:solidFill>
              </a:rPr>
              <a:t>” e inspirados pelo lema “Quero ver o direito brotar como fonte e correr a justiça qual riacho que não seca” (Am 5,24), assumimos seguintes objetivos:  </a:t>
            </a: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12</a:t>
            </a:fld>
            <a:endParaRPr lang="pt-BR"/>
          </a:p>
        </p:txBody>
      </p:sp>
    </p:spTree>
    <p:extLst>
      <p:ext uri="{BB962C8B-B14F-4D97-AF65-F5344CB8AC3E}">
        <p14:creationId xmlns:p14="http://schemas.microsoft.com/office/powerpoint/2010/main" val="244880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OBJETIVO GERAL</a:t>
            </a:r>
            <a:endParaRPr lang="pt-BR" sz="3000" dirty="0">
              <a:solidFill>
                <a:srgbClr val="C00000"/>
              </a:solidFill>
            </a:endParaRPr>
          </a:p>
        </p:txBody>
      </p:sp>
      <p:sp>
        <p:nvSpPr>
          <p:cNvPr id="3" name="Espaço Reservado para Conteúdo 2"/>
          <p:cNvSpPr>
            <a:spLocks noGrp="1"/>
          </p:cNvSpPr>
          <p:nvPr>
            <p:ph sz="quarter" idx="1"/>
          </p:nvPr>
        </p:nvSpPr>
        <p:spPr/>
        <p:txBody>
          <a:bodyPr>
            <a:normAutofit/>
          </a:bodyPr>
          <a:lstStyle/>
          <a:p>
            <a:pPr algn="just">
              <a:lnSpc>
                <a:spcPct val="150000"/>
              </a:lnSpc>
            </a:pPr>
            <a:r>
              <a:rPr lang="pt-BR" sz="2800" b="1" dirty="0">
                <a:solidFill>
                  <a:srgbClr val="002060"/>
                </a:solidFill>
              </a:rPr>
              <a:t>Assegurar o direito ao saneamento básico para todas as pessoas e empenharmo-nos, à luz da fé, por políticas públicas e atitudes responsáveis que garantam a integridade e o futuro de nossa Casa </a:t>
            </a:r>
            <a:r>
              <a:rPr lang="pt-BR" sz="2800" b="1" dirty="0" smtClean="0">
                <a:solidFill>
                  <a:srgbClr val="002060"/>
                </a:solidFill>
              </a:rPr>
              <a:t>Comum</a:t>
            </a:r>
            <a:endParaRPr lang="pt-BR" sz="2800"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13</a:t>
            </a:fld>
            <a:endParaRPr lang="pt-BR"/>
          </a:p>
        </p:txBody>
      </p:sp>
    </p:spTree>
    <p:extLst>
      <p:ext uri="{BB962C8B-B14F-4D97-AF65-F5344CB8AC3E}">
        <p14:creationId xmlns:p14="http://schemas.microsoft.com/office/powerpoint/2010/main" val="324470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OBJETIVOS ESPECÍFICOS</a:t>
            </a:r>
            <a:endParaRPr lang="pt-BR" sz="3000" dirty="0">
              <a:solidFill>
                <a:srgbClr val="C00000"/>
              </a:solidFill>
            </a:endParaRPr>
          </a:p>
        </p:txBody>
      </p:sp>
      <p:sp>
        <p:nvSpPr>
          <p:cNvPr id="3" name="Espaço Reservado para Conteúdo 2"/>
          <p:cNvSpPr>
            <a:spLocks noGrp="1"/>
          </p:cNvSpPr>
          <p:nvPr>
            <p:ph sz="quarter" idx="1"/>
          </p:nvPr>
        </p:nvSpPr>
        <p:spPr/>
        <p:txBody>
          <a:bodyPr>
            <a:normAutofit fontScale="77500" lnSpcReduction="20000"/>
          </a:bodyPr>
          <a:lstStyle/>
          <a:p>
            <a:pPr lvl="0">
              <a:lnSpc>
                <a:spcPct val="170000"/>
              </a:lnSpc>
            </a:pPr>
            <a:r>
              <a:rPr lang="pt-BR" b="1" u="sng" dirty="0">
                <a:solidFill>
                  <a:srgbClr val="002060"/>
                </a:solidFill>
              </a:rPr>
              <a:t>Unir Igrejas</a:t>
            </a:r>
            <a:r>
              <a:rPr lang="pt-BR" b="1" dirty="0">
                <a:solidFill>
                  <a:srgbClr val="002060"/>
                </a:solidFill>
              </a:rPr>
              <a:t>, diferentes expressões religiosas e pessoas de boa vontade na promoção da justiça e do direito ao saneamento básico;</a:t>
            </a:r>
          </a:p>
          <a:p>
            <a:pPr lvl="0">
              <a:lnSpc>
                <a:spcPct val="170000"/>
              </a:lnSpc>
            </a:pPr>
            <a:r>
              <a:rPr lang="pt-BR" b="1" u="sng" dirty="0">
                <a:solidFill>
                  <a:srgbClr val="002060"/>
                </a:solidFill>
              </a:rPr>
              <a:t>Estimular</a:t>
            </a:r>
            <a:r>
              <a:rPr lang="pt-BR" b="1" dirty="0">
                <a:solidFill>
                  <a:srgbClr val="002060"/>
                </a:solidFill>
              </a:rPr>
              <a:t> o conhecimento da realidade local em relação aos serviços de saneamento básico;</a:t>
            </a:r>
          </a:p>
          <a:p>
            <a:pPr lvl="0">
              <a:lnSpc>
                <a:spcPct val="170000"/>
              </a:lnSpc>
            </a:pPr>
            <a:r>
              <a:rPr lang="pt-BR" b="1" u="sng" dirty="0">
                <a:solidFill>
                  <a:srgbClr val="002060"/>
                </a:solidFill>
              </a:rPr>
              <a:t>Incentivar</a:t>
            </a:r>
            <a:r>
              <a:rPr lang="pt-BR" b="1" dirty="0">
                <a:solidFill>
                  <a:srgbClr val="002060"/>
                </a:solidFill>
              </a:rPr>
              <a:t> o consumo responsável dos dons da natureza, principalmente da água;</a:t>
            </a:r>
          </a:p>
          <a:p>
            <a:pPr lvl="0">
              <a:lnSpc>
                <a:spcPct val="170000"/>
              </a:lnSpc>
            </a:pPr>
            <a:r>
              <a:rPr lang="pt-BR" b="1" u="sng" dirty="0">
                <a:solidFill>
                  <a:srgbClr val="002060"/>
                </a:solidFill>
              </a:rPr>
              <a:t>Apoiar e incentivar </a:t>
            </a:r>
            <a:r>
              <a:rPr lang="pt-BR" b="1" dirty="0">
                <a:solidFill>
                  <a:srgbClr val="002060"/>
                </a:solidFill>
              </a:rPr>
              <a:t>os municípios para que elaborem e executem o seu Plano de Saneamento Básico</a:t>
            </a:r>
            <a:r>
              <a:rPr lang="pt-BR" b="1" dirty="0" smtClean="0">
                <a:solidFill>
                  <a:srgbClr val="002060"/>
                </a:solidFill>
              </a:rPr>
              <a:t>;</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14</a:t>
            </a:fld>
            <a:endParaRPr lang="pt-BR"/>
          </a:p>
        </p:txBody>
      </p:sp>
    </p:spTree>
    <p:extLst>
      <p:ext uri="{BB962C8B-B14F-4D97-AF65-F5344CB8AC3E}">
        <p14:creationId xmlns:p14="http://schemas.microsoft.com/office/powerpoint/2010/main" val="123110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OBJETIVOS ESPECÍFICOS</a:t>
            </a:r>
            <a:endParaRPr lang="pt-BR" sz="3000" dirty="0"/>
          </a:p>
        </p:txBody>
      </p:sp>
      <p:sp>
        <p:nvSpPr>
          <p:cNvPr id="3" name="Espaço Reservado para Conteúdo 2"/>
          <p:cNvSpPr>
            <a:spLocks noGrp="1"/>
          </p:cNvSpPr>
          <p:nvPr>
            <p:ph sz="quarter" idx="1"/>
          </p:nvPr>
        </p:nvSpPr>
        <p:spPr/>
        <p:txBody>
          <a:bodyPr>
            <a:normAutofit fontScale="85000" lnSpcReduction="10000"/>
          </a:bodyPr>
          <a:lstStyle/>
          <a:p>
            <a:pPr lvl="0">
              <a:lnSpc>
                <a:spcPct val="170000"/>
              </a:lnSpc>
            </a:pPr>
            <a:r>
              <a:rPr lang="pt-BR" b="1" u="sng" dirty="0" smtClean="0">
                <a:solidFill>
                  <a:srgbClr val="002060"/>
                </a:solidFill>
              </a:rPr>
              <a:t>Desenvolver</a:t>
            </a:r>
            <a:r>
              <a:rPr lang="pt-BR" b="1" dirty="0" smtClean="0">
                <a:solidFill>
                  <a:srgbClr val="002060"/>
                </a:solidFill>
              </a:rPr>
              <a:t> a consciência de que políticas públicas na área de saneamento básico apenas se tornarão realidade pelo trabalho e esforço em conjunto;</a:t>
            </a:r>
          </a:p>
          <a:p>
            <a:pPr lvl="0">
              <a:lnSpc>
                <a:spcPct val="170000"/>
              </a:lnSpc>
            </a:pPr>
            <a:r>
              <a:rPr lang="pt-BR" b="1" u="sng" dirty="0" smtClean="0">
                <a:solidFill>
                  <a:srgbClr val="002060"/>
                </a:solidFill>
              </a:rPr>
              <a:t>Denunciar</a:t>
            </a:r>
            <a:r>
              <a:rPr lang="pt-BR" b="1" dirty="0" smtClean="0">
                <a:solidFill>
                  <a:srgbClr val="002060"/>
                </a:solidFill>
              </a:rPr>
              <a:t> a privatização dos serviços de saneamento básico, pois eles devem ser política pública, obrigação do Estado;</a:t>
            </a:r>
          </a:p>
          <a:p>
            <a:pPr lvl="0">
              <a:lnSpc>
                <a:spcPct val="170000"/>
              </a:lnSpc>
            </a:pPr>
            <a:r>
              <a:rPr lang="pt-BR" b="1" u="sng" dirty="0" smtClean="0">
                <a:solidFill>
                  <a:srgbClr val="002060"/>
                </a:solidFill>
              </a:rPr>
              <a:t>Desenvolver</a:t>
            </a:r>
            <a:r>
              <a:rPr lang="pt-BR" b="1" dirty="0" smtClean="0">
                <a:solidFill>
                  <a:srgbClr val="002060"/>
                </a:solidFill>
              </a:rPr>
              <a:t> a compreensão da relação entre ecumenismo, fidelidade à proposta cristã e envolvimento com as necessidades humanas básicas</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15</a:t>
            </a:fld>
            <a:endParaRPr lang="pt-BR"/>
          </a:p>
        </p:txBody>
      </p:sp>
    </p:spTree>
    <p:extLst>
      <p:ext uri="{BB962C8B-B14F-4D97-AF65-F5344CB8AC3E}">
        <p14:creationId xmlns:p14="http://schemas.microsoft.com/office/powerpoint/2010/main" val="111836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002060"/>
                </a:solidFill>
              </a:rPr>
              <a:t>ver</a:t>
            </a:r>
            <a:endParaRPr lang="pt-BR" dirty="0">
              <a:solidFill>
                <a:srgbClr val="002060"/>
              </a:solidFill>
            </a:endParaRPr>
          </a:p>
        </p:txBody>
      </p:sp>
      <p:sp>
        <p:nvSpPr>
          <p:cNvPr id="3" name="Espaço Reservado para Texto 2"/>
          <p:cNvSpPr>
            <a:spLocks noGrp="1"/>
          </p:cNvSpPr>
          <p:nvPr>
            <p:ph type="body" idx="1"/>
          </p:nvPr>
        </p:nvSpPr>
        <p:spPr/>
        <p:txBody>
          <a:bodyPr>
            <a:normAutofit/>
          </a:bodyPr>
          <a:lstStyle/>
          <a:p>
            <a:pPr algn="ctr"/>
            <a:r>
              <a:rPr lang="pt-BR" sz="3000" b="1" dirty="0" smtClean="0">
                <a:solidFill>
                  <a:srgbClr val="C00000"/>
                </a:solidFill>
              </a:rPr>
              <a:t>PRIMEIRA PARTE</a:t>
            </a:r>
            <a:endParaRPr lang="pt-BR" sz="3000" b="1" dirty="0">
              <a:solidFill>
                <a:srgbClr val="C00000"/>
              </a:solidFill>
            </a:endParaRPr>
          </a:p>
        </p:txBody>
      </p:sp>
      <p:sp>
        <p:nvSpPr>
          <p:cNvPr id="4" name="Espaço Reservado para Número de Slide 3"/>
          <p:cNvSpPr>
            <a:spLocks noGrp="1"/>
          </p:cNvSpPr>
          <p:nvPr>
            <p:ph type="sldNum" sz="quarter" idx="12"/>
          </p:nvPr>
        </p:nvSpPr>
        <p:spPr/>
        <p:txBody>
          <a:bodyPr/>
          <a:lstStyle/>
          <a:p>
            <a:fld id="{CC8F7CFE-5062-4D44-BFB0-A44768D6635B}" type="slidenum">
              <a:rPr lang="pt-BR" smtClean="0"/>
              <a:t>16</a:t>
            </a:fld>
            <a:endParaRPr lang="pt-BR"/>
          </a:p>
        </p:txBody>
      </p:sp>
    </p:spTree>
    <p:extLst>
      <p:ext uri="{BB962C8B-B14F-4D97-AF65-F5344CB8AC3E}">
        <p14:creationId xmlns:p14="http://schemas.microsoft.com/office/powerpoint/2010/main" val="2580320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VER A NOSSA CASA COMUM</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5141168"/>
          </a:xfrm>
        </p:spPr>
        <p:txBody>
          <a:bodyPr>
            <a:normAutofit fontScale="70000" lnSpcReduction="20000"/>
          </a:bodyPr>
          <a:lstStyle/>
          <a:p>
            <a:pPr lvl="0">
              <a:lnSpc>
                <a:spcPct val="170000"/>
              </a:lnSpc>
            </a:pPr>
            <a:r>
              <a:rPr lang="pt-BR" b="1" dirty="0">
                <a:solidFill>
                  <a:srgbClr val="002060"/>
                </a:solidFill>
              </a:rPr>
              <a:t>Começaremos examinando a realidade do saneamento básico no Brasil para perceber melhor a relevância desse </a:t>
            </a:r>
            <a:r>
              <a:rPr lang="pt-BR" b="1" dirty="0" smtClean="0">
                <a:solidFill>
                  <a:srgbClr val="002060"/>
                </a:solidFill>
              </a:rPr>
              <a:t>tema:</a:t>
            </a:r>
            <a:endParaRPr lang="pt-BR" b="1" dirty="0">
              <a:solidFill>
                <a:srgbClr val="002060"/>
              </a:solidFill>
            </a:endParaRPr>
          </a:p>
          <a:p>
            <a:pPr lvl="0">
              <a:lnSpc>
                <a:spcPct val="170000"/>
              </a:lnSpc>
            </a:pPr>
            <a:r>
              <a:rPr lang="pt-BR" b="1" dirty="0">
                <a:solidFill>
                  <a:srgbClr val="002060"/>
                </a:solidFill>
              </a:rPr>
              <a:t>Estamos </a:t>
            </a:r>
            <a:r>
              <a:rPr lang="pt-BR" b="1" dirty="0" smtClean="0">
                <a:solidFill>
                  <a:srgbClr val="002060"/>
                </a:solidFill>
              </a:rPr>
              <a:t>num </a:t>
            </a:r>
            <a:r>
              <a:rPr lang="pt-BR" b="1" dirty="0">
                <a:solidFill>
                  <a:srgbClr val="002060"/>
                </a:solidFill>
              </a:rPr>
              <a:t>momento </a:t>
            </a:r>
            <a:r>
              <a:rPr lang="pt-BR" b="1" dirty="0" smtClean="0">
                <a:solidFill>
                  <a:srgbClr val="002060"/>
                </a:solidFill>
              </a:rPr>
              <a:t>crucial </a:t>
            </a:r>
            <a:r>
              <a:rPr lang="pt-BR" b="1" dirty="0">
                <a:solidFill>
                  <a:srgbClr val="002060"/>
                </a:solidFill>
              </a:rPr>
              <a:t>para a continuidade da vida no Planeta </a:t>
            </a:r>
            <a:r>
              <a:rPr lang="pt-BR" b="1" dirty="0" smtClean="0">
                <a:solidFill>
                  <a:srgbClr val="002060"/>
                </a:solidFill>
              </a:rPr>
              <a:t>. </a:t>
            </a:r>
            <a:r>
              <a:rPr lang="pt-BR" b="1" dirty="0">
                <a:solidFill>
                  <a:srgbClr val="002060"/>
                </a:solidFill>
              </a:rPr>
              <a:t>É necessário que assumamos as responsabilidades das escolhas </a:t>
            </a:r>
            <a:r>
              <a:rPr lang="pt-BR" b="1" dirty="0" smtClean="0">
                <a:solidFill>
                  <a:srgbClr val="002060"/>
                </a:solidFill>
              </a:rPr>
              <a:t>feitas</a:t>
            </a:r>
            <a:endParaRPr lang="pt-BR" b="1" dirty="0">
              <a:solidFill>
                <a:srgbClr val="002060"/>
              </a:solidFill>
            </a:endParaRPr>
          </a:p>
          <a:p>
            <a:pPr lvl="0">
              <a:lnSpc>
                <a:spcPct val="170000"/>
              </a:lnSpc>
            </a:pPr>
            <a:r>
              <a:rPr lang="pt-BR" b="1" dirty="0">
                <a:solidFill>
                  <a:srgbClr val="002060"/>
                </a:solidFill>
              </a:rPr>
              <a:t>Elas devem contribuir para a superação das desigualdades e das agressões à Criação. A Terra é um sistema vivo e complexo que nos foi presenteado por </a:t>
            </a:r>
            <a:r>
              <a:rPr lang="pt-BR" b="1" dirty="0" smtClean="0">
                <a:solidFill>
                  <a:srgbClr val="002060"/>
                </a:solidFill>
              </a:rPr>
              <a:t>Deus e precisamos de um </a:t>
            </a:r>
            <a:r>
              <a:rPr lang="pt-BR" b="1" dirty="0">
                <a:solidFill>
                  <a:srgbClr val="002060"/>
                </a:solidFill>
              </a:rPr>
              <a:t>mundo onde o direito brote como fonte e a justiça corra qual riacho que não seca (cf. Am 5,24). Nossa fé </a:t>
            </a:r>
            <a:r>
              <a:rPr lang="pt-BR" b="1" dirty="0" smtClean="0">
                <a:solidFill>
                  <a:srgbClr val="002060"/>
                </a:solidFill>
              </a:rPr>
              <a:t>nos </a:t>
            </a:r>
            <a:r>
              <a:rPr lang="pt-BR" b="1" dirty="0">
                <a:solidFill>
                  <a:srgbClr val="002060"/>
                </a:solidFill>
              </a:rPr>
              <a:t>impulsiona a </a:t>
            </a:r>
            <a:r>
              <a:rPr lang="pt-BR" b="1" dirty="0" smtClean="0">
                <a:solidFill>
                  <a:srgbClr val="002060"/>
                </a:solidFill>
              </a:rPr>
              <a:t>arregaçar as mangas e </a:t>
            </a:r>
            <a:r>
              <a:rPr lang="pt-BR" b="1" dirty="0">
                <a:solidFill>
                  <a:srgbClr val="002060"/>
                </a:solidFill>
              </a:rPr>
              <a:t>construir um mundo mais humano e </a:t>
            </a:r>
            <a:r>
              <a:rPr lang="pt-BR" b="1" dirty="0" smtClean="0">
                <a:solidFill>
                  <a:srgbClr val="002060"/>
                </a:solidFill>
              </a:rPr>
              <a:t>justo</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17</a:t>
            </a:fld>
            <a:endParaRPr lang="pt-BR"/>
          </a:p>
        </p:txBody>
      </p:sp>
    </p:spTree>
    <p:extLst>
      <p:ext uri="{BB962C8B-B14F-4D97-AF65-F5344CB8AC3E}">
        <p14:creationId xmlns:p14="http://schemas.microsoft.com/office/powerpoint/2010/main" val="365350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ENTENDENDO O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4997152"/>
          </a:xfrm>
        </p:spPr>
        <p:txBody>
          <a:bodyPr>
            <a:normAutofit fontScale="85000" lnSpcReduction="10000"/>
          </a:bodyPr>
          <a:lstStyle/>
          <a:p>
            <a:pPr lvl="0">
              <a:lnSpc>
                <a:spcPct val="160000"/>
              </a:lnSpc>
            </a:pPr>
            <a:r>
              <a:rPr lang="pt-BR" b="1" dirty="0">
                <a:solidFill>
                  <a:srgbClr val="002060"/>
                </a:solidFill>
              </a:rPr>
              <a:t>O saneamento básico </a:t>
            </a:r>
            <a:r>
              <a:rPr lang="pt-BR" b="1" dirty="0" smtClean="0">
                <a:solidFill>
                  <a:srgbClr val="002060"/>
                </a:solidFill>
              </a:rPr>
              <a:t>inclui </a:t>
            </a:r>
            <a:r>
              <a:rPr lang="pt-BR" b="1" dirty="0">
                <a:solidFill>
                  <a:srgbClr val="002060"/>
                </a:solidFill>
              </a:rPr>
              <a:t>os serviços públicos de abastecimento de água, o manejo adequado dos esgotos sanitários, das águas pluviais, dos resíduos sólidos, o controle de reservatórios e dos agentes transmissores de </a:t>
            </a:r>
            <a:r>
              <a:rPr lang="pt-BR" b="1" dirty="0" smtClean="0">
                <a:solidFill>
                  <a:srgbClr val="002060"/>
                </a:solidFill>
              </a:rPr>
              <a:t>doenças</a:t>
            </a:r>
            <a:endParaRPr lang="pt-BR" b="1" dirty="0">
              <a:solidFill>
                <a:srgbClr val="002060"/>
              </a:solidFill>
            </a:endParaRPr>
          </a:p>
          <a:p>
            <a:pPr lvl="0">
              <a:lnSpc>
                <a:spcPct val="160000"/>
              </a:lnSpc>
            </a:pPr>
            <a:r>
              <a:rPr lang="pt-BR" b="1" dirty="0">
                <a:solidFill>
                  <a:srgbClr val="002060"/>
                </a:solidFill>
              </a:rPr>
              <a:t>Hoje, as preocupações no campo do saneamento passam a incorporar não só questões de ordem sanitária, mas também de justiça social e ambiental. Assim, o conceito de saneamento passa a ser tratado em termos de saneamento, saneamento básico e saneamento </a:t>
            </a:r>
            <a:r>
              <a:rPr lang="pt-BR" b="1" dirty="0" smtClean="0">
                <a:solidFill>
                  <a:srgbClr val="002060"/>
                </a:solidFill>
              </a:rPr>
              <a:t>ambiental</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18</a:t>
            </a:fld>
            <a:endParaRPr lang="pt-BR"/>
          </a:p>
        </p:txBody>
      </p:sp>
    </p:spTree>
    <p:extLst>
      <p:ext uri="{BB962C8B-B14F-4D97-AF65-F5344CB8AC3E}">
        <p14:creationId xmlns:p14="http://schemas.microsoft.com/office/powerpoint/2010/main" val="226330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ENTENDENDO O SANEAMENTO BÁSICO</a:t>
            </a:r>
            <a:endParaRPr lang="pt-BR" sz="3000" dirty="0"/>
          </a:p>
        </p:txBody>
      </p:sp>
      <p:sp>
        <p:nvSpPr>
          <p:cNvPr id="3" name="Espaço Reservado para Conteúdo 2"/>
          <p:cNvSpPr>
            <a:spLocks noGrp="1"/>
          </p:cNvSpPr>
          <p:nvPr>
            <p:ph sz="quarter" idx="1"/>
          </p:nvPr>
        </p:nvSpPr>
        <p:spPr>
          <a:xfrm>
            <a:off x="457200" y="1196752"/>
            <a:ext cx="8229600" cy="5472608"/>
          </a:xfrm>
        </p:spPr>
        <p:txBody>
          <a:bodyPr>
            <a:normAutofit fontScale="77500" lnSpcReduction="20000"/>
          </a:bodyPr>
          <a:lstStyle/>
          <a:p>
            <a:pPr>
              <a:lnSpc>
                <a:spcPct val="170000"/>
              </a:lnSpc>
            </a:pPr>
            <a:endParaRPr lang="pt-BR" b="1" dirty="0" smtClean="0">
              <a:solidFill>
                <a:srgbClr val="002060"/>
              </a:solidFill>
            </a:endParaRPr>
          </a:p>
          <a:p>
            <a:pPr>
              <a:lnSpc>
                <a:spcPct val="170000"/>
              </a:lnSpc>
            </a:pPr>
            <a:r>
              <a:rPr lang="pt-BR" b="1" dirty="0" smtClean="0">
                <a:solidFill>
                  <a:srgbClr val="002060"/>
                </a:solidFill>
              </a:rPr>
              <a:t>Saneamento </a:t>
            </a:r>
            <a:r>
              <a:rPr lang="pt-BR" b="1" dirty="0">
                <a:solidFill>
                  <a:srgbClr val="002060"/>
                </a:solidFill>
              </a:rPr>
              <a:t>básico significa o conjunto de serviços, infraestruturas e instalações físicas, educacionais, legais e institucionais que garantam:</a:t>
            </a:r>
          </a:p>
          <a:p>
            <a:pPr lvl="1">
              <a:lnSpc>
                <a:spcPct val="170000"/>
              </a:lnSpc>
            </a:pPr>
            <a:r>
              <a:rPr lang="pt-BR" b="1" dirty="0"/>
              <a:t>a) abastecimento de água potável, desde a captação até as ligações prediais e respectivos instrumentos de medição;</a:t>
            </a:r>
          </a:p>
          <a:p>
            <a:pPr lvl="1">
              <a:lnSpc>
                <a:spcPct val="170000"/>
              </a:lnSpc>
            </a:pPr>
            <a:r>
              <a:rPr lang="pt-BR" b="1" dirty="0"/>
              <a:t>b) esgotamento sanitário: coleta, transporte, tratamento e disposição final adequados dos esgotos sanitários, desde as ligações prediais até o seu lançamento </a:t>
            </a:r>
            <a:r>
              <a:rPr lang="pt-BR" b="1"/>
              <a:t>final </a:t>
            </a:r>
            <a:r>
              <a:rPr lang="pt-BR" b="1" smtClean="0"/>
              <a:t>em lugar </a:t>
            </a:r>
            <a:r>
              <a:rPr lang="pt-BR" b="1" dirty="0" smtClean="0"/>
              <a:t>adequado;</a:t>
            </a:r>
            <a:endParaRPr lang="pt-BR" b="1" dirty="0"/>
          </a:p>
          <a:p>
            <a:pPr lvl="1">
              <a:lnSpc>
                <a:spcPct val="170000"/>
              </a:lnSpc>
            </a:pPr>
            <a:r>
              <a:rPr lang="pt-BR" b="1" dirty="0"/>
              <a:t>c) limpeza urbana e manejo de resíduos sólidos: coleta, transporte, transbordo, tratamento e destino final do lixo doméstico, hospitalar, industrial e do lixo originário da varrição e limpeza de ruas;</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19</a:t>
            </a:fld>
            <a:endParaRPr lang="pt-BR"/>
          </a:p>
        </p:txBody>
      </p:sp>
    </p:spTree>
    <p:extLst>
      <p:ext uri="{BB962C8B-B14F-4D97-AF65-F5344CB8AC3E}">
        <p14:creationId xmlns:p14="http://schemas.microsoft.com/office/powerpoint/2010/main" val="1673570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CC8F7CFE-5062-4D44-BFB0-A44768D6635B}" type="slidenum">
              <a:rPr lang="pt-BR" smtClean="0"/>
              <a:t>2</a:t>
            </a:fld>
            <a:endParaRPr lang="pt-BR"/>
          </a:p>
        </p:txBody>
      </p:sp>
      <p:sp>
        <p:nvSpPr>
          <p:cNvPr id="5" name="Retângulo 4"/>
          <p:cNvSpPr/>
          <p:nvPr/>
        </p:nvSpPr>
        <p:spPr>
          <a:xfrm>
            <a:off x="611560" y="332656"/>
            <a:ext cx="7632848" cy="6463308"/>
          </a:xfrm>
          <a:prstGeom prst="rect">
            <a:avLst/>
          </a:prstGeom>
        </p:spPr>
        <p:txBody>
          <a:bodyPr wrap="square">
            <a:spAutoFit/>
          </a:bodyPr>
          <a:lstStyle/>
          <a:p>
            <a:pPr>
              <a:lnSpc>
                <a:spcPct val="150000"/>
              </a:lnSpc>
            </a:pPr>
            <a:r>
              <a:rPr lang="pt-BR" sz="2400" b="1" dirty="0">
                <a:solidFill>
                  <a:srgbClr val="002060"/>
                </a:solidFill>
              </a:rPr>
              <a:t>ORAÇÃO DA CFE</a:t>
            </a:r>
          </a:p>
          <a:p>
            <a:pPr>
              <a:lnSpc>
                <a:spcPct val="150000"/>
              </a:lnSpc>
            </a:pPr>
            <a:r>
              <a:rPr lang="pt-BR" sz="2400" b="1" dirty="0">
                <a:solidFill>
                  <a:srgbClr val="002060"/>
                </a:solidFill>
              </a:rPr>
              <a:t>Deus da vida, da justiça e do amor, Vós fizestes com ternura o nosso planeta, morada de todas as espécies e povos.</a:t>
            </a:r>
          </a:p>
          <a:p>
            <a:pPr>
              <a:lnSpc>
                <a:spcPct val="150000"/>
              </a:lnSpc>
            </a:pPr>
            <a:r>
              <a:rPr lang="pt-BR" sz="2400" b="1" dirty="0">
                <a:solidFill>
                  <a:srgbClr val="002060"/>
                </a:solidFill>
              </a:rPr>
              <a:t>Dai-nos assumir, na força da fé e em irmandade ecumênica, a corresponsabilidade na construção de um mundo sustentável e justo, para todos.</a:t>
            </a:r>
          </a:p>
          <a:p>
            <a:pPr>
              <a:lnSpc>
                <a:spcPct val="150000"/>
              </a:lnSpc>
            </a:pPr>
            <a:r>
              <a:rPr lang="pt-BR" sz="2400" b="1" dirty="0">
                <a:solidFill>
                  <a:srgbClr val="002060"/>
                </a:solidFill>
              </a:rPr>
              <a:t>No seguimento de Jesus, com a Alegria do Evangelho e com a opção pelos pobres.</a:t>
            </a:r>
          </a:p>
          <a:p>
            <a:pPr>
              <a:lnSpc>
                <a:spcPct val="150000"/>
              </a:lnSpc>
            </a:pPr>
            <a:endParaRPr lang="pt-BR" sz="1100" b="1" dirty="0" smtClean="0">
              <a:solidFill>
                <a:srgbClr val="002060"/>
              </a:solidFill>
            </a:endParaRPr>
          </a:p>
          <a:p>
            <a:pPr>
              <a:lnSpc>
                <a:spcPct val="150000"/>
              </a:lnSpc>
            </a:pPr>
            <a:r>
              <a:rPr lang="pt-BR" sz="1600" b="1" i="1" dirty="0" smtClean="0">
                <a:solidFill>
                  <a:srgbClr val="002060"/>
                </a:solidFill>
              </a:rPr>
              <a:t>                  (Dom </a:t>
            </a:r>
            <a:r>
              <a:rPr lang="pt-BR" sz="1600" b="1" i="1" dirty="0">
                <a:solidFill>
                  <a:srgbClr val="002060"/>
                </a:solidFill>
              </a:rPr>
              <a:t>Pedro </a:t>
            </a:r>
            <a:r>
              <a:rPr lang="pt-BR" sz="1600" b="1" i="1" dirty="0" err="1">
                <a:solidFill>
                  <a:srgbClr val="002060"/>
                </a:solidFill>
              </a:rPr>
              <a:t>Casaldáliga</a:t>
            </a:r>
            <a:r>
              <a:rPr lang="pt-BR" sz="1600" b="1" i="1" dirty="0">
                <a:solidFill>
                  <a:srgbClr val="002060"/>
                </a:solidFill>
              </a:rPr>
              <a:t> ,</a:t>
            </a:r>
            <a:r>
              <a:rPr lang="pt-BR" sz="1600" b="1" i="1" dirty="0" smtClean="0">
                <a:solidFill>
                  <a:srgbClr val="002060"/>
                </a:solidFill>
              </a:rPr>
              <a:t>Prelazia </a:t>
            </a:r>
            <a:r>
              <a:rPr lang="pt-BR" sz="1600" b="1" i="1" dirty="0">
                <a:solidFill>
                  <a:srgbClr val="002060"/>
                </a:solidFill>
              </a:rPr>
              <a:t>de São Felix do Araguaia)</a:t>
            </a:r>
            <a:endParaRPr lang="pt-BR" sz="2400" b="1" i="1" dirty="0">
              <a:solidFill>
                <a:srgbClr val="002060"/>
              </a:solidFill>
            </a:endParaRPr>
          </a:p>
        </p:txBody>
      </p:sp>
    </p:spTree>
    <p:extLst>
      <p:ext uri="{BB962C8B-B14F-4D97-AF65-F5344CB8AC3E}">
        <p14:creationId xmlns:p14="http://schemas.microsoft.com/office/powerpoint/2010/main" val="3285257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ENTENDENDO O SANEAMENTO BÁSICO</a:t>
            </a:r>
            <a:endParaRPr lang="pt-BR" sz="3000" dirty="0"/>
          </a:p>
        </p:txBody>
      </p:sp>
      <p:sp>
        <p:nvSpPr>
          <p:cNvPr id="3" name="Espaço Reservado para Conteúdo 2"/>
          <p:cNvSpPr>
            <a:spLocks noGrp="1"/>
          </p:cNvSpPr>
          <p:nvPr>
            <p:ph sz="quarter" idx="1"/>
          </p:nvPr>
        </p:nvSpPr>
        <p:spPr>
          <a:xfrm>
            <a:off x="457200" y="1600200"/>
            <a:ext cx="8229600" cy="4997152"/>
          </a:xfrm>
        </p:spPr>
        <p:txBody>
          <a:bodyPr>
            <a:normAutofit fontScale="85000" lnSpcReduction="10000"/>
          </a:bodyPr>
          <a:lstStyle/>
          <a:p>
            <a:pPr lvl="1">
              <a:lnSpc>
                <a:spcPct val="170000"/>
              </a:lnSpc>
            </a:pPr>
            <a:r>
              <a:rPr lang="pt-BR" b="1" dirty="0" smtClean="0"/>
              <a:t>d) drenagem e manejo das águas pluviais urbanas: transporte, detenção ou retenção para evitar enchentes. Também inclui o tratamento e disposição final das águas pluviais drenadas nas áreas urbanas. (Lei n. 11.445/07 – artigo 3).</a:t>
            </a:r>
          </a:p>
          <a:p>
            <a:pPr lvl="1">
              <a:lnSpc>
                <a:spcPct val="170000"/>
              </a:lnSpc>
            </a:pPr>
            <a:r>
              <a:rPr lang="pt-BR" b="1" dirty="0" smtClean="0"/>
              <a:t>e) articulação entre o saneamento básico e as políticas de desenvolvimento urbano e regional de habitação, de combate à pobreza e de sua erradicação, de proteção ambiental, de promoção da saúde e outras de relevante interesse social voltadas para a melhoria da qualidade de vida para as quais o saneamento básico seja fator determinante (Lei 11.445/07 art. 2 parágrafo 6).</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20</a:t>
            </a:fld>
            <a:endParaRPr lang="pt-BR"/>
          </a:p>
        </p:txBody>
      </p:sp>
    </p:spTree>
    <p:extLst>
      <p:ext uri="{BB962C8B-B14F-4D97-AF65-F5344CB8AC3E}">
        <p14:creationId xmlns:p14="http://schemas.microsoft.com/office/powerpoint/2010/main" val="3132177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ENTENDENDO O SANEAMENTO BÁSICO</a:t>
            </a:r>
            <a:endParaRPr lang="pt-BR" sz="3000" dirty="0"/>
          </a:p>
        </p:txBody>
      </p:sp>
      <p:sp>
        <p:nvSpPr>
          <p:cNvPr id="3" name="Espaço Reservado para Conteúdo 2"/>
          <p:cNvSpPr>
            <a:spLocks noGrp="1"/>
          </p:cNvSpPr>
          <p:nvPr>
            <p:ph sz="quarter" idx="1"/>
          </p:nvPr>
        </p:nvSpPr>
        <p:spPr/>
        <p:txBody>
          <a:bodyPr>
            <a:normAutofit fontScale="77500" lnSpcReduction="20000"/>
          </a:bodyPr>
          <a:lstStyle/>
          <a:p>
            <a:pPr lvl="0">
              <a:lnSpc>
                <a:spcPct val="160000"/>
              </a:lnSpc>
            </a:pPr>
            <a:r>
              <a:rPr lang="pt-BR" b="1" dirty="0">
                <a:solidFill>
                  <a:srgbClr val="FF0000"/>
                </a:solidFill>
                <a:effectLst>
                  <a:outerShdw blurRad="38100" dist="38100" dir="2700000" algn="tl">
                    <a:srgbClr val="000000">
                      <a:alpha val="43137"/>
                    </a:srgbClr>
                  </a:outerShdw>
                </a:effectLst>
              </a:rPr>
              <a:t>A implantação do saneamento básico torna-se essencial à vida humana e à proteção ambiental. É, portanto, ação que busca construir a justiça, principalmente para os pequenos e pobres. As ações de saneamento básico são serviços essenciais, direito social do cidadão e dever do </a:t>
            </a:r>
            <a:r>
              <a:rPr lang="pt-BR" b="1" dirty="0" smtClean="0">
                <a:solidFill>
                  <a:srgbClr val="FF0000"/>
                </a:solidFill>
                <a:effectLst>
                  <a:outerShdw blurRad="38100" dist="38100" dir="2700000" algn="tl">
                    <a:srgbClr val="000000">
                      <a:alpha val="43137"/>
                    </a:srgbClr>
                  </a:outerShdw>
                </a:effectLst>
              </a:rPr>
              <a:t>Estado</a:t>
            </a:r>
            <a:endParaRPr lang="pt-BR" b="1" dirty="0">
              <a:solidFill>
                <a:srgbClr val="FF0000"/>
              </a:solidFill>
              <a:effectLst>
                <a:outerShdw blurRad="38100" dist="38100" dir="2700000" algn="tl">
                  <a:srgbClr val="000000">
                    <a:alpha val="43137"/>
                  </a:srgbClr>
                </a:outerShdw>
              </a:effectLst>
            </a:endParaRPr>
          </a:p>
          <a:p>
            <a:pPr lvl="0">
              <a:lnSpc>
                <a:spcPct val="160000"/>
              </a:lnSpc>
            </a:pPr>
            <a:r>
              <a:rPr lang="pt-BR" b="1" dirty="0">
                <a:solidFill>
                  <a:srgbClr val="002060"/>
                </a:solidFill>
              </a:rPr>
              <a:t>A Resolução n. 64/292 de 28 de julho de 2010, da Assembleia Geral da ONU, reconhece formalmente o direito à água e à disposição do esgotamento sanitário, como algo essencial para a concretização de todos os direitos </a:t>
            </a:r>
            <a:r>
              <a:rPr lang="pt-BR" b="1" dirty="0" smtClean="0">
                <a:solidFill>
                  <a:srgbClr val="002060"/>
                </a:solidFill>
              </a:rPr>
              <a:t>humanos (é direito fundamental);</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21</a:t>
            </a:fld>
            <a:endParaRPr lang="pt-BR"/>
          </a:p>
        </p:txBody>
      </p:sp>
    </p:spTree>
    <p:extLst>
      <p:ext uri="{BB962C8B-B14F-4D97-AF65-F5344CB8AC3E}">
        <p14:creationId xmlns:p14="http://schemas.microsoft.com/office/powerpoint/2010/main" val="2117142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SAÚDE E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4997152"/>
          </a:xfrm>
        </p:spPr>
        <p:txBody>
          <a:bodyPr>
            <a:normAutofit fontScale="70000" lnSpcReduction="20000"/>
          </a:bodyPr>
          <a:lstStyle/>
          <a:p>
            <a:pPr lvl="0" fontAlgn="base">
              <a:lnSpc>
                <a:spcPct val="170000"/>
              </a:lnSpc>
            </a:pPr>
            <a:r>
              <a:rPr lang="pt-BR" b="1" dirty="0">
                <a:solidFill>
                  <a:srgbClr val="002060"/>
                </a:solidFill>
              </a:rPr>
              <a:t>Milhares de pessoas no mundo se tornam mais suscetíveis a doenças como: </a:t>
            </a:r>
            <a:r>
              <a:rPr lang="pt-BR" b="1" dirty="0" smtClean="0">
                <a:solidFill>
                  <a:srgbClr val="002060"/>
                </a:solidFill>
              </a:rPr>
              <a:t>diarreia, </a:t>
            </a:r>
            <a:r>
              <a:rPr lang="pt-BR" b="1" dirty="0">
                <a:solidFill>
                  <a:srgbClr val="002060"/>
                </a:solidFill>
              </a:rPr>
              <a:t>cólera, hepatite e febre tifoide, por conta de condições precárias de disposição do esgotamento sanitário, água e higiene.</a:t>
            </a:r>
          </a:p>
          <a:p>
            <a:pPr lvl="0">
              <a:lnSpc>
                <a:spcPct val="170000"/>
              </a:lnSpc>
            </a:pPr>
            <a:r>
              <a:rPr lang="pt-BR" b="1" dirty="0" smtClean="0">
                <a:solidFill>
                  <a:srgbClr val="002060"/>
                </a:solidFill>
              </a:rPr>
              <a:t>Uma </a:t>
            </a:r>
            <a:r>
              <a:rPr lang="pt-BR" b="1" dirty="0">
                <a:solidFill>
                  <a:srgbClr val="002060"/>
                </a:solidFill>
              </a:rPr>
              <a:t>criança morre a cada 2,5 minutos por causa de água não potável, disposição de esgotos e higiene deficientes. </a:t>
            </a:r>
            <a:r>
              <a:rPr lang="pt-BR" b="1" dirty="0" smtClean="0">
                <a:solidFill>
                  <a:srgbClr val="002060"/>
                </a:solidFill>
              </a:rPr>
              <a:t>O </a:t>
            </a:r>
            <a:r>
              <a:rPr lang="pt-BR" b="1" dirty="0">
                <a:solidFill>
                  <a:srgbClr val="002060"/>
                </a:solidFill>
              </a:rPr>
              <a:t>problema se agrava, pois as crianças mais vulneráveis à diarreia aguda também não têm acesso a serviços de saúde capazes de salvar. </a:t>
            </a:r>
          </a:p>
          <a:p>
            <a:pPr>
              <a:lnSpc>
                <a:spcPct val="170000"/>
              </a:lnSpc>
            </a:pPr>
            <a:r>
              <a:rPr lang="pt-BR" b="1" dirty="0">
                <a:solidFill>
                  <a:srgbClr val="002060"/>
                </a:solidFill>
              </a:rPr>
              <a:t>Felizmente em muitas regiões a Pastoral da Criança ensinando às mães </a:t>
            </a:r>
            <a:r>
              <a:rPr lang="pt-BR" b="1" dirty="0" smtClean="0">
                <a:solidFill>
                  <a:srgbClr val="002060"/>
                </a:solidFill>
              </a:rPr>
              <a:t>o </a:t>
            </a:r>
            <a:r>
              <a:rPr lang="pt-BR" b="1" dirty="0">
                <a:solidFill>
                  <a:srgbClr val="002060"/>
                </a:solidFill>
              </a:rPr>
              <a:t>soro caseiro e </a:t>
            </a:r>
            <a:r>
              <a:rPr lang="pt-BR" b="1" dirty="0" smtClean="0">
                <a:solidFill>
                  <a:srgbClr val="002060"/>
                </a:solidFill>
              </a:rPr>
              <a:t>reduziu </a:t>
            </a:r>
            <a:r>
              <a:rPr lang="pt-BR" b="1" dirty="0">
                <a:solidFill>
                  <a:srgbClr val="002060"/>
                </a:solidFill>
              </a:rPr>
              <a:t>drasticamente a mortalidade infantil ocasionada pela </a:t>
            </a:r>
            <a:r>
              <a:rPr lang="pt-BR" b="1" dirty="0" smtClean="0">
                <a:solidFill>
                  <a:srgbClr val="002060"/>
                </a:solidFill>
              </a:rPr>
              <a:t>diarreia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22</a:t>
            </a:fld>
            <a:endParaRPr lang="pt-BR"/>
          </a:p>
        </p:txBody>
      </p:sp>
    </p:spTree>
    <p:extLst>
      <p:ext uri="{BB962C8B-B14F-4D97-AF65-F5344CB8AC3E}">
        <p14:creationId xmlns:p14="http://schemas.microsoft.com/office/powerpoint/2010/main" val="399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SAÚDE E SANEAMENTO BÁSICO</a:t>
            </a:r>
            <a:endParaRPr lang="pt-BR" sz="3000" dirty="0"/>
          </a:p>
        </p:txBody>
      </p:sp>
      <p:sp>
        <p:nvSpPr>
          <p:cNvPr id="3" name="Espaço Reservado para Conteúdo 2"/>
          <p:cNvSpPr>
            <a:spLocks noGrp="1"/>
          </p:cNvSpPr>
          <p:nvPr>
            <p:ph sz="quarter" idx="1"/>
          </p:nvPr>
        </p:nvSpPr>
        <p:spPr>
          <a:xfrm>
            <a:off x="457200" y="1268760"/>
            <a:ext cx="8229600" cy="5472608"/>
          </a:xfrm>
        </p:spPr>
        <p:txBody>
          <a:bodyPr>
            <a:normAutofit fontScale="77500" lnSpcReduction="20000"/>
          </a:bodyPr>
          <a:lstStyle/>
          <a:p>
            <a:pPr lvl="0">
              <a:lnSpc>
                <a:spcPct val="170000"/>
              </a:lnSpc>
            </a:pPr>
            <a:r>
              <a:rPr lang="pt-BR" b="1" dirty="0" smtClean="0">
                <a:solidFill>
                  <a:srgbClr val="002060"/>
                </a:solidFill>
              </a:rPr>
              <a:t>Melhorar os </a:t>
            </a:r>
            <a:r>
              <a:rPr lang="pt-BR" b="1" dirty="0">
                <a:solidFill>
                  <a:srgbClr val="002060"/>
                </a:solidFill>
              </a:rPr>
              <a:t>índices de saneamento </a:t>
            </a:r>
            <a:r>
              <a:rPr lang="pt-BR" b="1" dirty="0" smtClean="0">
                <a:solidFill>
                  <a:srgbClr val="002060"/>
                </a:solidFill>
              </a:rPr>
              <a:t>foi </a:t>
            </a:r>
            <a:r>
              <a:rPr lang="pt-BR" b="1" dirty="0">
                <a:solidFill>
                  <a:srgbClr val="002060"/>
                </a:solidFill>
              </a:rPr>
              <a:t>uma das metas dos Objetivos de Desenvolvimento do Milênio (ODM), estabelecidas pela ONU para serem alcançadas até </a:t>
            </a:r>
            <a:r>
              <a:rPr lang="pt-BR" b="1" dirty="0" smtClean="0">
                <a:solidFill>
                  <a:srgbClr val="002060"/>
                </a:solidFill>
              </a:rPr>
              <a:t>2015</a:t>
            </a:r>
            <a:endParaRPr lang="pt-BR" b="1" dirty="0">
              <a:solidFill>
                <a:srgbClr val="002060"/>
              </a:solidFill>
            </a:endParaRPr>
          </a:p>
          <a:p>
            <a:pPr>
              <a:lnSpc>
                <a:spcPct val="170000"/>
              </a:lnSpc>
            </a:pPr>
            <a:r>
              <a:rPr lang="pt-BR" b="1" dirty="0">
                <a:solidFill>
                  <a:srgbClr val="002060"/>
                </a:solidFill>
              </a:rPr>
              <a:t>Segundo </a:t>
            </a:r>
            <a:r>
              <a:rPr lang="pt-BR" b="1" dirty="0" smtClean="0">
                <a:solidFill>
                  <a:srgbClr val="002060"/>
                </a:solidFill>
              </a:rPr>
              <a:t>a ONU, o </a:t>
            </a:r>
            <a:r>
              <a:rPr lang="pt-BR" b="1" dirty="0">
                <a:solidFill>
                  <a:srgbClr val="002060"/>
                </a:solidFill>
              </a:rPr>
              <a:t>mundo precisa investir ao longo de cinco anos US$ 53 bilhões anuais para universalizar </a:t>
            </a:r>
            <a:r>
              <a:rPr lang="pt-BR" b="1" dirty="0" smtClean="0">
                <a:solidFill>
                  <a:srgbClr val="002060"/>
                </a:solidFill>
              </a:rPr>
              <a:t>o acesso à agua tratada e a </a:t>
            </a:r>
            <a:r>
              <a:rPr lang="pt-BR" b="1" dirty="0">
                <a:solidFill>
                  <a:srgbClr val="002060"/>
                </a:solidFill>
              </a:rPr>
              <a:t>soluções </a:t>
            </a:r>
            <a:r>
              <a:rPr lang="pt-BR" b="1" dirty="0" smtClean="0">
                <a:solidFill>
                  <a:srgbClr val="002060"/>
                </a:solidFill>
              </a:rPr>
              <a:t>para </a:t>
            </a:r>
            <a:r>
              <a:rPr lang="pt-BR" b="1" dirty="0">
                <a:solidFill>
                  <a:srgbClr val="002060"/>
                </a:solidFill>
              </a:rPr>
              <a:t>os esgotos sanitários. O investimento equivale a 0,1% do Produto Interno Bruto (PIB) global em 2010. Em países em desenvolvimento, o investimento pode trazer um retorno estimado entre US$ 5 e US$ 28 por US$ 1 investido </a:t>
            </a:r>
            <a:endParaRPr lang="pt-BR" b="1" dirty="0" smtClean="0">
              <a:solidFill>
                <a:srgbClr val="002060"/>
              </a:solidFill>
            </a:endParaRPr>
          </a:p>
          <a:p>
            <a:pPr>
              <a:lnSpc>
                <a:spcPct val="170000"/>
              </a:lnSpc>
            </a:pPr>
            <a:r>
              <a:rPr lang="pt-BR" b="1" dirty="0" smtClean="0">
                <a:solidFill>
                  <a:srgbClr val="002060"/>
                </a:solidFill>
              </a:rPr>
              <a:t>Segundo </a:t>
            </a:r>
            <a:r>
              <a:rPr lang="pt-BR" b="1" dirty="0">
                <a:solidFill>
                  <a:srgbClr val="002060"/>
                </a:solidFill>
              </a:rPr>
              <a:t>a </a:t>
            </a:r>
            <a:r>
              <a:rPr lang="pt-BR" b="1" dirty="0" smtClean="0">
                <a:solidFill>
                  <a:srgbClr val="002060"/>
                </a:solidFill>
              </a:rPr>
              <a:t>OMS, estima-se </a:t>
            </a:r>
            <a:r>
              <a:rPr lang="pt-BR" b="1" dirty="0">
                <a:solidFill>
                  <a:srgbClr val="002060"/>
                </a:solidFill>
              </a:rPr>
              <a:t>que, para cada US$ 1 investido em </a:t>
            </a:r>
            <a:r>
              <a:rPr lang="pt-BR" b="1" dirty="0" smtClean="0">
                <a:solidFill>
                  <a:srgbClr val="002060"/>
                </a:solidFill>
              </a:rPr>
              <a:t>saneamento, seriam economizados </a:t>
            </a:r>
            <a:r>
              <a:rPr lang="pt-BR" b="1" dirty="0">
                <a:solidFill>
                  <a:srgbClr val="002060"/>
                </a:solidFill>
              </a:rPr>
              <a:t>US$ 4,3 em </a:t>
            </a:r>
            <a:r>
              <a:rPr lang="pt-BR" b="1" dirty="0" smtClean="0">
                <a:solidFill>
                  <a:srgbClr val="002060"/>
                </a:solidFill>
              </a:rPr>
              <a:t>saúde</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23</a:t>
            </a:fld>
            <a:endParaRPr lang="pt-BR"/>
          </a:p>
        </p:txBody>
      </p:sp>
    </p:spTree>
    <p:extLst>
      <p:ext uri="{BB962C8B-B14F-4D97-AF65-F5344CB8AC3E}">
        <p14:creationId xmlns:p14="http://schemas.microsoft.com/office/powerpoint/2010/main" val="4064956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URGÊNCIA DO SANEAMENTO BÁSICO NO BRASIL</a:t>
            </a:r>
            <a:endParaRPr lang="pt-BR" sz="3000" dirty="0">
              <a:solidFill>
                <a:srgbClr val="C00000"/>
              </a:solidFill>
            </a:endParaRPr>
          </a:p>
        </p:txBody>
      </p:sp>
      <p:sp>
        <p:nvSpPr>
          <p:cNvPr id="3" name="Espaço Reservado para Conteúdo 2"/>
          <p:cNvSpPr>
            <a:spLocks noGrp="1"/>
          </p:cNvSpPr>
          <p:nvPr>
            <p:ph sz="quarter" idx="1"/>
          </p:nvPr>
        </p:nvSpPr>
        <p:spPr>
          <a:xfrm>
            <a:off x="457200" y="1484784"/>
            <a:ext cx="8229600" cy="5040560"/>
          </a:xfrm>
        </p:spPr>
        <p:txBody>
          <a:bodyPr>
            <a:normAutofit fontScale="70000" lnSpcReduction="20000"/>
          </a:bodyPr>
          <a:lstStyle/>
          <a:p>
            <a:pPr lvl="0">
              <a:lnSpc>
                <a:spcPct val="170000"/>
              </a:lnSpc>
            </a:pPr>
            <a:r>
              <a:rPr lang="pt-BR" b="1" dirty="0">
                <a:solidFill>
                  <a:srgbClr val="002060"/>
                </a:solidFill>
              </a:rPr>
              <a:t>Nos últimos anos, a </a:t>
            </a:r>
            <a:r>
              <a:rPr lang="pt-BR" b="1" dirty="0" smtClean="0">
                <a:solidFill>
                  <a:srgbClr val="002060"/>
                </a:solidFill>
              </a:rPr>
              <a:t>os serviços </a:t>
            </a:r>
            <a:r>
              <a:rPr lang="pt-BR" b="1" dirty="0">
                <a:solidFill>
                  <a:srgbClr val="002060"/>
                </a:solidFill>
              </a:rPr>
              <a:t>públicos de saneamento básico no Brasil </a:t>
            </a:r>
            <a:r>
              <a:rPr lang="pt-BR" b="1" dirty="0" smtClean="0">
                <a:solidFill>
                  <a:srgbClr val="002060"/>
                </a:solidFill>
              </a:rPr>
              <a:t>apresentaram avanços</a:t>
            </a:r>
            <a:r>
              <a:rPr lang="pt-BR" b="1" dirty="0">
                <a:solidFill>
                  <a:srgbClr val="002060"/>
                </a:solidFill>
              </a:rPr>
              <a:t>. No entanto, a implantação desses serviços tem ocorrido de maneira bastante </a:t>
            </a:r>
            <a:r>
              <a:rPr lang="pt-BR" b="1" dirty="0" smtClean="0">
                <a:solidFill>
                  <a:srgbClr val="002060"/>
                </a:solidFill>
              </a:rPr>
              <a:t>lenta</a:t>
            </a:r>
            <a:endParaRPr lang="pt-BR" b="1" dirty="0">
              <a:solidFill>
                <a:srgbClr val="002060"/>
              </a:solidFill>
            </a:endParaRPr>
          </a:p>
          <a:p>
            <a:pPr lvl="0">
              <a:lnSpc>
                <a:spcPct val="170000"/>
              </a:lnSpc>
            </a:pPr>
            <a:r>
              <a:rPr lang="pt-BR" b="1" dirty="0">
                <a:solidFill>
                  <a:srgbClr val="002060"/>
                </a:solidFill>
              </a:rPr>
              <a:t>Dados da Pesquisa Nacional por Amostra de Domicílios (PNAD) de 2013, </a:t>
            </a:r>
            <a:r>
              <a:rPr lang="pt-BR" b="1" dirty="0" smtClean="0">
                <a:solidFill>
                  <a:srgbClr val="002060"/>
                </a:solidFill>
              </a:rPr>
              <a:t>IBGE, </a:t>
            </a:r>
            <a:r>
              <a:rPr lang="pt-BR" b="1" dirty="0">
                <a:solidFill>
                  <a:srgbClr val="002060"/>
                </a:solidFill>
              </a:rPr>
              <a:t>mostram que 85% das moradias possuem acesso à água encanada. </a:t>
            </a:r>
            <a:r>
              <a:rPr lang="pt-BR" b="1" dirty="0" smtClean="0">
                <a:solidFill>
                  <a:srgbClr val="002060"/>
                </a:solidFill>
              </a:rPr>
              <a:t>Já </a:t>
            </a:r>
            <a:r>
              <a:rPr lang="pt-BR" b="1" dirty="0">
                <a:solidFill>
                  <a:srgbClr val="002060"/>
                </a:solidFill>
              </a:rPr>
              <a:t>o percentual de domicílios com acesso à rede coletora de esgotos ou que dispõem de fossa </a:t>
            </a:r>
            <a:r>
              <a:rPr lang="pt-BR" b="1" dirty="0" smtClean="0">
                <a:solidFill>
                  <a:srgbClr val="002060"/>
                </a:solidFill>
              </a:rPr>
              <a:t>séptica </a:t>
            </a:r>
            <a:r>
              <a:rPr lang="pt-BR" b="1" i="1" dirty="0" smtClean="0"/>
              <a:t>(</a:t>
            </a:r>
            <a:r>
              <a:rPr lang="pt-BR" i="1" dirty="0" smtClean="0"/>
              <a:t>unidades </a:t>
            </a:r>
            <a:r>
              <a:rPr lang="pt-BR" i="1" dirty="0"/>
              <a:t>de tratamento primário </a:t>
            </a:r>
            <a:r>
              <a:rPr lang="pt-BR" i="1" dirty="0" smtClean="0"/>
              <a:t>de esgoto</a:t>
            </a:r>
            <a:r>
              <a:rPr lang="pt-BR" i="1" dirty="0"/>
              <a:t> </a:t>
            </a:r>
            <a:r>
              <a:rPr lang="pt-BR" i="1" dirty="0" smtClean="0"/>
              <a:t>doméstico)</a:t>
            </a:r>
            <a:r>
              <a:rPr lang="pt-BR" b="1" dirty="0" smtClean="0">
                <a:solidFill>
                  <a:srgbClr val="002060"/>
                </a:solidFill>
              </a:rPr>
              <a:t> </a:t>
            </a:r>
            <a:r>
              <a:rPr lang="pt-BR" b="1" dirty="0">
                <a:solidFill>
                  <a:srgbClr val="002060"/>
                </a:solidFill>
              </a:rPr>
              <a:t>é menor, em torno de 76,2% em 2013. </a:t>
            </a:r>
          </a:p>
          <a:p>
            <a:pPr lvl="0">
              <a:lnSpc>
                <a:spcPct val="170000"/>
              </a:lnSpc>
            </a:pPr>
            <a:r>
              <a:rPr lang="pt-BR" b="1" dirty="0" smtClean="0">
                <a:solidFill>
                  <a:srgbClr val="002060"/>
                </a:solidFill>
              </a:rPr>
              <a:t>Aproximadamente </a:t>
            </a:r>
            <a:r>
              <a:rPr lang="pt-BR" b="1" dirty="0">
                <a:solidFill>
                  <a:srgbClr val="002060"/>
                </a:solidFill>
              </a:rPr>
              <a:t>10,6% dos domicílios do país não </a:t>
            </a:r>
            <a:r>
              <a:rPr lang="pt-BR" b="1" dirty="0" smtClean="0">
                <a:solidFill>
                  <a:srgbClr val="002060"/>
                </a:solidFill>
              </a:rPr>
              <a:t>recebem o serviço </a:t>
            </a:r>
            <a:r>
              <a:rPr lang="pt-BR" b="1" dirty="0">
                <a:solidFill>
                  <a:srgbClr val="002060"/>
                </a:solidFill>
              </a:rPr>
              <a:t>público de coleta de </a:t>
            </a:r>
            <a:r>
              <a:rPr lang="pt-BR" b="1" dirty="0" smtClean="0">
                <a:solidFill>
                  <a:srgbClr val="002060"/>
                </a:solidFill>
              </a:rPr>
              <a:t>lixo, </a:t>
            </a:r>
            <a:r>
              <a:rPr lang="pt-BR" b="1" dirty="0">
                <a:solidFill>
                  <a:srgbClr val="002060"/>
                </a:solidFill>
              </a:rPr>
              <a:t>enquanto apenas 0,4% não contam com o fornecimento de </a:t>
            </a:r>
            <a:r>
              <a:rPr lang="pt-BR" b="1" dirty="0" smtClean="0">
                <a:solidFill>
                  <a:srgbClr val="002060"/>
                </a:solidFill>
              </a:rPr>
              <a:t>eletricidade</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24</a:t>
            </a:fld>
            <a:endParaRPr lang="pt-BR"/>
          </a:p>
        </p:txBody>
      </p:sp>
    </p:spTree>
    <p:extLst>
      <p:ext uri="{BB962C8B-B14F-4D97-AF65-F5344CB8AC3E}">
        <p14:creationId xmlns:p14="http://schemas.microsoft.com/office/powerpoint/2010/main" val="2177362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19256" cy="1440160"/>
          </a:xfrm>
        </p:spPr>
        <p:txBody>
          <a:bodyPr>
            <a:normAutofit fontScale="90000"/>
          </a:bodyPr>
          <a:lstStyle/>
          <a:p>
            <a:r>
              <a:rPr lang="pt-BR" sz="3000" b="1" dirty="0" smtClean="0">
                <a:solidFill>
                  <a:srgbClr val="C00000"/>
                </a:solidFill>
              </a:rPr>
              <a:t/>
            </a:r>
            <a:br>
              <a:rPr lang="pt-BR" sz="3000"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sz="3000" b="1" dirty="0" smtClean="0">
                <a:solidFill>
                  <a:srgbClr val="C00000"/>
                </a:solidFill>
              </a:rPr>
              <a:t>URGÊNCIA DO SANEAMENTO BÁSICO NO BRASIL </a:t>
            </a:r>
            <a:r>
              <a:rPr lang="pt-BR" sz="1300" b="1" dirty="0" err="1">
                <a:solidFill>
                  <a:schemeClr val="tx1"/>
                </a:solidFill>
              </a:rPr>
              <a:t>Brasil</a:t>
            </a:r>
            <a:r>
              <a:rPr lang="pt-BR" sz="1300" b="1" dirty="0">
                <a:solidFill>
                  <a:schemeClr val="tx1"/>
                </a:solidFill>
              </a:rPr>
              <a:t> tem mais de 204 milhões de habitantes, diz </a:t>
            </a:r>
            <a:r>
              <a:rPr lang="pt-BR" sz="1300" b="1" dirty="0" smtClean="0">
                <a:solidFill>
                  <a:schemeClr val="tx1"/>
                </a:solidFill>
              </a:rPr>
              <a:t>IBGE  - </a:t>
            </a:r>
            <a:r>
              <a:rPr lang="pt-BR" sz="1200" b="1" dirty="0" smtClean="0">
                <a:solidFill>
                  <a:schemeClr val="tx1"/>
                </a:solidFill>
              </a:rPr>
              <a:t> 08/2015</a:t>
            </a:r>
            <a:r>
              <a:rPr lang="pt-BR" sz="1300" dirty="0">
                <a:solidFill>
                  <a:schemeClr val="tx1"/>
                </a:solidFill>
              </a:rPr>
              <a:t/>
            </a:r>
            <a:br>
              <a:rPr lang="pt-BR" sz="1300" dirty="0">
                <a:solidFill>
                  <a:schemeClr val="tx1"/>
                </a:solidFill>
              </a:rPr>
            </a:br>
            <a:endParaRPr lang="pt-BR" sz="3000" dirty="0">
              <a:solidFill>
                <a:schemeClr val="tx1"/>
              </a:solidFill>
            </a:endParaRPr>
          </a:p>
        </p:txBody>
      </p:sp>
      <p:sp>
        <p:nvSpPr>
          <p:cNvPr id="3" name="Espaço Reservado para Conteúdo 2"/>
          <p:cNvSpPr>
            <a:spLocks noGrp="1"/>
          </p:cNvSpPr>
          <p:nvPr>
            <p:ph sz="quarter" idx="1"/>
          </p:nvPr>
        </p:nvSpPr>
        <p:spPr>
          <a:xfrm>
            <a:off x="457200" y="1268760"/>
            <a:ext cx="8229600" cy="5328592"/>
          </a:xfrm>
        </p:spPr>
        <p:txBody>
          <a:bodyPr>
            <a:normAutofit fontScale="92500" lnSpcReduction="10000"/>
          </a:bodyPr>
          <a:lstStyle/>
          <a:p>
            <a:pPr>
              <a:lnSpc>
                <a:spcPct val="170000"/>
              </a:lnSpc>
            </a:pPr>
            <a:r>
              <a:rPr lang="pt-BR" b="1" dirty="0">
                <a:solidFill>
                  <a:srgbClr val="002060"/>
                </a:solidFill>
              </a:rPr>
              <a:t>Alguns números </a:t>
            </a:r>
            <a:r>
              <a:rPr lang="pt-BR" b="1" dirty="0" smtClean="0">
                <a:solidFill>
                  <a:srgbClr val="002060"/>
                </a:solidFill>
              </a:rPr>
              <a:t>de </a:t>
            </a:r>
            <a:r>
              <a:rPr lang="pt-BR" b="1" dirty="0">
                <a:solidFill>
                  <a:srgbClr val="002060"/>
                </a:solidFill>
              </a:rPr>
              <a:t>2013:</a:t>
            </a:r>
          </a:p>
          <a:p>
            <a:pPr lvl="1">
              <a:lnSpc>
                <a:spcPct val="170000"/>
              </a:lnSpc>
            </a:pPr>
            <a:r>
              <a:rPr lang="pt-BR" b="1" dirty="0"/>
              <a:t>154 milhões de </a:t>
            </a:r>
            <a:r>
              <a:rPr lang="pt-BR" b="1" dirty="0" smtClean="0"/>
              <a:t>pessoas </a:t>
            </a:r>
            <a:r>
              <a:rPr lang="pt-BR" b="1" dirty="0"/>
              <a:t>tiveram acesso à água encanada;</a:t>
            </a:r>
          </a:p>
          <a:p>
            <a:pPr lvl="1">
              <a:lnSpc>
                <a:spcPct val="170000"/>
              </a:lnSpc>
            </a:pPr>
            <a:r>
              <a:rPr lang="pt-BR" b="1" dirty="0"/>
              <a:t>93,3 milhões de pessoas foram servidas por redes coletoras de esgotos sanitários;</a:t>
            </a:r>
          </a:p>
          <a:p>
            <a:pPr lvl="1">
              <a:lnSpc>
                <a:spcPct val="170000"/>
              </a:lnSpc>
            </a:pPr>
            <a:r>
              <a:rPr lang="pt-BR" b="1" dirty="0"/>
              <a:t>Apenas 39% dos esgotos </a:t>
            </a:r>
            <a:r>
              <a:rPr lang="pt-BR" b="1" dirty="0" smtClean="0"/>
              <a:t>foram </a:t>
            </a:r>
            <a:r>
              <a:rPr lang="pt-BR" b="1" dirty="0"/>
              <a:t>tratados;</a:t>
            </a:r>
          </a:p>
          <a:p>
            <a:pPr lvl="1">
              <a:lnSpc>
                <a:spcPct val="170000"/>
              </a:lnSpc>
            </a:pPr>
            <a:r>
              <a:rPr lang="pt-BR" b="1" dirty="0" smtClean="0"/>
              <a:t>As perdas </a:t>
            </a:r>
            <a:r>
              <a:rPr lang="pt-BR" b="1" dirty="0"/>
              <a:t>de água na distribuição foi de 37%;</a:t>
            </a:r>
          </a:p>
          <a:p>
            <a:pPr lvl="1">
              <a:lnSpc>
                <a:spcPct val="170000"/>
              </a:lnSpc>
            </a:pPr>
            <a:r>
              <a:rPr lang="pt-BR" b="1" dirty="0"/>
              <a:t>A média de consumo de água em 2013 foi de 166,3 litros por habitante </a:t>
            </a:r>
            <a:r>
              <a:rPr lang="pt-BR" b="1" dirty="0" smtClean="0"/>
              <a:t>/dia. O menor </a:t>
            </a:r>
            <a:r>
              <a:rPr lang="pt-BR" b="1" dirty="0"/>
              <a:t>consumo foi </a:t>
            </a:r>
            <a:r>
              <a:rPr lang="pt-BR" b="1" dirty="0" smtClean="0"/>
              <a:t>no </a:t>
            </a:r>
            <a:r>
              <a:rPr lang="pt-BR" b="1" dirty="0"/>
              <a:t>Nordeste, </a:t>
            </a:r>
            <a:r>
              <a:rPr lang="pt-BR" b="1" dirty="0" smtClean="0"/>
              <a:t> </a:t>
            </a:r>
            <a:r>
              <a:rPr lang="pt-BR" b="1" dirty="0"/>
              <a:t>125,8 </a:t>
            </a:r>
            <a:r>
              <a:rPr lang="pt-BR" b="1" dirty="0" smtClean="0"/>
              <a:t>litros; e o maior foi Sudeste</a:t>
            </a:r>
            <a:r>
              <a:rPr lang="pt-BR" b="1" dirty="0"/>
              <a:t>, com 194,0 </a:t>
            </a:r>
            <a:r>
              <a:rPr lang="pt-BR" b="1" dirty="0" smtClean="0"/>
              <a:t>(</a:t>
            </a:r>
            <a:r>
              <a:rPr lang="pt-BR" b="1" dirty="0"/>
              <a:t>SNIS, 2013</a:t>
            </a:r>
            <a:r>
              <a:rPr lang="pt-BR" b="1" dirty="0" smtClean="0"/>
              <a:t>)</a:t>
            </a:r>
            <a:endParaRPr lang="pt-BR" b="1" dirty="0"/>
          </a:p>
          <a:p>
            <a:pPr lvl="1">
              <a:lnSpc>
                <a:spcPct val="170000"/>
              </a:lnSpc>
            </a:pPr>
            <a:r>
              <a:rPr lang="pt-BR" b="1" dirty="0" smtClean="0"/>
              <a:t>O padrão </a:t>
            </a:r>
            <a:r>
              <a:rPr lang="pt-BR" b="1" dirty="0"/>
              <a:t>básico da ONU é de 120 litros/dia por </a:t>
            </a:r>
            <a:r>
              <a:rPr lang="pt-BR" b="1" dirty="0" smtClean="0"/>
              <a:t>habitante</a:t>
            </a:r>
            <a:endParaRPr lang="pt-BR"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25</a:t>
            </a:fld>
            <a:endParaRPr lang="pt-BR"/>
          </a:p>
        </p:txBody>
      </p:sp>
    </p:spTree>
    <p:extLst>
      <p:ext uri="{BB962C8B-B14F-4D97-AF65-F5344CB8AC3E}">
        <p14:creationId xmlns:p14="http://schemas.microsoft.com/office/powerpoint/2010/main" val="3608130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URGÊNCIA DO SANEAMENTO BÁSICO NO BRASIL</a:t>
            </a:r>
            <a:endParaRPr lang="pt-BR" sz="3000" dirty="0"/>
          </a:p>
        </p:txBody>
      </p:sp>
      <p:sp>
        <p:nvSpPr>
          <p:cNvPr id="3" name="Espaço Reservado para Conteúdo 2"/>
          <p:cNvSpPr>
            <a:spLocks noGrp="1"/>
          </p:cNvSpPr>
          <p:nvPr>
            <p:ph sz="quarter" idx="1"/>
          </p:nvPr>
        </p:nvSpPr>
        <p:spPr>
          <a:xfrm>
            <a:off x="457200" y="1124744"/>
            <a:ext cx="8229600" cy="5544616"/>
          </a:xfrm>
        </p:spPr>
        <p:txBody>
          <a:bodyPr>
            <a:normAutofit fontScale="70000" lnSpcReduction="20000"/>
          </a:bodyPr>
          <a:lstStyle/>
          <a:p>
            <a:pPr marL="0" lvl="0" indent="0">
              <a:lnSpc>
                <a:spcPct val="170000"/>
              </a:lnSpc>
              <a:buNone/>
            </a:pPr>
            <a:endParaRPr lang="pt-BR" b="1" dirty="0" smtClean="0">
              <a:solidFill>
                <a:srgbClr val="002060"/>
              </a:solidFill>
            </a:endParaRPr>
          </a:p>
          <a:p>
            <a:pPr lvl="0">
              <a:lnSpc>
                <a:spcPct val="170000"/>
              </a:lnSpc>
            </a:pPr>
            <a:r>
              <a:rPr lang="pt-BR" b="1" dirty="0" smtClean="0">
                <a:solidFill>
                  <a:srgbClr val="002060"/>
                </a:solidFill>
              </a:rPr>
              <a:t>O saneamento </a:t>
            </a:r>
            <a:r>
              <a:rPr lang="pt-BR" b="1" dirty="0">
                <a:solidFill>
                  <a:srgbClr val="002060"/>
                </a:solidFill>
              </a:rPr>
              <a:t>básico </a:t>
            </a:r>
            <a:r>
              <a:rPr lang="pt-BR" b="1" dirty="0" smtClean="0">
                <a:solidFill>
                  <a:srgbClr val="002060"/>
                </a:solidFill>
              </a:rPr>
              <a:t>é essencial </a:t>
            </a:r>
            <a:r>
              <a:rPr lang="pt-BR" b="1" dirty="0">
                <a:solidFill>
                  <a:srgbClr val="002060"/>
                </a:solidFill>
              </a:rPr>
              <a:t>para </a:t>
            </a:r>
            <a:r>
              <a:rPr lang="pt-BR" b="1" dirty="0" smtClean="0">
                <a:solidFill>
                  <a:srgbClr val="002060"/>
                </a:solidFill>
              </a:rPr>
              <a:t> </a:t>
            </a:r>
            <a:r>
              <a:rPr lang="pt-BR" b="1" dirty="0">
                <a:solidFill>
                  <a:srgbClr val="002060"/>
                </a:solidFill>
              </a:rPr>
              <a:t>evitar </a:t>
            </a:r>
            <a:r>
              <a:rPr lang="pt-BR" b="1" dirty="0" smtClean="0">
                <a:solidFill>
                  <a:srgbClr val="002060"/>
                </a:solidFill>
              </a:rPr>
              <a:t>doenças</a:t>
            </a:r>
            <a:r>
              <a:rPr lang="pt-BR" b="1" dirty="0">
                <a:solidFill>
                  <a:srgbClr val="002060"/>
                </a:solidFill>
              </a:rPr>
              <a:t>. Em 2013, </a:t>
            </a:r>
            <a:r>
              <a:rPr lang="pt-BR" b="1" dirty="0" smtClean="0">
                <a:solidFill>
                  <a:srgbClr val="002060"/>
                </a:solidFill>
              </a:rPr>
              <a:t>tivemos mais </a:t>
            </a:r>
            <a:r>
              <a:rPr lang="pt-BR" b="1" dirty="0">
                <a:solidFill>
                  <a:srgbClr val="002060"/>
                </a:solidFill>
              </a:rPr>
              <a:t>de 340 mil internações por infecções </a:t>
            </a:r>
            <a:r>
              <a:rPr lang="pt-BR" b="1" dirty="0" smtClean="0">
                <a:solidFill>
                  <a:srgbClr val="002060"/>
                </a:solidFill>
              </a:rPr>
              <a:t>gastrointestinais. </a:t>
            </a:r>
            <a:r>
              <a:rPr lang="pt-BR" b="1" dirty="0">
                <a:solidFill>
                  <a:srgbClr val="002060"/>
                </a:solidFill>
              </a:rPr>
              <a:t>Se </a:t>
            </a:r>
            <a:r>
              <a:rPr lang="pt-BR" b="1" dirty="0" smtClean="0">
                <a:solidFill>
                  <a:srgbClr val="002060"/>
                </a:solidFill>
              </a:rPr>
              <a:t>todos tivessem coleta </a:t>
            </a:r>
            <a:r>
              <a:rPr lang="pt-BR" b="1" dirty="0">
                <a:solidFill>
                  <a:srgbClr val="002060"/>
                </a:solidFill>
              </a:rPr>
              <a:t>de esgotos sanitários haveria uma </a:t>
            </a:r>
            <a:r>
              <a:rPr lang="pt-BR" b="1" dirty="0" smtClean="0">
                <a:solidFill>
                  <a:srgbClr val="002060"/>
                </a:solidFill>
              </a:rPr>
              <a:t>redução de </a:t>
            </a:r>
            <a:r>
              <a:rPr lang="pt-BR" b="1" dirty="0">
                <a:solidFill>
                  <a:srgbClr val="002060"/>
                </a:solidFill>
              </a:rPr>
              <a:t>74,6 mil </a:t>
            </a:r>
            <a:r>
              <a:rPr lang="pt-BR" b="1" dirty="0" smtClean="0">
                <a:solidFill>
                  <a:srgbClr val="002060"/>
                </a:solidFill>
              </a:rPr>
              <a:t>internações</a:t>
            </a:r>
            <a:endParaRPr lang="pt-BR" b="1" dirty="0">
              <a:solidFill>
                <a:srgbClr val="002060"/>
              </a:solidFill>
            </a:endParaRPr>
          </a:p>
          <a:p>
            <a:pPr>
              <a:lnSpc>
                <a:spcPct val="170000"/>
              </a:lnSpc>
            </a:pPr>
            <a:r>
              <a:rPr lang="pt-BR" b="1" dirty="0">
                <a:solidFill>
                  <a:srgbClr val="002060"/>
                </a:solidFill>
              </a:rPr>
              <a:t>Em 2013, 2.135 pessoas morreram </a:t>
            </a:r>
            <a:r>
              <a:rPr lang="pt-BR" b="1" dirty="0" smtClean="0">
                <a:solidFill>
                  <a:srgbClr val="002060"/>
                </a:solidFill>
              </a:rPr>
              <a:t>por </a:t>
            </a:r>
            <a:r>
              <a:rPr lang="pt-BR" b="1" dirty="0">
                <a:solidFill>
                  <a:srgbClr val="002060"/>
                </a:solidFill>
              </a:rPr>
              <a:t>infecções </a:t>
            </a:r>
            <a:r>
              <a:rPr lang="pt-BR" b="1" dirty="0" smtClean="0">
                <a:solidFill>
                  <a:srgbClr val="002060"/>
                </a:solidFill>
              </a:rPr>
              <a:t>gastrointestinais</a:t>
            </a:r>
            <a:endParaRPr lang="pt-BR" b="1" dirty="0">
              <a:solidFill>
                <a:srgbClr val="002060"/>
              </a:solidFill>
            </a:endParaRPr>
          </a:p>
          <a:p>
            <a:pPr lvl="0">
              <a:lnSpc>
                <a:spcPct val="170000"/>
              </a:lnSpc>
            </a:pPr>
            <a:r>
              <a:rPr lang="pt-BR" b="1" dirty="0">
                <a:solidFill>
                  <a:srgbClr val="002060"/>
                </a:solidFill>
              </a:rPr>
              <a:t>O</a:t>
            </a:r>
            <a:r>
              <a:rPr lang="pt-BR" b="1" dirty="0" smtClean="0">
                <a:solidFill>
                  <a:srgbClr val="002060"/>
                </a:solidFill>
              </a:rPr>
              <a:t>s valores cobrados para a prestação desses serviços pesam </a:t>
            </a:r>
            <a:r>
              <a:rPr lang="pt-BR" b="1" dirty="0">
                <a:solidFill>
                  <a:srgbClr val="002060"/>
                </a:solidFill>
              </a:rPr>
              <a:t>mais </a:t>
            </a:r>
            <a:r>
              <a:rPr lang="pt-BR" b="1" dirty="0" smtClean="0">
                <a:solidFill>
                  <a:srgbClr val="002060"/>
                </a:solidFill>
              </a:rPr>
              <a:t>para os pobres. </a:t>
            </a:r>
            <a:r>
              <a:rPr lang="pt-BR" b="1" dirty="0">
                <a:solidFill>
                  <a:srgbClr val="002060"/>
                </a:solidFill>
              </a:rPr>
              <a:t>Para a </a:t>
            </a:r>
            <a:r>
              <a:rPr lang="pt-BR" b="1" dirty="0" smtClean="0">
                <a:solidFill>
                  <a:srgbClr val="002060"/>
                </a:solidFill>
              </a:rPr>
              <a:t>ONU, essas </a:t>
            </a:r>
            <a:r>
              <a:rPr lang="pt-BR" b="1" dirty="0">
                <a:solidFill>
                  <a:srgbClr val="002060"/>
                </a:solidFill>
              </a:rPr>
              <a:t>cobranças não </a:t>
            </a:r>
            <a:r>
              <a:rPr lang="pt-BR" b="1" dirty="0" smtClean="0">
                <a:solidFill>
                  <a:srgbClr val="002060"/>
                </a:solidFill>
              </a:rPr>
              <a:t>devem ultrapassar </a:t>
            </a:r>
            <a:r>
              <a:rPr lang="pt-BR" b="1" dirty="0">
                <a:solidFill>
                  <a:srgbClr val="002060"/>
                </a:solidFill>
              </a:rPr>
              <a:t>5% do orçamento familiar, o que não ocorre </a:t>
            </a:r>
            <a:r>
              <a:rPr lang="pt-BR" b="1" dirty="0" smtClean="0">
                <a:solidFill>
                  <a:srgbClr val="002060"/>
                </a:solidFill>
              </a:rPr>
              <a:t>atualmente</a:t>
            </a:r>
            <a:endParaRPr lang="pt-BR" b="1" dirty="0">
              <a:solidFill>
                <a:srgbClr val="002060"/>
              </a:solidFill>
            </a:endParaRPr>
          </a:p>
          <a:p>
            <a:pPr>
              <a:lnSpc>
                <a:spcPct val="170000"/>
              </a:lnSpc>
            </a:pPr>
            <a:r>
              <a:rPr lang="pt-BR" b="1" dirty="0">
                <a:solidFill>
                  <a:srgbClr val="002060"/>
                </a:solidFill>
              </a:rPr>
              <a:t>O </a:t>
            </a:r>
            <a:r>
              <a:rPr lang="pt-BR" b="1" dirty="0" smtClean="0">
                <a:solidFill>
                  <a:srgbClr val="002060"/>
                </a:solidFill>
              </a:rPr>
              <a:t>governo pretende </a:t>
            </a:r>
            <a:r>
              <a:rPr lang="pt-BR" b="1" dirty="0">
                <a:solidFill>
                  <a:srgbClr val="002060"/>
                </a:solidFill>
              </a:rPr>
              <a:t>universalizar o saneamento básico no Brasil </a:t>
            </a:r>
            <a:r>
              <a:rPr lang="pt-BR" b="1" dirty="0" smtClean="0">
                <a:solidFill>
                  <a:srgbClr val="002060"/>
                </a:solidFill>
              </a:rPr>
              <a:t>entre 2014 e 2033, gastando R</a:t>
            </a:r>
            <a:r>
              <a:rPr lang="pt-BR" b="1" dirty="0">
                <a:solidFill>
                  <a:srgbClr val="002060"/>
                </a:solidFill>
              </a:rPr>
              <a:t>$ 508,45 </a:t>
            </a:r>
            <a:r>
              <a:rPr lang="pt-BR" b="1" dirty="0" smtClean="0">
                <a:solidFill>
                  <a:srgbClr val="002060"/>
                </a:solidFill>
              </a:rPr>
              <a:t>bilhões. </a:t>
            </a:r>
            <a:r>
              <a:rPr lang="pt-BR" b="1" dirty="0">
                <a:solidFill>
                  <a:srgbClr val="002060"/>
                </a:solidFill>
              </a:rPr>
              <a:t>Teríamos de investir em média R$ 25 a 26 bilhões/ano, mas </a:t>
            </a:r>
            <a:r>
              <a:rPr lang="pt-BR" b="1" dirty="0" smtClean="0">
                <a:solidFill>
                  <a:srgbClr val="002060"/>
                </a:solidFill>
              </a:rPr>
              <a:t>não </a:t>
            </a:r>
            <a:r>
              <a:rPr lang="pt-BR" b="1" dirty="0">
                <a:solidFill>
                  <a:srgbClr val="002060"/>
                </a:solidFill>
              </a:rPr>
              <a:t>passamos dos R$ 9 </a:t>
            </a:r>
            <a:r>
              <a:rPr lang="pt-BR" b="1" dirty="0" smtClean="0">
                <a:solidFill>
                  <a:srgbClr val="002060"/>
                </a:solidFill>
              </a:rPr>
              <a:t>bilhões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26</a:t>
            </a:fld>
            <a:endParaRPr lang="pt-BR"/>
          </a:p>
        </p:txBody>
      </p:sp>
    </p:spTree>
    <p:extLst>
      <p:ext uri="{BB962C8B-B14F-4D97-AF65-F5344CB8AC3E}">
        <p14:creationId xmlns:p14="http://schemas.microsoft.com/office/powerpoint/2010/main" val="2954387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O SANEAMENTO BÁSICO E O DIREITO À MORADIA SAUDÁVEL</a:t>
            </a:r>
            <a:endParaRPr lang="pt-BR" sz="3000" dirty="0">
              <a:solidFill>
                <a:srgbClr val="C00000"/>
              </a:solidFill>
            </a:endParaRPr>
          </a:p>
        </p:txBody>
      </p:sp>
      <p:sp>
        <p:nvSpPr>
          <p:cNvPr id="3" name="Espaço Reservado para Conteúdo 2"/>
          <p:cNvSpPr>
            <a:spLocks noGrp="1"/>
          </p:cNvSpPr>
          <p:nvPr>
            <p:ph sz="quarter" idx="1"/>
          </p:nvPr>
        </p:nvSpPr>
        <p:spPr>
          <a:xfrm>
            <a:off x="457200" y="1196752"/>
            <a:ext cx="8435280" cy="5544616"/>
          </a:xfrm>
        </p:spPr>
        <p:txBody>
          <a:bodyPr>
            <a:normAutofit fontScale="62500" lnSpcReduction="20000"/>
          </a:bodyPr>
          <a:lstStyle/>
          <a:p>
            <a:pPr lvl="0">
              <a:lnSpc>
                <a:spcPct val="170000"/>
              </a:lnSpc>
            </a:pPr>
            <a:endParaRPr lang="pt-BR" b="1" dirty="0" smtClean="0">
              <a:solidFill>
                <a:srgbClr val="002060"/>
              </a:solidFill>
            </a:endParaRPr>
          </a:p>
          <a:p>
            <a:pPr lvl="0">
              <a:lnSpc>
                <a:spcPct val="170000"/>
              </a:lnSpc>
            </a:pPr>
            <a:r>
              <a:rPr lang="pt-BR" sz="2600" b="1" dirty="0" smtClean="0">
                <a:solidFill>
                  <a:srgbClr val="002060"/>
                </a:solidFill>
              </a:rPr>
              <a:t>A </a:t>
            </a:r>
            <a:r>
              <a:rPr lang="pt-BR" sz="2600" b="1" dirty="0">
                <a:solidFill>
                  <a:srgbClr val="002060"/>
                </a:solidFill>
              </a:rPr>
              <a:t>moradia </a:t>
            </a:r>
            <a:r>
              <a:rPr lang="pt-BR" sz="2600" b="1" dirty="0" smtClean="0">
                <a:solidFill>
                  <a:srgbClr val="002060"/>
                </a:solidFill>
              </a:rPr>
              <a:t>é direito </a:t>
            </a:r>
            <a:r>
              <a:rPr lang="pt-BR" sz="2600" b="1" dirty="0">
                <a:solidFill>
                  <a:srgbClr val="002060"/>
                </a:solidFill>
              </a:rPr>
              <a:t>humano </a:t>
            </a:r>
            <a:r>
              <a:rPr lang="pt-BR" sz="2600" b="1" dirty="0" smtClean="0">
                <a:solidFill>
                  <a:srgbClr val="002060"/>
                </a:solidFill>
              </a:rPr>
              <a:t>e deve </a:t>
            </a:r>
            <a:r>
              <a:rPr lang="pt-BR" sz="2600" b="1" dirty="0">
                <a:solidFill>
                  <a:srgbClr val="002060"/>
                </a:solidFill>
              </a:rPr>
              <a:t>incluir </a:t>
            </a:r>
            <a:r>
              <a:rPr lang="pt-BR" sz="2600" b="1" dirty="0" smtClean="0">
                <a:solidFill>
                  <a:srgbClr val="002060"/>
                </a:solidFill>
              </a:rPr>
              <a:t>proteção </a:t>
            </a:r>
            <a:r>
              <a:rPr lang="pt-BR" sz="2600" b="1" dirty="0">
                <a:solidFill>
                  <a:srgbClr val="002060"/>
                </a:solidFill>
              </a:rPr>
              <a:t>contra </a:t>
            </a:r>
            <a:r>
              <a:rPr lang="pt-BR" sz="2600" b="1" dirty="0" smtClean="0">
                <a:solidFill>
                  <a:srgbClr val="002060"/>
                </a:solidFill>
              </a:rPr>
              <a:t>riscos </a:t>
            </a:r>
            <a:r>
              <a:rPr lang="pt-BR" sz="2600" b="1" dirty="0">
                <a:solidFill>
                  <a:srgbClr val="002060"/>
                </a:solidFill>
              </a:rPr>
              <a:t>a saúde e a vida das pessoas e a disponibilidade </a:t>
            </a:r>
            <a:r>
              <a:rPr lang="pt-BR" sz="2600" b="1" dirty="0" smtClean="0">
                <a:solidFill>
                  <a:srgbClr val="002060"/>
                </a:solidFill>
              </a:rPr>
              <a:t>redes </a:t>
            </a:r>
            <a:r>
              <a:rPr lang="pt-BR" sz="2600" b="1" dirty="0">
                <a:solidFill>
                  <a:srgbClr val="002060"/>
                </a:solidFill>
              </a:rPr>
              <a:t>de água, saneamento básico, gás e energia elétrica</a:t>
            </a:r>
            <a:r>
              <a:rPr lang="pt-BR" sz="2600" b="1" dirty="0" smtClean="0">
                <a:solidFill>
                  <a:srgbClr val="002060"/>
                </a:solidFill>
              </a:rPr>
              <a:t>, </a:t>
            </a:r>
            <a:r>
              <a:rPr lang="pt-BR" sz="2600" b="1" dirty="0">
                <a:solidFill>
                  <a:srgbClr val="002060"/>
                </a:solidFill>
              </a:rPr>
              <a:t>transporte público, limpeza e localização </a:t>
            </a:r>
            <a:r>
              <a:rPr lang="pt-BR" sz="2600" b="1" dirty="0" smtClean="0">
                <a:solidFill>
                  <a:srgbClr val="002060"/>
                </a:solidFill>
              </a:rPr>
              <a:t>adequada  </a:t>
            </a:r>
            <a:endParaRPr lang="pt-BR" sz="2600" b="1" dirty="0">
              <a:solidFill>
                <a:srgbClr val="002060"/>
              </a:solidFill>
            </a:endParaRPr>
          </a:p>
          <a:p>
            <a:pPr>
              <a:lnSpc>
                <a:spcPct val="170000"/>
              </a:lnSpc>
            </a:pPr>
            <a:r>
              <a:rPr lang="pt-BR" sz="2600" b="1" dirty="0">
                <a:solidFill>
                  <a:srgbClr val="FF0000"/>
                </a:solidFill>
              </a:rPr>
              <a:t>Você sabia que: </a:t>
            </a:r>
          </a:p>
          <a:p>
            <a:pPr>
              <a:lnSpc>
                <a:spcPct val="170000"/>
              </a:lnSpc>
            </a:pPr>
            <a:r>
              <a:rPr lang="pt-BR" sz="2600" b="1" dirty="0">
                <a:solidFill>
                  <a:srgbClr val="002060"/>
                </a:solidFill>
              </a:rPr>
              <a:t>No mundo, um bilhão de pessoas fazem suas necessidades </a:t>
            </a:r>
            <a:r>
              <a:rPr lang="pt-BR" sz="2600" b="1" dirty="0" smtClean="0">
                <a:solidFill>
                  <a:srgbClr val="002060"/>
                </a:solidFill>
              </a:rPr>
              <a:t>fisiológicas a </a:t>
            </a:r>
            <a:r>
              <a:rPr lang="pt-BR" sz="2600" b="1" dirty="0">
                <a:solidFill>
                  <a:srgbClr val="002060"/>
                </a:solidFill>
              </a:rPr>
              <a:t>céu aberto?</a:t>
            </a:r>
          </a:p>
          <a:p>
            <a:pPr>
              <a:lnSpc>
                <a:spcPct val="170000"/>
              </a:lnSpc>
            </a:pPr>
            <a:r>
              <a:rPr lang="pt-BR" sz="2600" b="1" dirty="0">
                <a:solidFill>
                  <a:srgbClr val="002060"/>
                </a:solidFill>
              </a:rPr>
              <a:t>Mais de 4.000 crianças morrem por ano por falta de acesso à água potável e ao saneamento básico?</a:t>
            </a:r>
          </a:p>
          <a:p>
            <a:pPr>
              <a:lnSpc>
                <a:spcPct val="170000"/>
              </a:lnSpc>
            </a:pPr>
            <a:r>
              <a:rPr lang="pt-BR" sz="2600" b="1" dirty="0">
                <a:solidFill>
                  <a:srgbClr val="002060"/>
                </a:solidFill>
              </a:rPr>
              <a:t>Na América Latina, as pessoas têm mais acesso a </a:t>
            </a:r>
            <a:r>
              <a:rPr lang="pt-BR" sz="2600" b="1" dirty="0" smtClean="0">
                <a:solidFill>
                  <a:srgbClr val="002060"/>
                </a:solidFill>
              </a:rPr>
              <a:t>aparelho celular </a:t>
            </a:r>
            <a:r>
              <a:rPr lang="pt-BR" sz="2600" b="1" dirty="0">
                <a:solidFill>
                  <a:srgbClr val="002060"/>
                </a:solidFill>
              </a:rPr>
              <a:t>do que a banheiros? </a:t>
            </a:r>
          </a:p>
          <a:p>
            <a:pPr>
              <a:lnSpc>
                <a:spcPct val="170000"/>
              </a:lnSpc>
            </a:pPr>
            <a:r>
              <a:rPr lang="pt-BR" sz="2600" b="1" dirty="0" smtClean="0">
                <a:solidFill>
                  <a:srgbClr val="002060"/>
                </a:solidFill>
              </a:rPr>
              <a:t>120 </a:t>
            </a:r>
            <a:r>
              <a:rPr lang="pt-BR" sz="2600" b="1" dirty="0">
                <a:solidFill>
                  <a:srgbClr val="002060"/>
                </a:solidFill>
              </a:rPr>
              <a:t>milhões de latino-americanos não têm acesso a banheiros?</a:t>
            </a:r>
          </a:p>
          <a:p>
            <a:pPr>
              <a:lnSpc>
                <a:spcPct val="170000"/>
              </a:lnSpc>
            </a:pPr>
            <a:r>
              <a:rPr lang="pt-BR" sz="2600" b="1" dirty="0" smtClean="0">
                <a:solidFill>
                  <a:srgbClr val="002060"/>
                </a:solidFill>
              </a:rPr>
              <a:t>Estamos entre </a:t>
            </a:r>
            <a:r>
              <a:rPr lang="pt-BR" sz="2600" b="1" dirty="0">
                <a:solidFill>
                  <a:srgbClr val="002060"/>
                </a:solidFill>
              </a:rPr>
              <a:t>os 10 países do mundo onde </a:t>
            </a:r>
            <a:r>
              <a:rPr lang="pt-BR" sz="2600" b="1" dirty="0" smtClean="0">
                <a:solidFill>
                  <a:srgbClr val="002060"/>
                </a:solidFill>
              </a:rPr>
              <a:t>há menos </a:t>
            </a:r>
            <a:r>
              <a:rPr lang="pt-BR" sz="2600" b="1" dirty="0">
                <a:solidFill>
                  <a:srgbClr val="002060"/>
                </a:solidFill>
              </a:rPr>
              <a:t>acesso a banheiros</a:t>
            </a:r>
            <a:r>
              <a:rPr lang="pt-BR" sz="2600" dirty="0"/>
              <a:t>?</a:t>
            </a:r>
            <a:r>
              <a:rPr lang="pt-BR" sz="2600" dirty="0" smtClean="0">
                <a:effectLst/>
              </a:rPr>
              <a:t> </a:t>
            </a:r>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27</a:t>
            </a:fld>
            <a:endParaRPr lang="pt-BR"/>
          </a:p>
        </p:txBody>
      </p:sp>
    </p:spTree>
    <p:extLst>
      <p:ext uri="{BB962C8B-B14F-4D97-AF65-F5344CB8AC3E}">
        <p14:creationId xmlns:p14="http://schemas.microsoft.com/office/powerpoint/2010/main" val="3627631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CIDADE, RESÍDUOS E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57200" y="1052736"/>
            <a:ext cx="8229600" cy="5616624"/>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Em </a:t>
            </a:r>
            <a:r>
              <a:rPr lang="pt-BR" b="1" dirty="0">
                <a:solidFill>
                  <a:srgbClr val="002060"/>
                </a:solidFill>
              </a:rPr>
              <a:t>2011, as 100 maiores cidades do país produziram mais de 5,1 bilhões de m³ de esgoto. Desses, mais de 3,2 bilhões de m³ </a:t>
            </a:r>
            <a:r>
              <a:rPr lang="pt-BR" b="1" dirty="0" smtClean="0">
                <a:solidFill>
                  <a:srgbClr val="002060"/>
                </a:solidFill>
              </a:rPr>
              <a:t>(62,75%) não </a:t>
            </a:r>
            <a:r>
              <a:rPr lang="pt-BR" b="1" dirty="0">
                <a:solidFill>
                  <a:srgbClr val="002060"/>
                </a:solidFill>
              </a:rPr>
              <a:t>receberam tratamento. </a:t>
            </a:r>
            <a:r>
              <a:rPr lang="pt-BR" b="1" dirty="0" smtClean="0">
                <a:solidFill>
                  <a:srgbClr val="002060"/>
                </a:solidFill>
              </a:rPr>
              <a:t>Precisamos  </a:t>
            </a:r>
            <a:r>
              <a:rPr lang="pt-BR" b="1" dirty="0">
                <a:solidFill>
                  <a:srgbClr val="002060"/>
                </a:solidFill>
              </a:rPr>
              <a:t>garantir o acesso a serviços adequados de saneamento nas áreas onde a população é mais </a:t>
            </a:r>
            <a:r>
              <a:rPr lang="pt-BR" b="1" dirty="0" smtClean="0">
                <a:solidFill>
                  <a:srgbClr val="002060"/>
                </a:solidFill>
              </a:rPr>
              <a:t>vulnerável</a:t>
            </a:r>
            <a:endParaRPr lang="pt-BR" b="1" dirty="0">
              <a:solidFill>
                <a:srgbClr val="002060"/>
              </a:solidFill>
            </a:endParaRPr>
          </a:p>
          <a:p>
            <a:pPr lvl="0" fontAlgn="base">
              <a:lnSpc>
                <a:spcPct val="170000"/>
              </a:lnSpc>
            </a:pPr>
            <a:r>
              <a:rPr lang="pt-BR" b="1" dirty="0" smtClean="0">
                <a:solidFill>
                  <a:srgbClr val="002060"/>
                </a:solidFill>
              </a:rPr>
              <a:t>Os </a:t>
            </a:r>
            <a:r>
              <a:rPr lang="pt-BR" b="1" dirty="0">
                <a:solidFill>
                  <a:srgbClr val="002060"/>
                </a:solidFill>
              </a:rPr>
              <a:t>mais pobres </a:t>
            </a:r>
            <a:r>
              <a:rPr lang="pt-BR" b="1" dirty="0" smtClean="0">
                <a:solidFill>
                  <a:srgbClr val="002060"/>
                </a:solidFill>
              </a:rPr>
              <a:t>são os </a:t>
            </a:r>
            <a:r>
              <a:rPr lang="pt-BR" b="1" dirty="0">
                <a:solidFill>
                  <a:srgbClr val="002060"/>
                </a:solidFill>
              </a:rPr>
              <a:t>que gastam proporcionalmente mais com o </a:t>
            </a:r>
            <a:r>
              <a:rPr lang="pt-BR" b="1" dirty="0" smtClean="0">
                <a:solidFill>
                  <a:srgbClr val="002060"/>
                </a:solidFill>
              </a:rPr>
              <a:t>transporte, têm </a:t>
            </a:r>
            <a:r>
              <a:rPr lang="pt-BR" b="1" dirty="0">
                <a:solidFill>
                  <a:srgbClr val="002060"/>
                </a:solidFill>
              </a:rPr>
              <a:t>mais problemas de saúde por </a:t>
            </a:r>
            <a:r>
              <a:rPr lang="pt-BR" b="1" dirty="0" smtClean="0">
                <a:solidFill>
                  <a:srgbClr val="002060"/>
                </a:solidFill>
              </a:rPr>
              <a:t>falta </a:t>
            </a:r>
            <a:r>
              <a:rPr lang="pt-BR" b="1" dirty="0">
                <a:solidFill>
                  <a:srgbClr val="002060"/>
                </a:solidFill>
              </a:rPr>
              <a:t>de saneamento e </a:t>
            </a:r>
            <a:r>
              <a:rPr lang="pt-BR" b="1" dirty="0" smtClean="0">
                <a:solidFill>
                  <a:srgbClr val="002060"/>
                </a:solidFill>
              </a:rPr>
              <a:t>têm escolas </a:t>
            </a:r>
            <a:r>
              <a:rPr lang="pt-BR" b="1" dirty="0">
                <a:solidFill>
                  <a:srgbClr val="002060"/>
                </a:solidFill>
              </a:rPr>
              <a:t>de baixa </a:t>
            </a:r>
            <a:r>
              <a:rPr lang="pt-BR" b="1" dirty="0" smtClean="0">
                <a:solidFill>
                  <a:srgbClr val="002060"/>
                </a:solidFill>
              </a:rPr>
              <a:t>qualidade</a:t>
            </a:r>
            <a:endParaRPr lang="pt-BR" b="1" dirty="0">
              <a:solidFill>
                <a:srgbClr val="002060"/>
              </a:solidFill>
            </a:endParaRPr>
          </a:p>
          <a:p>
            <a:pPr lvl="0">
              <a:lnSpc>
                <a:spcPct val="170000"/>
              </a:lnSpc>
            </a:pPr>
            <a:r>
              <a:rPr lang="pt-BR" b="1" dirty="0">
                <a:solidFill>
                  <a:srgbClr val="002060"/>
                </a:solidFill>
              </a:rPr>
              <a:t>Dos domicílios em bairros precários, 76% têm problemas de qualidade da construção e dos serviços </a:t>
            </a:r>
            <a:r>
              <a:rPr lang="pt-BR" b="1" dirty="0" smtClean="0">
                <a:solidFill>
                  <a:srgbClr val="002060"/>
                </a:solidFill>
              </a:rPr>
              <a:t>básicos</a:t>
            </a:r>
          </a:p>
          <a:p>
            <a:pPr lvl="0">
              <a:lnSpc>
                <a:spcPct val="170000"/>
              </a:lnSpc>
            </a:pPr>
            <a:r>
              <a:rPr lang="pt-BR" b="1" dirty="0" smtClean="0">
                <a:solidFill>
                  <a:srgbClr val="002060"/>
                </a:solidFill>
              </a:rPr>
              <a:t>No </a:t>
            </a:r>
            <a:r>
              <a:rPr lang="pt-BR" b="1" dirty="0">
                <a:solidFill>
                  <a:srgbClr val="002060"/>
                </a:solidFill>
              </a:rPr>
              <a:t>meio rural existem </a:t>
            </a:r>
            <a:r>
              <a:rPr lang="pt-BR" b="1" dirty="0" smtClean="0">
                <a:solidFill>
                  <a:srgbClr val="002060"/>
                </a:solidFill>
              </a:rPr>
              <a:t>péssimas </a:t>
            </a:r>
            <a:r>
              <a:rPr lang="pt-BR" b="1" dirty="0">
                <a:solidFill>
                  <a:srgbClr val="002060"/>
                </a:solidFill>
              </a:rPr>
              <a:t>condições de moradia. Muitos moradores não têm </a:t>
            </a:r>
            <a:r>
              <a:rPr lang="pt-BR" b="1" dirty="0" smtClean="0">
                <a:solidFill>
                  <a:srgbClr val="002060"/>
                </a:solidFill>
              </a:rPr>
              <a:t>documentos</a:t>
            </a:r>
            <a:r>
              <a:rPr lang="pt-BR" b="1" dirty="0">
                <a:solidFill>
                  <a:srgbClr val="002060"/>
                </a:solidFill>
              </a:rPr>
              <a:t> </a:t>
            </a:r>
            <a:r>
              <a:rPr lang="pt-BR" b="1" dirty="0" smtClean="0">
                <a:solidFill>
                  <a:srgbClr val="002060"/>
                </a:solidFill>
              </a:rPr>
              <a:t>e 16</a:t>
            </a:r>
            <a:r>
              <a:rPr lang="pt-BR" b="1" dirty="0">
                <a:solidFill>
                  <a:srgbClr val="002060"/>
                </a:solidFill>
              </a:rPr>
              <a:t>% são </a:t>
            </a:r>
            <a:r>
              <a:rPr lang="pt-BR" b="1" dirty="0" smtClean="0">
                <a:solidFill>
                  <a:srgbClr val="002060"/>
                </a:solidFill>
              </a:rPr>
              <a:t>analfabetos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28</a:t>
            </a:fld>
            <a:endParaRPr lang="pt-BR"/>
          </a:p>
        </p:txBody>
      </p:sp>
    </p:spTree>
    <p:extLst>
      <p:ext uri="{BB962C8B-B14F-4D97-AF65-F5344CB8AC3E}">
        <p14:creationId xmlns:p14="http://schemas.microsoft.com/office/powerpoint/2010/main" val="2315915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CIDADE, RESÍDUOS E SANEAMENTO BÁSICO</a:t>
            </a:r>
            <a:endParaRPr lang="pt-BR" sz="3000" dirty="0"/>
          </a:p>
        </p:txBody>
      </p:sp>
      <p:sp>
        <p:nvSpPr>
          <p:cNvPr id="3" name="Espaço Reservado para Conteúdo 2"/>
          <p:cNvSpPr>
            <a:spLocks noGrp="1"/>
          </p:cNvSpPr>
          <p:nvPr>
            <p:ph sz="quarter" idx="1"/>
          </p:nvPr>
        </p:nvSpPr>
        <p:spPr>
          <a:xfrm>
            <a:off x="457200" y="1340768"/>
            <a:ext cx="8435280" cy="4785395"/>
          </a:xfrm>
        </p:spPr>
        <p:txBody>
          <a:bodyPr>
            <a:normAutofit fontScale="47500" lnSpcReduction="20000"/>
          </a:bodyPr>
          <a:lstStyle/>
          <a:p>
            <a:pPr>
              <a:lnSpc>
                <a:spcPct val="160000"/>
              </a:lnSpc>
            </a:pPr>
            <a:endParaRPr lang="pt-BR" b="1" dirty="0" smtClean="0">
              <a:solidFill>
                <a:srgbClr val="002060"/>
              </a:solidFill>
            </a:endParaRPr>
          </a:p>
          <a:p>
            <a:pPr>
              <a:lnSpc>
                <a:spcPct val="160000"/>
              </a:lnSpc>
            </a:pPr>
            <a:r>
              <a:rPr lang="pt-BR" sz="3400" b="1" dirty="0" smtClean="0">
                <a:solidFill>
                  <a:srgbClr val="002060"/>
                </a:solidFill>
              </a:rPr>
              <a:t>Dados sobre resíduos </a:t>
            </a:r>
            <a:r>
              <a:rPr lang="pt-BR" sz="3400" b="1" dirty="0">
                <a:solidFill>
                  <a:srgbClr val="002060"/>
                </a:solidFill>
              </a:rPr>
              <a:t>sólidos </a:t>
            </a:r>
            <a:r>
              <a:rPr lang="pt-BR" sz="3400" b="1" dirty="0" smtClean="0">
                <a:solidFill>
                  <a:srgbClr val="002060"/>
                </a:solidFill>
              </a:rPr>
              <a:t>e </a:t>
            </a:r>
            <a:r>
              <a:rPr lang="pt-BR" sz="3400" b="1" dirty="0">
                <a:solidFill>
                  <a:srgbClr val="002060"/>
                </a:solidFill>
              </a:rPr>
              <a:t>sua destinação:</a:t>
            </a:r>
          </a:p>
          <a:p>
            <a:pPr lvl="0">
              <a:lnSpc>
                <a:spcPct val="120000"/>
              </a:lnSpc>
            </a:pPr>
            <a:r>
              <a:rPr lang="pt-BR" sz="3400" b="1" dirty="0">
                <a:solidFill>
                  <a:srgbClr val="002060"/>
                </a:solidFill>
              </a:rPr>
              <a:t>O Brasil gera cerca de 150.000 </a:t>
            </a:r>
            <a:r>
              <a:rPr lang="pt-BR" sz="3400" b="1" dirty="0" err="1" smtClean="0">
                <a:solidFill>
                  <a:srgbClr val="002060"/>
                </a:solidFill>
              </a:rPr>
              <a:t>ton</a:t>
            </a:r>
            <a:r>
              <a:rPr lang="pt-BR" sz="3400" b="1" dirty="0" smtClean="0">
                <a:solidFill>
                  <a:srgbClr val="002060"/>
                </a:solidFill>
              </a:rPr>
              <a:t>/dia de lixo </a:t>
            </a:r>
            <a:r>
              <a:rPr lang="pt-BR" sz="3400" b="1" dirty="0" smtClean="0">
                <a:solidFill>
                  <a:srgbClr val="FF0000"/>
                </a:solidFill>
              </a:rPr>
              <a:t>(1000kgx150.000 						            </a:t>
            </a:r>
            <a:r>
              <a:rPr lang="pt-BR" sz="2500" b="1" dirty="0" err="1" smtClean="0">
                <a:solidFill>
                  <a:srgbClr val="FF0000"/>
                </a:solidFill>
              </a:rPr>
              <a:t>ton</a:t>
            </a:r>
            <a:r>
              <a:rPr lang="pt-BR" sz="2500" b="1" dirty="0" smtClean="0">
                <a:solidFill>
                  <a:srgbClr val="FF0000"/>
                </a:solidFill>
              </a:rPr>
              <a:t>)150.000.000 de kg lixo/dia </a:t>
            </a:r>
          </a:p>
          <a:p>
            <a:pPr lvl="0">
              <a:lnSpc>
                <a:spcPct val="160000"/>
              </a:lnSpc>
            </a:pPr>
            <a:r>
              <a:rPr lang="pt-BR" sz="3400" b="1" dirty="0" smtClean="0">
                <a:solidFill>
                  <a:srgbClr val="002060"/>
                </a:solidFill>
              </a:rPr>
              <a:t>Cada </a:t>
            </a:r>
            <a:r>
              <a:rPr lang="pt-BR" sz="3400" b="1" dirty="0">
                <a:solidFill>
                  <a:srgbClr val="002060"/>
                </a:solidFill>
              </a:rPr>
              <a:t>indivíduo gera </a:t>
            </a:r>
            <a:r>
              <a:rPr lang="pt-BR" sz="3400" b="1" dirty="0" smtClean="0">
                <a:solidFill>
                  <a:srgbClr val="002060"/>
                </a:solidFill>
              </a:rPr>
              <a:t>1,0kg </a:t>
            </a:r>
            <a:r>
              <a:rPr lang="pt-BR" sz="3400" b="1" dirty="0">
                <a:solidFill>
                  <a:srgbClr val="002060"/>
                </a:solidFill>
              </a:rPr>
              <a:t>de </a:t>
            </a:r>
            <a:r>
              <a:rPr lang="pt-BR" sz="3400" b="1" dirty="0" smtClean="0">
                <a:solidFill>
                  <a:srgbClr val="002060"/>
                </a:solidFill>
              </a:rPr>
              <a:t>lixo por dia</a:t>
            </a:r>
            <a:endParaRPr lang="pt-BR" sz="3400" b="1" dirty="0">
              <a:solidFill>
                <a:srgbClr val="002060"/>
              </a:solidFill>
            </a:endParaRPr>
          </a:p>
          <a:p>
            <a:pPr lvl="0">
              <a:lnSpc>
                <a:spcPct val="160000"/>
              </a:lnSpc>
            </a:pPr>
            <a:r>
              <a:rPr lang="pt-BR" sz="3400" b="1" dirty="0" smtClean="0">
                <a:solidFill>
                  <a:srgbClr val="002060"/>
                </a:solidFill>
              </a:rPr>
              <a:t>São </a:t>
            </a:r>
            <a:r>
              <a:rPr lang="pt-BR" sz="3400" b="1" dirty="0">
                <a:solidFill>
                  <a:srgbClr val="002060"/>
                </a:solidFill>
              </a:rPr>
              <a:t>Paulo gera entre 12.000 e 14.000 toneladas </a:t>
            </a:r>
            <a:r>
              <a:rPr lang="pt-BR" sz="3400" b="1" dirty="0" smtClean="0">
                <a:solidFill>
                  <a:srgbClr val="002060"/>
                </a:solidFill>
              </a:rPr>
              <a:t>por dia</a:t>
            </a:r>
            <a:endParaRPr lang="pt-BR" sz="3400" b="1" dirty="0">
              <a:solidFill>
                <a:srgbClr val="002060"/>
              </a:solidFill>
            </a:endParaRPr>
          </a:p>
          <a:p>
            <a:pPr lvl="0">
              <a:lnSpc>
                <a:spcPct val="160000"/>
              </a:lnSpc>
            </a:pPr>
            <a:r>
              <a:rPr lang="pt-BR" sz="3400" b="1" dirty="0">
                <a:solidFill>
                  <a:srgbClr val="002060"/>
                </a:solidFill>
              </a:rPr>
              <a:t>As 13 maiores cidades </a:t>
            </a:r>
            <a:r>
              <a:rPr lang="pt-BR" sz="3400" b="1" dirty="0" smtClean="0">
                <a:solidFill>
                  <a:srgbClr val="002060"/>
                </a:solidFill>
              </a:rPr>
              <a:t>geram 31,9</a:t>
            </a:r>
            <a:r>
              <a:rPr lang="pt-BR" sz="3400" b="1" dirty="0">
                <a:solidFill>
                  <a:srgbClr val="002060"/>
                </a:solidFill>
              </a:rPr>
              <a:t>% </a:t>
            </a:r>
            <a:r>
              <a:rPr lang="pt-BR" sz="3400" b="1" dirty="0" smtClean="0">
                <a:solidFill>
                  <a:srgbClr val="002060"/>
                </a:solidFill>
              </a:rPr>
              <a:t>dos lixo no </a:t>
            </a:r>
            <a:r>
              <a:rPr lang="pt-BR" sz="3400" b="1" dirty="0">
                <a:solidFill>
                  <a:srgbClr val="002060"/>
                </a:solidFill>
              </a:rPr>
              <a:t>ambiente urbano </a:t>
            </a:r>
            <a:r>
              <a:rPr lang="pt-BR" sz="3400" b="1" dirty="0" smtClean="0">
                <a:solidFill>
                  <a:srgbClr val="002060"/>
                </a:solidFill>
              </a:rPr>
              <a:t>brasileiro</a:t>
            </a:r>
          </a:p>
          <a:p>
            <a:pPr>
              <a:lnSpc>
                <a:spcPct val="160000"/>
              </a:lnSpc>
            </a:pPr>
            <a:r>
              <a:rPr lang="pt-BR" sz="3800" b="1" dirty="0" smtClean="0">
                <a:solidFill>
                  <a:srgbClr val="002060"/>
                </a:solidFill>
                <a:effectLst>
                  <a:outerShdw blurRad="38100" dist="38100" dir="2700000" algn="tl">
                    <a:srgbClr val="000000">
                      <a:alpha val="43137"/>
                    </a:srgbClr>
                  </a:outerShdw>
                </a:effectLst>
              </a:rPr>
              <a:t>Sobra </a:t>
            </a:r>
            <a:r>
              <a:rPr lang="pt-BR" sz="3800" b="1" dirty="0">
                <a:solidFill>
                  <a:srgbClr val="002060"/>
                </a:solidFill>
                <a:effectLst>
                  <a:outerShdw blurRad="38100" dist="38100" dir="2700000" algn="tl">
                    <a:srgbClr val="000000">
                      <a:alpha val="43137"/>
                    </a:srgbClr>
                  </a:outerShdw>
                </a:effectLst>
              </a:rPr>
              <a:t>de alimentos representam 69% do total descartado no país. São 14 milhões de toneladas que alimentariam 19 milhões de pessoas diariamente</a:t>
            </a:r>
          </a:p>
          <a:p>
            <a:pPr lvl="0">
              <a:lnSpc>
                <a:spcPct val="160000"/>
              </a:lnSpc>
            </a:pPr>
            <a:r>
              <a:rPr lang="pt-BR" sz="3400" b="1" dirty="0" smtClean="0">
                <a:solidFill>
                  <a:srgbClr val="002060"/>
                </a:solidFill>
              </a:rPr>
              <a:t>Temos entre 200 e </a:t>
            </a:r>
            <a:r>
              <a:rPr lang="pt-BR" sz="3400" b="1" dirty="0">
                <a:solidFill>
                  <a:srgbClr val="002060"/>
                </a:solidFill>
              </a:rPr>
              <a:t>800 mil catadores trabalhando em </a:t>
            </a:r>
            <a:r>
              <a:rPr lang="pt-BR" sz="3400" b="1" dirty="0" smtClean="0">
                <a:solidFill>
                  <a:srgbClr val="002060"/>
                </a:solidFill>
              </a:rPr>
              <a:t>céu </a:t>
            </a:r>
            <a:r>
              <a:rPr lang="pt-BR" sz="3400" b="1" dirty="0">
                <a:solidFill>
                  <a:srgbClr val="002060"/>
                </a:solidFill>
              </a:rPr>
              <a:t>aberto ou nas ruas. </a:t>
            </a:r>
            <a:r>
              <a:rPr lang="pt-BR" sz="3400" b="1" dirty="0" smtClean="0">
                <a:solidFill>
                  <a:srgbClr val="002060"/>
                </a:solidFill>
              </a:rPr>
              <a:t>As crianças chegam </a:t>
            </a:r>
            <a:r>
              <a:rPr lang="pt-BR" sz="3400" b="1" dirty="0">
                <a:solidFill>
                  <a:srgbClr val="002060"/>
                </a:solidFill>
              </a:rPr>
              <a:t>a 45 </a:t>
            </a:r>
            <a:r>
              <a:rPr lang="pt-BR" sz="3400" b="1" dirty="0" smtClean="0">
                <a:solidFill>
                  <a:srgbClr val="002060"/>
                </a:solidFill>
              </a:rPr>
              <a:t>mil</a:t>
            </a:r>
            <a:endParaRPr lang="pt-BR" sz="3400"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29</a:t>
            </a:fld>
            <a:endParaRPr lang="pt-BR"/>
          </a:p>
        </p:txBody>
      </p:sp>
    </p:spTree>
    <p:extLst>
      <p:ext uri="{BB962C8B-B14F-4D97-AF65-F5344CB8AC3E}">
        <p14:creationId xmlns:p14="http://schemas.microsoft.com/office/powerpoint/2010/main" val="1740271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0"/>
            <a:ext cx="8229600" cy="836712"/>
          </a:xfrm>
        </p:spPr>
        <p:txBody>
          <a:bodyPr>
            <a:normAutofit/>
          </a:bodyPr>
          <a:lstStyle/>
          <a:p>
            <a:endParaRPr lang="pt-BR" sz="3000" b="1" dirty="0">
              <a:solidFill>
                <a:schemeClr val="bg1"/>
              </a:solidFill>
            </a:endParaRPr>
          </a:p>
        </p:txBody>
      </p:sp>
      <p:sp>
        <p:nvSpPr>
          <p:cNvPr id="4" name="Espaço Reservado para Conteúdo 3"/>
          <p:cNvSpPr>
            <a:spLocks noGrp="1"/>
          </p:cNvSpPr>
          <p:nvPr>
            <p:ph sz="quarter" idx="1"/>
          </p:nvPr>
        </p:nvSpPr>
        <p:spPr>
          <a:xfrm>
            <a:off x="1691680" y="908720"/>
            <a:ext cx="6995120" cy="5217443"/>
          </a:xfrm>
        </p:spPr>
        <p:txBody>
          <a:bodyPr/>
          <a:lstStyle/>
          <a:p>
            <a:endParaRPr lang="pt-BR" dirty="0" smtClean="0"/>
          </a:p>
          <a:p>
            <a:pPr marL="0" indent="0">
              <a:buNone/>
            </a:pPr>
            <a:r>
              <a:rPr lang="pt-BR" sz="4400" b="1" dirty="0" smtClean="0">
                <a:solidFill>
                  <a:srgbClr val="C00000"/>
                </a:solidFill>
              </a:rPr>
              <a:t>C</a:t>
            </a:r>
          </a:p>
          <a:p>
            <a:pPr marL="0" indent="0">
              <a:buNone/>
            </a:pPr>
            <a:r>
              <a:rPr lang="pt-BR" sz="4400" b="1" dirty="0" smtClean="0">
                <a:solidFill>
                  <a:srgbClr val="C00000"/>
                </a:solidFill>
              </a:rPr>
              <a:t>A</a:t>
            </a:r>
          </a:p>
          <a:p>
            <a:pPr marL="0" indent="0">
              <a:buNone/>
            </a:pPr>
            <a:r>
              <a:rPr lang="pt-BR" sz="4400" b="1" dirty="0" smtClean="0">
                <a:solidFill>
                  <a:srgbClr val="C00000"/>
                </a:solidFill>
              </a:rPr>
              <a:t>R</a:t>
            </a:r>
          </a:p>
          <a:p>
            <a:pPr marL="0" indent="0">
              <a:buNone/>
            </a:pPr>
            <a:r>
              <a:rPr lang="pt-BR" sz="4400" b="1" dirty="0" smtClean="0">
                <a:solidFill>
                  <a:srgbClr val="C00000"/>
                </a:solidFill>
              </a:rPr>
              <a:t>T</a:t>
            </a:r>
          </a:p>
          <a:p>
            <a:pPr marL="0" indent="0">
              <a:buNone/>
            </a:pPr>
            <a:r>
              <a:rPr lang="pt-BR" sz="4400" b="1" dirty="0" smtClean="0">
                <a:solidFill>
                  <a:srgbClr val="C00000"/>
                </a:solidFill>
              </a:rPr>
              <a:t>A</a:t>
            </a:r>
          </a:p>
          <a:p>
            <a:pPr marL="0" indent="0">
              <a:buNone/>
            </a:pPr>
            <a:r>
              <a:rPr lang="pt-BR" sz="4400" b="1" dirty="0" smtClean="0">
                <a:solidFill>
                  <a:srgbClr val="C00000"/>
                </a:solidFill>
              </a:rPr>
              <a:t>Z</a:t>
            </a:r>
            <a:endParaRPr lang="pt-BR" sz="4400" dirty="0"/>
          </a:p>
        </p:txBody>
      </p:sp>
      <p:sp>
        <p:nvSpPr>
          <p:cNvPr id="2" name="Espaço Reservado para Número de Slide 1"/>
          <p:cNvSpPr>
            <a:spLocks noGrp="1"/>
          </p:cNvSpPr>
          <p:nvPr>
            <p:ph type="sldNum" sz="quarter" idx="15"/>
          </p:nvPr>
        </p:nvSpPr>
        <p:spPr/>
        <p:txBody>
          <a:bodyPr/>
          <a:lstStyle/>
          <a:p>
            <a:fld id="{CC8F7CFE-5062-4D44-BFB0-A44768D6635B}" type="slidenum">
              <a:rPr lang="pt-BR" smtClean="0"/>
              <a:t>3</a:t>
            </a:fld>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0648"/>
            <a:ext cx="4680520" cy="647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71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CIDADE, RESÍDUOS E SANEAMENTO BÁSICO</a:t>
            </a:r>
            <a:endParaRPr lang="pt-BR" sz="3000" dirty="0"/>
          </a:p>
        </p:txBody>
      </p:sp>
      <p:sp>
        <p:nvSpPr>
          <p:cNvPr id="3" name="Espaço Reservado para Conteúdo 2"/>
          <p:cNvSpPr>
            <a:spLocks noGrp="1"/>
          </p:cNvSpPr>
          <p:nvPr>
            <p:ph sz="quarter" idx="1"/>
          </p:nvPr>
        </p:nvSpPr>
        <p:spPr>
          <a:xfrm>
            <a:off x="457200" y="1124744"/>
            <a:ext cx="8229600" cy="5733256"/>
          </a:xfrm>
        </p:spPr>
        <p:txBody>
          <a:bodyPr>
            <a:normAutofit fontScale="92500" lnSpcReduction="20000"/>
          </a:bodyPr>
          <a:lstStyle/>
          <a:p>
            <a:pPr>
              <a:lnSpc>
                <a:spcPct val="170000"/>
              </a:lnSpc>
            </a:pPr>
            <a:r>
              <a:rPr lang="pt-BR" b="1" dirty="0" smtClean="0">
                <a:solidFill>
                  <a:srgbClr val="002060"/>
                </a:solidFill>
              </a:rPr>
              <a:t>Algumas definições</a:t>
            </a:r>
            <a:r>
              <a:rPr lang="pt-BR" b="1" dirty="0">
                <a:solidFill>
                  <a:srgbClr val="002060"/>
                </a:solidFill>
              </a:rPr>
              <a:t>:</a:t>
            </a:r>
          </a:p>
          <a:p>
            <a:pPr lvl="1">
              <a:lnSpc>
                <a:spcPct val="170000"/>
              </a:lnSpc>
            </a:pPr>
            <a:r>
              <a:rPr lang="pt-BR" b="1" dirty="0"/>
              <a:t>Lixão ou vazadouro a céu aberto:</a:t>
            </a:r>
            <a:r>
              <a:rPr lang="pt-BR" b="1" i="1" dirty="0"/>
              <a:t> </a:t>
            </a:r>
            <a:r>
              <a:rPr lang="pt-BR" b="1" dirty="0"/>
              <a:t>local utilizado para deposição do lixo </a:t>
            </a:r>
            <a:r>
              <a:rPr lang="pt-BR" b="1" dirty="0" smtClean="0"/>
              <a:t>bruto sem </a:t>
            </a:r>
            <a:r>
              <a:rPr lang="pt-BR" b="1" dirty="0"/>
              <a:t>qualquer </a:t>
            </a:r>
            <a:r>
              <a:rPr lang="pt-BR" b="1" dirty="0" smtClean="0"/>
              <a:t>cuidado </a:t>
            </a:r>
            <a:endParaRPr lang="pt-BR" b="1" dirty="0"/>
          </a:p>
          <a:p>
            <a:pPr lvl="1">
              <a:lnSpc>
                <a:spcPct val="170000"/>
              </a:lnSpc>
            </a:pPr>
            <a:r>
              <a:rPr lang="pt-BR" b="1" dirty="0"/>
              <a:t>Aterro controlado:</a:t>
            </a:r>
            <a:r>
              <a:rPr lang="pt-BR" b="1" i="1" dirty="0"/>
              <a:t> </a:t>
            </a:r>
            <a:r>
              <a:rPr lang="pt-BR" b="1" dirty="0"/>
              <a:t>local utilizado para despejo do lixo coletado bruto, com cuidado </a:t>
            </a:r>
            <a:r>
              <a:rPr lang="pt-BR" b="1" dirty="0" smtClean="0"/>
              <a:t>de </a:t>
            </a:r>
            <a:r>
              <a:rPr lang="pt-BR" b="1" dirty="0"/>
              <a:t>cobrir os resíduos com uma camada de terra, de modo a não causar danos ou riscos à saúde </a:t>
            </a:r>
            <a:r>
              <a:rPr lang="pt-BR" b="1" dirty="0" smtClean="0"/>
              <a:t>pública, </a:t>
            </a:r>
            <a:r>
              <a:rPr lang="pt-BR" b="1" dirty="0"/>
              <a:t>à </a:t>
            </a:r>
            <a:r>
              <a:rPr lang="pt-BR" b="1" dirty="0" smtClean="0"/>
              <a:t>segurança  e minimizar impactos ambientais</a:t>
            </a:r>
            <a:endParaRPr lang="pt-BR" b="1" dirty="0"/>
          </a:p>
          <a:p>
            <a:pPr lvl="1">
              <a:lnSpc>
                <a:spcPct val="170000"/>
              </a:lnSpc>
            </a:pPr>
            <a:r>
              <a:rPr lang="pt-BR" b="1" dirty="0"/>
              <a:t>Aterro sanitário:</a:t>
            </a:r>
            <a:r>
              <a:rPr lang="pt-BR" b="1" i="1" dirty="0"/>
              <a:t> </a:t>
            </a:r>
            <a:r>
              <a:rPr lang="pt-BR" b="1" dirty="0"/>
              <a:t>instalação de destinação </a:t>
            </a:r>
            <a:r>
              <a:rPr lang="pt-BR" b="1" dirty="0" smtClean="0"/>
              <a:t>dos </a:t>
            </a:r>
            <a:r>
              <a:rPr lang="pt-BR" b="1" dirty="0"/>
              <a:t>resíduos sólidos </a:t>
            </a:r>
            <a:r>
              <a:rPr lang="pt-BR" b="1" dirty="0" smtClean="0"/>
              <a:t>com adequada </a:t>
            </a:r>
            <a:r>
              <a:rPr lang="pt-BR" b="1" dirty="0"/>
              <a:t>disposição no solo, sob controles técnico e </a:t>
            </a:r>
            <a:r>
              <a:rPr lang="pt-BR" b="1" dirty="0" smtClean="0"/>
              <a:t>operacional, </a:t>
            </a:r>
            <a:r>
              <a:rPr lang="pt-BR" b="1" dirty="0"/>
              <a:t>de </a:t>
            </a:r>
            <a:r>
              <a:rPr lang="pt-BR" b="1" dirty="0" smtClean="0"/>
              <a:t>modo </a:t>
            </a:r>
            <a:r>
              <a:rPr lang="pt-BR" b="1" dirty="0"/>
              <a:t>que </a:t>
            </a:r>
            <a:r>
              <a:rPr lang="pt-BR" b="1" dirty="0" smtClean="0"/>
              <a:t>não causem danos </a:t>
            </a:r>
            <a:r>
              <a:rPr lang="pt-BR" b="1" dirty="0"/>
              <a:t>à saúde pública e</a:t>
            </a:r>
            <a:r>
              <a:rPr lang="pt-BR" b="1" dirty="0" smtClean="0"/>
              <a:t> </a:t>
            </a:r>
            <a:r>
              <a:rPr lang="pt-BR" b="1" dirty="0"/>
              <a:t>ao meio </a:t>
            </a:r>
            <a:r>
              <a:rPr lang="pt-BR" b="1" dirty="0" smtClean="0"/>
              <a:t>ambiente</a:t>
            </a:r>
            <a:endParaRPr lang="pt-BR"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30</a:t>
            </a:fld>
            <a:endParaRPr lang="pt-BR"/>
          </a:p>
        </p:txBody>
      </p:sp>
    </p:spTree>
    <p:extLst>
      <p:ext uri="{BB962C8B-B14F-4D97-AF65-F5344CB8AC3E}">
        <p14:creationId xmlns:p14="http://schemas.microsoft.com/office/powerpoint/2010/main" val="3810585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CIDADE, RESÍDUOS E SANEAMENTO BÁSICO</a:t>
            </a:r>
            <a:endParaRPr lang="pt-BR" sz="3000" dirty="0"/>
          </a:p>
        </p:txBody>
      </p:sp>
      <p:sp>
        <p:nvSpPr>
          <p:cNvPr id="3" name="Espaço Reservado para Conteúdo 2"/>
          <p:cNvSpPr>
            <a:spLocks noGrp="1"/>
          </p:cNvSpPr>
          <p:nvPr>
            <p:ph sz="quarter" idx="1"/>
          </p:nvPr>
        </p:nvSpPr>
        <p:spPr/>
        <p:txBody>
          <a:bodyPr>
            <a:normAutofit fontScale="70000" lnSpcReduction="20000"/>
          </a:bodyPr>
          <a:lstStyle/>
          <a:p>
            <a:pPr lvl="0">
              <a:lnSpc>
                <a:spcPct val="170000"/>
              </a:lnSpc>
            </a:pPr>
            <a:r>
              <a:rPr lang="pt-BR" b="1" dirty="0">
                <a:solidFill>
                  <a:srgbClr val="002060"/>
                </a:solidFill>
              </a:rPr>
              <a:t>Os administradores públicos preferem investir em obras de maior visibilidade do que em saneamento básico. Temos obras que não são concluídas, que são de baixa qualidade, ou que apresentam relações de corrupções em seus contratos</a:t>
            </a:r>
          </a:p>
          <a:p>
            <a:pPr>
              <a:lnSpc>
                <a:spcPct val="170000"/>
              </a:lnSpc>
            </a:pPr>
            <a:r>
              <a:rPr lang="pt-BR" b="1" dirty="0">
                <a:solidFill>
                  <a:srgbClr val="002060"/>
                </a:solidFill>
              </a:rPr>
              <a:t>Temos ainda um conflito decorrente dos múltiplos usos da água. Esse conflito pode ser percebido entre o abastecimento humano e a irrigação na região semiárida, entre o uso industrial e entre o abastecimento humano nas regiões metropolitanas, abastecimento humano e a geração de energia elétrica</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31</a:t>
            </a:fld>
            <a:endParaRPr lang="pt-BR"/>
          </a:p>
        </p:txBody>
      </p:sp>
    </p:spTree>
    <p:extLst>
      <p:ext uri="{BB962C8B-B14F-4D97-AF65-F5344CB8AC3E}">
        <p14:creationId xmlns:p14="http://schemas.microsoft.com/office/powerpoint/2010/main" val="989984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PARA ALÉM DA CIDADE</a:t>
            </a:r>
            <a:endParaRPr lang="pt-BR" sz="3000" dirty="0"/>
          </a:p>
        </p:txBody>
      </p:sp>
      <p:sp>
        <p:nvSpPr>
          <p:cNvPr id="3" name="Espaço Reservado para Conteúdo 2"/>
          <p:cNvSpPr>
            <a:spLocks noGrp="1"/>
          </p:cNvSpPr>
          <p:nvPr>
            <p:ph sz="quarter" idx="1"/>
          </p:nvPr>
        </p:nvSpPr>
        <p:spPr>
          <a:xfrm>
            <a:off x="457200" y="1196752"/>
            <a:ext cx="8229600" cy="5400600"/>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Características </a:t>
            </a:r>
            <a:r>
              <a:rPr lang="pt-BR" b="1" dirty="0">
                <a:solidFill>
                  <a:srgbClr val="002060"/>
                </a:solidFill>
              </a:rPr>
              <a:t>próprias da população </a:t>
            </a:r>
            <a:r>
              <a:rPr lang="pt-BR" b="1" dirty="0" smtClean="0">
                <a:solidFill>
                  <a:srgbClr val="002060"/>
                </a:solidFill>
              </a:rPr>
              <a:t>rural </a:t>
            </a:r>
            <a:r>
              <a:rPr lang="pt-BR" b="1" dirty="0">
                <a:solidFill>
                  <a:srgbClr val="002060"/>
                </a:solidFill>
              </a:rPr>
              <a:t>têm agravado as carências nas áreas rurais do </a:t>
            </a:r>
            <a:r>
              <a:rPr lang="pt-BR" b="1" dirty="0" smtClean="0">
                <a:solidFill>
                  <a:srgbClr val="002060"/>
                </a:solidFill>
              </a:rPr>
              <a:t>país                             </a:t>
            </a:r>
            <a:endParaRPr lang="pt-BR" b="1" dirty="0">
              <a:solidFill>
                <a:srgbClr val="002060"/>
              </a:solidFill>
            </a:endParaRPr>
          </a:p>
          <a:p>
            <a:pPr lvl="0">
              <a:lnSpc>
                <a:spcPct val="170000"/>
              </a:lnSpc>
            </a:pPr>
            <a:r>
              <a:rPr lang="pt-BR" b="1" dirty="0">
                <a:solidFill>
                  <a:srgbClr val="002060"/>
                </a:solidFill>
              </a:rPr>
              <a:t>A realidade rural contemporânea é fruto de sua história </a:t>
            </a:r>
            <a:r>
              <a:rPr lang="pt-BR" b="1" dirty="0" smtClean="0">
                <a:solidFill>
                  <a:srgbClr val="002060"/>
                </a:solidFill>
              </a:rPr>
              <a:t>fundada </a:t>
            </a:r>
            <a:r>
              <a:rPr lang="pt-BR" b="1" dirty="0">
                <a:solidFill>
                  <a:srgbClr val="002060"/>
                </a:solidFill>
              </a:rPr>
              <a:t>na concentração da terra, da riqueza </a:t>
            </a:r>
            <a:r>
              <a:rPr lang="pt-BR" b="1" dirty="0" smtClean="0">
                <a:solidFill>
                  <a:srgbClr val="002060"/>
                </a:solidFill>
              </a:rPr>
              <a:t>e </a:t>
            </a:r>
            <a:r>
              <a:rPr lang="pt-BR" b="1" dirty="0">
                <a:solidFill>
                  <a:srgbClr val="002060"/>
                </a:solidFill>
              </a:rPr>
              <a:t>uso dos recursos naturais, da escravidão, do extermínio de povos indígenas, da marginalização das famílias e mulheres </a:t>
            </a:r>
            <a:r>
              <a:rPr lang="pt-BR" b="1" dirty="0" smtClean="0">
                <a:solidFill>
                  <a:srgbClr val="002060"/>
                </a:solidFill>
              </a:rPr>
              <a:t>camponesas</a:t>
            </a:r>
            <a:endParaRPr lang="pt-BR" b="1" dirty="0">
              <a:solidFill>
                <a:srgbClr val="002060"/>
              </a:solidFill>
            </a:endParaRPr>
          </a:p>
          <a:p>
            <a:pPr lvl="0">
              <a:lnSpc>
                <a:spcPct val="170000"/>
              </a:lnSpc>
            </a:pPr>
            <a:r>
              <a:rPr lang="pt-BR" b="1" dirty="0" smtClean="0">
                <a:solidFill>
                  <a:srgbClr val="002060"/>
                </a:solidFill>
              </a:rPr>
              <a:t>O Brasil </a:t>
            </a:r>
            <a:r>
              <a:rPr lang="pt-BR" b="1" dirty="0">
                <a:solidFill>
                  <a:srgbClr val="002060"/>
                </a:solidFill>
              </a:rPr>
              <a:t>rural é </a:t>
            </a:r>
            <a:r>
              <a:rPr lang="pt-BR" b="1" dirty="0" smtClean="0">
                <a:solidFill>
                  <a:srgbClr val="002060"/>
                </a:solidFill>
              </a:rPr>
              <a:t>caracterizado por </a:t>
            </a:r>
            <a:r>
              <a:rPr lang="pt-BR" b="1" dirty="0">
                <a:solidFill>
                  <a:srgbClr val="002060"/>
                </a:solidFill>
              </a:rPr>
              <a:t>conflitos e lutas </a:t>
            </a:r>
            <a:r>
              <a:rPr lang="pt-BR" b="1" dirty="0" smtClean="0">
                <a:solidFill>
                  <a:srgbClr val="002060"/>
                </a:solidFill>
              </a:rPr>
              <a:t>populares como nas </a:t>
            </a:r>
            <a:r>
              <a:rPr lang="pt-BR" b="1" dirty="0">
                <a:solidFill>
                  <a:srgbClr val="002060"/>
                </a:solidFill>
              </a:rPr>
              <a:t>histórias </a:t>
            </a:r>
            <a:r>
              <a:rPr lang="pt-BR" b="1" dirty="0" smtClean="0">
                <a:solidFill>
                  <a:srgbClr val="002060"/>
                </a:solidFill>
              </a:rPr>
              <a:t>dos </a:t>
            </a:r>
            <a:r>
              <a:rPr lang="pt-BR" b="1" dirty="0">
                <a:solidFill>
                  <a:srgbClr val="002060"/>
                </a:solidFill>
              </a:rPr>
              <a:t>Quilombos, de Canudos, do Contestado, das Ligas Camponesas. H</a:t>
            </a:r>
            <a:r>
              <a:rPr lang="pt-BR" b="1" dirty="0" smtClean="0">
                <a:solidFill>
                  <a:srgbClr val="002060"/>
                </a:solidFill>
              </a:rPr>
              <a:t>oje</a:t>
            </a:r>
            <a:r>
              <a:rPr lang="pt-BR" b="1" dirty="0">
                <a:solidFill>
                  <a:srgbClr val="002060"/>
                </a:solidFill>
              </a:rPr>
              <a:t>, diferentes movimentos, </a:t>
            </a:r>
            <a:r>
              <a:rPr lang="pt-BR" b="1" dirty="0" smtClean="0">
                <a:solidFill>
                  <a:srgbClr val="002060"/>
                </a:solidFill>
              </a:rPr>
              <a:t>reivindicam </a:t>
            </a:r>
            <a:r>
              <a:rPr lang="pt-BR" b="1" dirty="0">
                <a:solidFill>
                  <a:srgbClr val="002060"/>
                </a:solidFill>
              </a:rPr>
              <a:t>acesso à tecnologia</a:t>
            </a:r>
            <a:r>
              <a:rPr lang="pt-BR" b="1" dirty="0" smtClean="0">
                <a:solidFill>
                  <a:srgbClr val="002060"/>
                </a:solidFill>
              </a:rPr>
              <a:t>, </a:t>
            </a:r>
            <a:r>
              <a:rPr lang="pt-BR" b="1" dirty="0">
                <a:solidFill>
                  <a:srgbClr val="002060"/>
                </a:solidFill>
              </a:rPr>
              <a:t>sementes</a:t>
            </a:r>
            <a:r>
              <a:rPr lang="pt-BR" b="1" dirty="0" smtClean="0">
                <a:solidFill>
                  <a:srgbClr val="002060"/>
                </a:solidFill>
              </a:rPr>
              <a:t>, </a:t>
            </a:r>
            <a:r>
              <a:rPr lang="pt-BR" b="1" dirty="0">
                <a:solidFill>
                  <a:srgbClr val="002060"/>
                </a:solidFill>
              </a:rPr>
              <a:t>crédito</a:t>
            </a:r>
            <a:r>
              <a:rPr lang="pt-BR" b="1" dirty="0" smtClean="0">
                <a:solidFill>
                  <a:srgbClr val="002060"/>
                </a:solidFill>
              </a:rPr>
              <a:t>, </a:t>
            </a:r>
            <a:r>
              <a:rPr lang="pt-BR" b="1" dirty="0">
                <a:solidFill>
                  <a:srgbClr val="002060"/>
                </a:solidFill>
              </a:rPr>
              <a:t>preço justo</a:t>
            </a:r>
            <a:r>
              <a:rPr lang="pt-BR" b="1" dirty="0" smtClean="0">
                <a:solidFill>
                  <a:srgbClr val="002060"/>
                </a:solidFill>
              </a:rPr>
              <a:t>, </a:t>
            </a:r>
            <a:r>
              <a:rPr lang="pt-BR" b="1" dirty="0">
                <a:solidFill>
                  <a:srgbClr val="002060"/>
                </a:solidFill>
              </a:rPr>
              <a:t>serviços de saúde</a:t>
            </a:r>
            <a:r>
              <a:rPr lang="pt-BR" b="1" dirty="0" smtClean="0">
                <a:solidFill>
                  <a:srgbClr val="002060"/>
                </a:solidFill>
              </a:rPr>
              <a:t>, </a:t>
            </a:r>
            <a:r>
              <a:rPr lang="pt-BR" b="1" dirty="0">
                <a:solidFill>
                  <a:srgbClr val="002060"/>
                </a:solidFill>
              </a:rPr>
              <a:t>educação e </a:t>
            </a:r>
            <a:r>
              <a:rPr lang="pt-BR" b="1" dirty="0" smtClean="0">
                <a:solidFill>
                  <a:srgbClr val="002060"/>
                </a:solidFill>
              </a:rPr>
              <a:t>cultura</a:t>
            </a:r>
            <a:r>
              <a:rPr lang="pt-BR" b="1" dirty="0">
                <a:solidFill>
                  <a:srgbClr val="002060"/>
                </a:solidFill>
              </a:rPr>
              <a:t>, preservação da água </a:t>
            </a:r>
            <a:r>
              <a:rPr lang="pt-BR" b="1" dirty="0" smtClean="0">
                <a:solidFill>
                  <a:srgbClr val="002060"/>
                </a:solidFill>
              </a:rPr>
              <a:t>e </a:t>
            </a:r>
            <a:r>
              <a:rPr lang="pt-BR" b="1" dirty="0">
                <a:solidFill>
                  <a:srgbClr val="002060"/>
                </a:solidFill>
              </a:rPr>
              <a:t>serviços </a:t>
            </a:r>
            <a:r>
              <a:rPr lang="pt-BR" b="1" dirty="0" smtClean="0">
                <a:solidFill>
                  <a:srgbClr val="002060"/>
                </a:solidFill>
              </a:rPr>
              <a:t>de </a:t>
            </a:r>
            <a:r>
              <a:rPr lang="pt-BR" b="1" dirty="0">
                <a:solidFill>
                  <a:srgbClr val="002060"/>
                </a:solidFill>
              </a:rPr>
              <a:t>saneamento </a:t>
            </a:r>
            <a:r>
              <a:rPr lang="pt-BR" b="1" dirty="0" smtClean="0">
                <a:solidFill>
                  <a:srgbClr val="002060"/>
                </a:solidFill>
              </a:rPr>
              <a:t>básico</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32</a:t>
            </a:fld>
            <a:endParaRPr lang="pt-BR"/>
          </a:p>
        </p:txBody>
      </p:sp>
    </p:spTree>
    <p:extLst>
      <p:ext uri="{BB962C8B-B14F-4D97-AF65-F5344CB8AC3E}">
        <p14:creationId xmlns:p14="http://schemas.microsoft.com/office/powerpoint/2010/main" val="2302247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PARA ALÉM DA CIDADE</a:t>
            </a:r>
            <a:endParaRPr lang="pt-BR" sz="3000" dirty="0"/>
          </a:p>
        </p:txBody>
      </p:sp>
      <p:sp>
        <p:nvSpPr>
          <p:cNvPr id="3" name="Espaço Reservado para Conteúdo 2"/>
          <p:cNvSpPr>
            <a:spLocks noGrp="1"/>
          </p:cNvSpPr>
          <p:nvPr>
            <p:ph sz="quarter" idx="1"/>
          </p:nvPr>
        </p:nvSpPr>
        <p:spPr>
          <a:xfrm>
            <a:off x="457200" y="1268760"/>
            <a:ext cx="8229600" cy="5472608"/>
          </a:xfrm>
        </p:spPr>
        <p:txBody>
          <a:bodyPr>
            <a:normAutofit fontScale="77500" lnSpcReduction="20000"/>
          </a:bodyPr>
          <a:lstStyle/>
          <a:p>
            <a:pPr lvl="0">
              <a:lnSpc>
                <a:spcPct val="170000"/>
              </a:lnSpc>
            </a:pPr>
            <a:r>
              <a:rPr lang="pt-BR" b="1" dirty="0" smtClean="0">
                <a:solidFill>
                  <a:srgbClr val="002060"/>
                </a:solidFill>
              </a:rPr>
              <a:t>Conhecer </a:t>
            </a:r>
            <a:r>
              <a:rPr lang="pt-BR" b="1" dirty="0">
                <a:solidFill>
                  <a:srgbClr val="002060"/>
                </a:solidFill>
              </a:rPr>
              <a:t>a dinâmica </a:t>
            </a:r>
            <a:r>
              <a:rPr lang="pt-BR" b="1" dirty="0" smtClean="0">
                <a:solidFill>
                  <a:srgbClr val="002060"/>
                </a:solidFill>
              </a:rPr>
              <a:t>do </a:t>
            </a:r>
            <a:r>
              <a:rPr lang="pt-BR" b="1" dirty="0">
                <a:solidFill>
                  <a:srgbClr val="002060"/>
                </a:solidFill>
              </a:rPr>
              <a:t>mundo </a:t>
            </a:r>
            <a:r>
              <a:rPr lang="pt-BR" b="1" dirty="0" smtClean="0">
                <a:solidFill>
                  <a:srgbClr val="002060"/>
                </a:solidFill>
              </a:rPr>
              <a:t>rural </a:t>
            </a:r>
            <a:r>
              <a:rPr lang="pt-BR" b="1" dirty="0">
                <a:solidFill>
                  <a:srgbClr val="002060"/>
                </a:solidFill>
              </a:rPr>
              <a:t>é de fundamental importância para a definição de políticas </a:t>
            </a:r>
            <a:r>
              <a:rPr lang="pt-BR" b="1" dirty="0" smtClean="0">
                <a:solidFill>
                  <a:srgbClr val="002060"/>
                </a:solidFill>
              </a:rPr>
              <a:t>públicas. </a:t>
            </a:r>
            <a:r>
              <a:rPr lang="pt-BR" b="1" dirty="0">
                <a:solidFill>
                  <a:srgbClr val="002060"/>
                </a:solidFill>
              </a:rPr>
              <a:t>Isso porque, na maioria das vezes, as medidas adotadas para o campo com base na visão do </a:t>
            </a:r>
            <a:r>
              <a:rPr lang="pt-BR" b="1" dirty="0" smtClean="0">
                <a:solidFill>
                  <a:srgbClr val="002060"/>
                </a:solidFill>
              </a:rPr>
              <a:t>urbano não </a:t>
            </a:r>
            <a:r>
              <a:rPr lang="pt-BR" b="1" dirty="0">
                <a:solidFill>
                  <a:srgbClr val="002060"/>
                </a:solidFill>
              </a:rPr>
              <a:t>atendem às necessidades e objetivos da realidade </a:t>
            </a:r>
            <a:r>
              <a:rPr lang="pt-BR" b="1" dirty="0" smtClean="0">
                <a:solidFill>
                  <a:srgbClr val="002060"/>
                </a:solidFill>
              </a:rPr>
              <a:t>rural</a:t>
            </a:r>
            <a:endParaRPr lang="pt-BR" b="1" dirty="0">
              <a:solidFill>
                <a:srgbClr val="002060"/>
              </a:solidFill>
            </a:endParaRPr>
          </a:p>
          <a:p>
            <a:pPr lvl="0">
              <a:lnSpc>
                <a:spcPct val="170000"/>
              </a:lnSpc>
            </a:pPr>
            <a:r>
              <a:rPr lang="pt-BR" b="1" dirty="0" smtClean="0">
                <a:solidFill>
                  <a:srgbClr val="002060"/>
                </a:solidFill>
              </a:rPr>
              <a:t>Dos 16,2 </a:t>
            </a:r>
            <a:r>
              <a:rPr lang="pt-BR" b="1" dirty="0">
                <a:solidFill>
                  <a:srgbClr val="002060"/>
                </a:solidFill>
              </a:rPr>
              <a:t>milhões de pessoas </a:t>
            </a:r>
            <a:r>
              <a:rPr lang="pt-BR" b="1" dirty="0" smtClean="0">
                <a:solidFill>
                  <a:srgbClr val="002060"/>
                </a:solidFill>
              </a:rPr>
              <a:t>em </a:t>
            </a:r>
            <a:r>
              <a:rPr lang="pt-BR" b="1" dirty="0">
                <a:solidFill>
                  <a:srgbClr val="002060"/>
                </a:solidFill>
              </a:rPr>
              <a:t>situação de extrema pobreza no Brasil, metade reside no meio rural, representando </a:t>
            </a:r>
            <a:r>
              <a:rPr lang="pt-BR" b="1" dirty="0" smtClean="0">
                <a:solidFill>
                  <a:srgbClr val="002060"/>
                </a:solidFill>
              </a:rPr>
              <a:t>25</a:t>
            </a:r>
            <a:r>
              <a:rPr lang="pt-BR" b="1" dirty="0">
                <a:solidFill>
                  <a:srgbClr val="002060"/>
                </a:solidFill>
              </a:rPr>
              <a:t>% </a:t>
            </a:r>
            <a:r>
              <a:rPr lang="pt-BR" b="1" dirty="0" smtClean="0">
                <a:solidFill>
                  <a:srgbClr val="002060"/>
                </a:solidFill>
              </a:rPr>
              <a:t>da </a:t>
            </a:r>
            <a:r>
              <a:rPr lang="pt-BR" b="1" dirty="0">
                <a:solidFill>
                  <a:srgbClr val="002060"/>
                </a:solidFill>
              </a:rPr>
              <a:t>população rural </a:t>
            </a:r>
            <a:endParaRPr lang="pt-BR" b="1" dirty="0" smtClean="0">
              <a:solidFill>
                <a:srgbClr val="002060"/>
              </a:solidFill>
            </a:endParaRPr>
          </a:p>
          <a:p>
            <a:pPr lvl="0">
              <a:lnSpc>
                <a:spcPct val="170000"/>
              </a:lnSpc>
            </a:pPr>
            <a:r>
              <a:rPr lang="pt-BR" b="1" dirty="0" smtClean="0">
                <a:solidFill>
                  <a:srgbClr val="002060"/>
                </a:solidFill>
              </a:rPr>
              <a:t>Em relação à água, é </a:t>
            </a:r>
            <a:r>
              <a:rPr lang="pt-BR" b="1" dirty="0">
                <a:solidFill>
                  <a:srgbClr val="002060"/>
                </a:solidFill>
              </a:rPr>
              <a:t>comum servir-se de poços, fontes, distribuição por </a:t>
            </a:r>
            <a:r>
              <a:rPr lang="pt-BR" b="1" dirty="0" smtClean="0">
                <a:solidFill>
                  <a:srgbClr val="002060"/>
                </a:solidFill>
              </a:rPr>
              <a:t>carros-pipa e </a:t>
            </a:r>
            <a:r>
              <a:rPr lang="pt-BR" b="1" dirty="0">
                <a:solidFill>
                  <a:srgbClr val="002060"/>
                </a:solidFill>
              </a:rPr>
              <a:t>outros </a:t>
            </a:r>
            <a:r>
              <a:rPr lang="pt-BR" b="1" dirty="0" smtClean="0">
                <a:solidFill>
                  <a:srgbClr val="002060"/>
                </a:solidFill>
              </a:rPr>
              <a:t>recursos. </a:t>
            </a:r>
            <a:r>
              <a:rPr lang="pt-BR" b="1" dirty="0">
                <a:solidFill>
                  <a:srgbClr val="002060"/>
                </a:solidFill>
              </a:rPr>
              <a:t>Muitas vezes, </a:t>
            </a:r>
            <a:r>
              <a:rPr lang="pt-BR" b="1" dirty="0" smtClean="0">
                <a:solidFill>
                  <a:srgbClr val="002060"/>
                </a:solidFill>
              </a:rPr>
              <a:t>consomem </a:t>
            </a:r>
            <a:r>
              <a:rPr lang="pt-BR" b="1" dirty="0">
                <a:solidFill>
                  <a:srgbClr val="002060"/>
                </a:solidFill>
              </a:rPr>
              <a:t>água contaminada </a:t>
            </a:r>
            <a:r>
              <a:rPr lang="pt-BR" b="1" dirty="0" smtClean="0">
                <a:solidFill>
                  <a:srgbClr val="002060"/>
                </a:solidFill>
              </a:rPr>
              <a:t> e contaminam o solo e poços</a:t>
            </a:r>
            <a:r>
              <a:rPr lang="pt-BR" b="1" dirty="0">
                <a:solidFill>
                  <a:srgbClr val="002060"/>
                </a:solidFill>
              </a:rPr>
              <a:t>, olhos d’água e </a:t>
            </a:r>
            <a:r>
              <a:rPr lang="pt-BR" b="1" dirty="0" smtClean="0">
                <a:solidFill>
                  <a:srgbClr val="002060"/>
                </a:solidFill>
              </a:rPr>
              <a:t>nascentes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33</a:t>
            </a:fld>
            <a:endParaRPr lang="pt-BR"/>
          </a:p>
        </p:txBody>
      </p:sp>
    </p:spTree>
    <p:extLst>
      <p:ext uri="{BB962C8B-B14F-4D97-AF65-F5344CB8AC3E}">
        <p14:creationId xmlns:p14="http://schemas.microsoft.com/office/powerpoint/2010/main" val="1352953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PARA ALÉM DA CIDADE</a:t>
            </a:r>
            <a:endParaRPr lang="pt-BR" sz="3000" dirty="0"/>
          </a:p>
        </p:txBody>
      </p:sp>
      <p:sp>
        <p:nvSpPr>
          <p:cNvPr id="3" name="Espaço Reservado para Conteúdo 2"/>
          <p:cNvSpPr>
            <a:spLocks noGrp="1"/>
          </p:cNvSpPr>
          <p:nvPr>
            <p:ph sz="quarter" idx="1"/>
          </p:nvPr>
        </p:nvSpPr>
        <p:spPr>
          <a:xfrm>
            <a:off x="457200" y="1268760"/>
            <a:ext cx="8229600" cy="5328592"/>
          </a:xfrm>
        </p:spPr>
        <p:txBody>
          <a:bodyPr>
            <a:normAutofit fontScale="70000" lnSpcReduction="20000"/>
          </a:bodyPr>
          <a:lstStyle/>
          <a:p>
            <a:pPr lvl="0">
              <a:lnSpc>
                <a:spcPct val="170000"/>
              </a:lnSpc>
            </a:pPr>
            <a:r>
              <a:rPr lang="pt-BR" b="1" dirty="0">
                <a:solidFill>
                  <a:srgbClr val="002060"/>
                </a:solidFill>
              </a:rPr>
              <a:t>Um exemplo positivo é a construção de cisternas de captação de água de chuva no semiárido </a:t>
            </a:r>
            <a:r>
              <a:rPr lang="pt-BR" b="1" dirty="0" smtClean="0">
                <a:solidFill>
                  <a:srgbClr val="002060"/>
                </a:solidFill>
              </a:rPr>
              <a:t>brasileiro </a:t>
            </a:r>
            <a:endParaRPr lang="pt-BR" b="1" dirty="0">
              <a:solidFill>
                <a:srgbClr val="002060"/>
              </a:solidFill>
            </a:endParaRPr>
          </a:p>
          <a:p>
            <a:pPr lvl="0">
              <a:lnSpc>
                <a:spcPct val="170000"/>
              </a:lnSpc>
            </a:pPr>
            <a:r>
              <a:rPr lang="pt-BR" b="1" dirty="0">
                <a:solidFill>
                  <a:srgbClr val="002060"/>
                </a:solidFill>
              </a:rPr>
              <a:t>O emprego do saneamento como instrumento para melhoria da saúde pressupõe a superação dos entraves tecnológicos, políticos e </a:t>
            </a:r>
            <a:r>
              <a:rPr lang="pt-BR" b="1" dirty="0" smtClean="0">
                <a:solidFill>
                  <a:srgbClr val="002060"/>
                </a:solidFill>
              </a:rPr>
              <a:t>gerenciais. </a:t>
            </a:r>
            <a:r>
              <a:rPr lang="pt-BR" b="1" dirty="0">
                <a:solidFill>
                  <a:srgbClr val="002060"/>
                </a:solidFill>
              </a:rPr>
              <a:t>Além disso, o saneamento rural tenta promover a salubridade ambiental neste setor, utilizando recursos naturais de forma sustentável, revertendo a degradação </a:t>
            </a:r>
            <a:r>
              <a:rPr lang="pt-BR" b="1" dirty="0" smtClean="0">
                <a:solidFill>
                  <a:srgbClr val="002060"/>
                </a:solidFill>
              </a:rPr>
              <a:t>ambiental</a:t>
            </a:r>
          </a:p>
          <a:p>
            <a:pPr lvl="0">
              <a:lnSpc>
                <a:spcPct val="170000"/>
              </a:lnSpc>
            </a:pPr>
            <a:r>
              <a:rPr lang="pt-BR" b="1" dirty="0" smtClean="0">
                <a:solidFill>
                  <a:srgbClr val="002060"/>
                </a:solidFill>
              </a:rPr>
              <a:t>Para universalizar </a:t>
            </a:r>
            <a:r>
              <a:rPr lang="pt-BR" b="1" dirty="0">
                <a:solidFill>
                  <a:srgbClr val="002060"/>
                </a:solidFill>
              </a:rPr>
              <a:t>o acesso à água nas áreas atingidas pelas </a:t>
            </a:r>
            <a:r>
              <a:rPr lang="pt-BR" b="1" dirty="0" smtClean="0">
                <a:solidFill>
                  <a:srgbClr val="002060"/>
                </a:solidFill>
              </a:rPr>
              <a:t>estiagens, </a:t>
            </a:r>
            <a:r>
              <a:rPr lang="pt-BR" b="1" dirty="0">
                <a:solidFill>
                  <a:srgbClr val="002060"/>
                </a:solidFill>
              </a:rPr>
              <a:t>lançou-se o Programa Um Milhão de </a:t>
            </a:r>
            <a:r>
              <a:rPr lang="pt-BR" b="1" dirty="0" smtClean="0">
                <a:solidFill>
                  <a:srgbClr val="002060"/>
                </a:solidFill>
              </a:rPr>
              <a:t>Cisternas, a partir da gestão </a:t>
            </a:r>
            <a:r>
              <a:rPr lang="pt-BR" b="1" dirty="0">
                <a:solidFill>
                  <a:srgbClr val="002060"/>
                </a:solidFill>
              </a:rPr>
              <a:t>participativa, educando o povo a conviver com o semiárido e a acumular experiências positivas para a transformação social de sua </a:t>
            </a:r>
            <a:r>
              <a:rPr lang="pt-BR" b="1" dirty="0" smtClean="0">
                <a:solidFill>
                  <a:srgbClr val="002060"/>
                </a:solidFill>
              </a:rPr>
              <a:t>realidade</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34</a:t>
            </a:fld>
            <a:endParaRPr lang="pt-BR"/>
          </a:p>
        </p:txBody>
      </p:sp>
    </p:spTree>
    <p:extLst>
      <p:ext uri="{BB962C8B-B14F-4D97-AF65-F5344CB8AC3E}">
        <p14:creationId xmlns:p14="http://schemas.microsoft.com/office/powerpoint/2010/main" val="1989603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PARA ALÉM DA CIDADE</a:t>
            </a:r>
            <a:endParaRPr lang="pt-BR" sz="3000" dirty="0"/>
          </a:p>
        </p:txBody>
      </p:sp>
      <p:sp>
        <p:nvSpPr>
          <p:cNvPr id="3" name="Espaço Reservado para Conteúdo 2"/>
          <p:cNvSpPr>
            <a:spLocks noGrp="1"/>
          </p:cNvSpPr>
          <p:nvPr>
            <p:ph sz="quarter" idx="1"/>
          </p:nvPr>
        </p:nvSpPr>
        <p:spPr>
          <a:xfrm>
            <a:off x="457200" y="1412776"/>
            <a:ext cx="8229600" cy="5184576"/>
          </a:xfrm>
        </p:spPr>
        <p:txBody>
          <a:bodyPr>
            <a:normAutofit fontScale="92500" lnSpcReduction="20000"/>
          </a:bodyPr>
          <a:lstStyle/>
          <a:p>
            <a:pPr lvl="0">
              <a:lnSpc>
                <a:spcPct val="160000"/>
              </a:lnSpc>
            </a:pPr>
            <a:r>
              <a:rPr lang="pt-BR" b="1" dirty="0">
                <a:solidFill>
                  <a:srgbClr val="002060"/>
                </a:solidFill>
              </a:rPr>
              <a:t>O saneamento rural deve ser implementado de forma articulada com outras políticas </a:t>
            </a:r>
            <a:r>
              <a:rPr lang="pt-BR" b="1" dirty="0" smtClean="0">
                <a:solidFill>
                  <a:srgbClr val="002060"/>
                </a:solidFill>
              </a:rPr>
              <a:t>públicas para superar </a:t>
            </a:r>
            <a:r>
              <a:rPr lang="pt-BR" b="1" dirty="0">
                <a:solidFill>
                  <a:srgbClr val="002060"/>
                </a:solidFill>
              </a:rPr>
              <a:t>o déficit de moradias, a dificuldade de acesso à eletrificação rural e ao transporte </a:t>
            </a:r>
            <a:r>
              <a:rPr lang="pt-BR" b="1" dirty="0" smtClean="0">
                <a:solidFill>
                  <a:srgbClr val="002060"/>
                </a:solidFill>
              </a:rPr>
              <a:t>coletivo. É necessário mais recursos e boa aplicação dos mesmos. </a:t>
            </a:r>
          </a:p>
          <a:p>
            <a:pPr lvl="0">
              <a:lnSpc>
                <a:spcPct val="160000"/>
              </a:lnSpc>
            </a:pPr>
            <a:r>
              <a:rPr lang="pt-BR" b="1" dirty="0" smtClean="0">
                <a:solidFill>
                  <a:srgbClr val="002060"/>
                </a:solidFill>
              </a:rPr>
              <a:t>A </a:t>
            </a:r>
            <a:r>
              <a:rPr lang="pt-BR" b="1" dirty="0">
                <a:solidFill>
                  <a:srgbClr val="002060"/>
                </a:solidFill>
              </a:rPr>
              <a:t>Lei n. 11.445/2007 não define os investimentos </a:t>
            </a:r>
            <a:r>
              <a:rPr lang="pt-BR" b="1" dirty="0" smtClean="0">
                <a:solidFill>
                  <a:srgbClr val="002060"/>
                </a:solidFill>
              </a:rPr>
              <a:t>financeiro </a:t>
            </a:r>
            <a:r>
              <a:rPr lang="pt-BR" b="1" dirty="0">
                <a:solidFill>
                  <a:srgbClr val="002060"/>
                </a:solidFill>
              </a:rPr>
              <a:t>e </a:t>
            </a:r>
            <a:r>
              <a:rPr lang="pt-BR" b="1" dirty="0" smtClean="0">
                <a:solidFill>
                  <a:srgbClr val="002060"/>
                </a:solidFill>
              </a:rPr>
              <a:t>profissional que </a:t>
            </a:r>
            <a:r>
              <a:rPr lang="pt-BR" b="1" dirty="0">
                <a:solidFill>
                  <a:srgbClr val="002060"/>
                </a:solidFill>
              </a:rPr>
              <a:t>devem ser postos em ação para que a política de saneamento básico alcance com soluções adequadas o meio </a:t>
            </a:r>
            <a:r>
              <a:rPr lang="pt-BR" b="1" dirty="0" smtClean="0">
                <a:solidFill>
                  <a:srgbClr val="002060"/>
                </a:solidFill>
              </a:rPr>
              <a:t>rural</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35</a:t>
            </a:fld>
            <a:endParaRPr lang="pt-BR"/>
          </a:p>
        </p:txBody>
      </p:sp>
    </p:spTree>
    <p:extLst>
      <p:ext uri="{BB962C8B-B14F-4D97-AF65-F5344CB8AC3E}">
        <p14:creationId xmlns:p14="http://schemas.microsoft.com/office/powerpoint/2010/main" val="394928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692696"/>
          </a:xfrm>
        </p:spPr>
        <p:txBody>
          <a:bodyPr>
            <a:normAutofit/>
          </a:bodyPr>
          <a:lstStyle/>
          <a:p>
            <a:r>
              <a:rPr lang="pt-BR" sz="1800" b="1" dirty="0" smtClean="0">
                <a:solidFill>
                  <a:srgbClr val="C00000"/>
                </a:solidFill>
              </a:rPr>
              <a:t>SANEAMENTO BÁSICO E ÁGUA POTÁVEL, UMA RELAÇÃO VITAL</a:t>
            </a:r>
            <a:endParaRPr lang="pt-BR" sz="1800" dirty="0">
              <a:solidFill>
                <a:srgbClr val="C00000"/>
              </a:solidFill>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195736" y="692696"/>
            <a:ext cx="4859443" cy="591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5"/>
          </p:nvPr>
        </p:nvSpPr>
        <p:spPr/>
        <p:txBody>
          <a:bodyPr/>
          <a:lstStyle/>
          <a:p>
            <a:fld id="{CC8F7CFE-5062-4D44-BFB0-A44768D6635B}" type="slidenum">
              <a:rPr lang="pt-BR" smtClean="0"/>
              <a:t>36</a:t>
            </a:fld>
            <a:endParaRPr lang="pt-BR"/>
          </a:p>
        </p:txBody>
      </p:sp>
    </p:spTree>
    <p:extLst>
      <p:ext uri="{BB962C8B-B14F-4D97-AF65-F5344CB8AC3E}">
        <p14:creationId xmlns:p14="http://schemas.microsoft.com/office/powerpoint/2010/main" val="1694879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8828"/>
            <a:ext cx="8229600" cy="1143000"/>
          </a:xfrm>
        </p:spPr>
        <p:txBody>
          <a:bodyPr>
            <a:normAutofit/>
          </a:bodyPr>
          <a:lstStyle/>
          <a:p>
            <a:r>
              <a:rPr lang="pt-BR" sz="3000" b="1" dirty="0">
                <a:solidFill>
                  <a:srgbClr val="C00000"/>
                </a:solidFill>
              </a:rPr>
              <a:t>SANEAMENTO BÁSICO E ÁGUA POTÁVEL, UMA RELAÇÃO VITAL</a:t>
            </a:r>
            <a:endParaRPr lang="pt-BR" sz="3000" dirty="0"/>
          </a:p>
        </p:txBody>
      </p:sp>
      <p:sp>
        <p:nvSpPr>
          <p:cNvPr id="3" name="Espaço Reservado para Conteúdo 2"/>
          <p:cNvSpPr>
            <a:spLocks noGrp="1"/>
          </p:cNvSpPr>
          <p:nvPr>
            <p:ph sz="quarter" idx="1"/>
          </p:nvPr>
        </p:nvSpPr>
        <p:spPr>
          <a:xfrm>
            <a:off x="539552" y="1196752"/>
            <a:ext cx="8229600" cy="5328592"/>
          </a:xfrm>
        </p:spPr>
        <p:txBody>
          <a:bodyPr>
            <a:normAutofit fontScale="70000" lnSpcReduction="20000"/>
          </a:bodyPr>
          <a:lstStyle/>
          <a:p>
            <a:pPr lvl="0">
              <a:lnSpc>
                <a:spcPct val="170000"/>
              </a:lnSpc>
            </a:pPr>
            <a:r>
              <a:rPr lang="pt-BR" b="1" dirty="0" smtClean="0">
                <a:solidFill>
                  <a:srgbClr val="002060"/>
                </a:solidFill>
              </a:rPr>
              <a:t>O </a:t>
            </a:r>
            <a:r>
              <a:rPr lang="pt-BR" b="1" dirty="0">
                <a:solidFill>
                  <a:srgbClr val="002060"/>
                </a:solidFill>
              </a:rPr>
              <a:t>Brasil apresenta uma situação de exploração e uso predatório </a:t>
            </a:r>
            <a:r>
              <a:rPr lang="pt-BR" b="1" dirty="0" smtClean="0">
                <a:solidFill>
                  <a:srgbClr val="002060"/>
                </a:solidFill>
              </a:rPr>
              <a:t>e  inadequado da </a:t>
            </a:r>
            <a:r>
              <a:rPr lang="pt-BR" b="1" dirty="0">
                <a:solidFill>
                  <a:srgbClr val="002060"/>
                </a:solidFill>
              </a:rPr>
              <a:t>água. </a:t>
            </a:r>
            <a:r>
              <a:rPr lang="pt-BR" b="1" dirty="0" smtClean="0">
                <a:solidFill>
                  <a:srgbClr val="002060"/>
                </a:solidFill>
              </a:rPr>
              <a:t>As </a:t>
            </a:r>
            <a:r>
              <a:rPr lang="pt-BR" b="1" dirty="0">
                <a:solidFill>
                  <a:srgbClr val="002060"/>
                </a:solidFill>
              </a:rPr>
              <a:t>empresas de abastecimento </a:t>
            </a:r>
            <a:r>
              <a:rPr lang="pt-BR" b="1" dirty="0" smtClean="0">
                <a:solidFill>
                  <a:srgbClr val="002060"/>
                </a:solidFill>
              </a:rPr>
              <a:t>apresentam </a:t>
            </a:r>
            <a:r>
              <a:rPr lang="pt-BR" b="1" dirty="0">
                <a:solidFill>
                  <a:srgbClr val="002060"/>
                </a:solidFill>
              </a:rPr>
              <a:t>índices de perda de água tratada de até </a:t>
            </a:r>
            <a:r>
              <a:rPr lang="pt-BR" b="1" dirty="0" smtClean="0">
                <a:solidFill>
                  <a:srgbClr val="002060"/>
                </a:solidFill>
              </a:rPr>
              <a:t>60%, um dos maiores do mundo</a:t>
            </a:r>
            <a:endParaRPr lang="pt-BR" b="1" dirty="0">
              <a:solidFill>
                <a:srgbClr val="002060"/>
              </a:solidFill>
            </a:endParaRPr>
          </a:p>
          <a:p>
            <a:pPr lvl="0">
              <a:lnSpc>
                <a:spcPct val="170000"/>
              </a:lnSpc>
            </a:pPr>
            <a:r>
              <a:rPr lang="pt-BR" b="1" u="sng" dirty="0" smtClean="0">
                <a:solidFill>
                  <a:srgbClr val="FF0000"/>
                </a:solidFill>
              </a:rPr>
              <a:t>O tratamento de </a:t>
            </a:r>
            <a:r>
              <a:rPr lang="pt-BR" b="1" u="sng" dirty="0">
                <a:solidFill>
                  <a:srgbClr val="FF0000"/>
                </a:solidFill>
              </a:rPr>
              <a:t>esgotos </a:t>
            </a:r>
            <a:r>
              <a:rPr lang="pt-BR" b="1" u="sng" dirty="0" smtClean="0">
                <a:solidFill>
                  <a:srgbClr val="FF0000"/>
                </a:solidFill>
              </a:rPr>
              <a:t>é</a:t>
            </a:r>
            <a:r>
              <a:rPr lang="pt-BR" b="1" u="sng" dirty="0">
                <a:solidFill>
                  <a:srgbClr val="FF0000"/>
                </a:solidFill>
              </a:rPr>
              <a:t> fundamental para a conservação dos recursos hídricos. Alternativas </a:t>
            </a:r>
            <a:r>
              <a:rPr lang="pt-BR" b="1" u="sng" dirty="0" smtClean="0">
                <a:solidFill>
                  <a:srgbClr val="FF0000"/>
                </a:solidFill>
              </a:rPr>
              <a:t>para </a:t>
            </a:r>
            <a:r>
              <a:rPr lang="pt-BR" b="1" u="sng" dirty="0">
                <a:solidFill>
                  <a:srgbClr val="FF0000"/>
                </a:solidFill>
              </a:rPr>
              <a:t>o abastecimento </a:t>
            </a:r>
            <a:r>
              <a:rPr lang="pt-BR" b="1" u="sng" dirty="0" smtClean="0">
                <a:solidFill>
                  <a:srgbClr val="FF0000"/>
                </a:solidFill>
              </a:rPr>
              <a:t>: água </a:t>
            </a:r>
            <a:r>
              <a:rPr lang="pt-BR" b="1" u="sng" dirty="0">
                <a:solidFill>
                  <a:srgbClr val="FF0000"/>
                </a:solidFill>
              </a:rPr>
              <a:t>de reuso e </a:t>
            </a:r>
            <a:r>
              <a:rPr lang="pt-BR" b="1" u="sng" dirty="0" smtClean="0">
                <a:solidFill>
                  <a:srgbClr val="FF0000"/>
                </a:solidFill>
              </a:rPr>
              <a:t>água </a:t>
            </a:r>
            <a:r>
              <a:rPr lang="pt-BR" b="1" u="sng" dirty="0">
                <a:solidFill>
                  <a:srgbClr val="FF0000"/>
                </a:solidFill>
              </a:rPr>
              <a:t>da </a:t>
            </a:r>
            <a:r>
              <a:rPr lang="pt-BR" b="1" u="sng" dirty="0" smtClean="0">
                <a:solidFill>
                  <a:srgbClr val="FF0000"/>
                </a:solidFill>
              </a:rPr>
              <a:t>chuva</a:t>
            </a:r>
            <a:endParaRPr lang="pt-BR" b="1" u="sng" dirty="0">
              <a:solidFill>
                <a:srgbClr val="FF0000"/>
              </a:solidFill>
            </a:endParaRPr>
          </a:p>
          <a:p>
            <a:pPr lvl="0">
              <a:lnSpc>
                <a:spcPct val="170000"/>
              </a:lnSpc>
            </a:pPr>
            <a:r>
              <a:rPr lang="pt-BR" b="1" dirty="0" smtClean="0">
                <a:solidFill>
                  <a:srgbClr val="002060"/>
                </a:solidFill>
              </a:rPr>
              <a:t>É importante </a:t>
            </a:r>
            <a:r>
              <a:rPr lang="pt-BR" b="1" dirty="0">
                <a:solidFill>
                  <a:srgbClr val="002060"/>
                </a:solidFill>
              </a:rPr>
              <a:t>a educação ambiental. A formação de uma nova consciência social, política e ecológica comprometida com a preservação das gerações futuras é uma urgência da nossa </a:t>
            </a:r>
            <a:r>
              <a:rPr lang="pt-BR" b="1" dirty="0" smtClean="0">
                <a:solidFill>
                  <a:srgbClr val="002060"/>
                </a:solidFill>
              </a:rPr>
              <a:t>geração </a:t>
            </a:r>
            <a:endParaRPr lang="pt-BR" b="1" dirty="0">
              <a:solidFill>
                <a:srgbClr val="002060"/>
              </a:solidFill>
            </a:endParaRPr>
          </a:p>
          <a:p>
            <a:pPr>
              <a:lnSpc>
                <a:spcPct val="170000"/>
              </a:lnSpc>
            </a:pPr>
            <a:r>
              <a:rPr lang="pt-BR" b="1" dirty="0">
                <a:solidFill>
                  <a:srgbClr val="002060"/>
                </a:solidFill>
              </a:rPr>
              <a:t>A universalização do </a:t>
            </a:r>
            <a:r>
              <a:rPr lang="pt-BR" b="1" dirty="0" smtClean="0">
                <a:solidFill>
                  <a:srgbClr val="002060"/>
                </a:solidFill>
              </a:rPr>
              <a:t>acesso </a:t>
            </a:r>
            <a:r>
              <a:rPr lang="pt-BR" b="1" dirty="0">
                <a:solidFill>
                  <a:srgbClr val="002060"/>
                </a:solidFill>
              </a:rPr>
              <a:t>à água potável e de uso doméstico é um direito a ser garantido com a colaboração de todas as </a:t>
            </a:r>
            <a:r>
              <a:rPr lang="pt-BR" b="1" dirty="0" smtClean="0">
                <a:solidFill>
                  <a:srgbClr val="002060"/>
                </a:solidFill>
              </a:rPr>
              <a:t>pessoas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37</a:t>
            </a:fld>
            <a:endParaRPr lang="pt-BR"/>
          </a:p>
        </p:txBody>
      </p:sp>
    </p:spTree>
    <p:extLst>
      <p:ext uri="{BB962C8B-B14F-4D97-AF65-F5344CB8AC3E}">
        <p14:creationId xmlns:p14="http://schemas.microsoft.com/office/powerpoint/2010/main" val="260188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PRODUÇÃO INDUSTRIAL E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57200" y="1124744"/>
            <a:ext cx="8229600" cy="5472608"/>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sz="2600" b="1" dirty="0" smtClean="0">
                <a:solidFill>
                  <a:srgbClr val="002060"/>
                </a:solidFill>
              </a:rPr>
              <a:t>A </a:t>
            </a:r>
            <a:r>
              <a:rPr lang="pt-BR" sz="2600" b="1" dirty="0">
                <a:solidFill>
                  <a:srgbClr val="002060"/>
                </a:solidFill>
              </a:rPr>
              <a:t>geração e controle de resíduos são diretamente relacionados à conservação e proteção do meio ambiente e aos serviços de saneamento</a:t>
            </a:r>
            <a:r>
              <a:rPr lang="pt-BR" sz="2600" b="1" dirty="0" smtClean="0">
                <a:solidFill>
                  <a:srgbClr val="002060"/>
                </a:solidFill>
              </a:rPr>
              <a:t>. </a:t>
            </a:r>
            <a:r>
              <a:rPr lang="pt-BR" sz="2600" b="1" dirty="0">
                <a:solidFill>
                  <a:srgbClr val="002060"/>
                </a:solidFill>
              </a:rPr>
              <a:t>Muitos resíduos continuam sendo despejados de maneira incontrolada no meio </a:t>
            </a:r>
            <a:r>
              <a:rPr lang="pt-BR" sz="2600" b="1" dirty="0" smtClean="0">
                <a:solidFill>
                  <a:srgbClr val="002060"/>
                </a:solidFill>
              </a:rPr>
              <a:t>ambiente</a:t>
            </a:r>
            <a:endParaRPr lang="pt-BR" sz="2600" b="1" dirty="0">
              <a:solidFill>
                <a:srgbClr val="002060"/>
              </a:solidFill>
            </a:endParaRPr>
          </a:p>
          <a:p>
            <a:pPr lvl="0">
              <a:lnSpc>
                <a:spcPct val="170000"/>
              </a:lnSpc>
            </a:pPr>
            <a:r>
              <a:rPr lang="pt-BR" sz="2600" b="1" dirty="0">
                <a:solidFill>
                  <a:srgbClr val="002060"/>
                </a:solidFill>
              </a:rPr>
              <a:t>Os produtos líquidos não tratados, quando lançados na natureza, podem comprometer gravemente a saúde pública. Os efeitos maléficos da produção de resíduos têm impacto negativo também na </a:t>
            </a:r>
            <a:r>
              <a:rPr lang="pt-BR" sz="2600" b="1" dirty="0" smtClean="0">
                <a:solidFill>
                  <a:srgbClr val="002060"/>
                </a:solidFill>
              </a:rPr>
              <a:t>atmosfera e </a:t>
            </a:r>
            <a:r>
              <a:rPr lang="pt-BR" sz="2600" b="1" dirty="0">
                <a:solidFill>
                  <a:srgbClr val="002060"/>
                </a:solidFill>
              </a:rPr>
              <a:t>podem ocasionar e agravar </a:t>
            </a:r>
            <a:r>
              <a:rPr lang="pt-BR" sz="2600" b="1" dirty="0" smtClean="0">
                <a:solidFill>
                  <a:srgbClr val="002060"/>
                </a:solidFill>
              </a:rPr>
              <a:t>doenças</a:t>
            </a:r>
            <a:endParaRPr lang="pt-BR" sz="2600" b="1" dirty="0">
              <a:solidFill>
                <a:srgbClr val="002060"/>
              </a:solidFill>
            </a:endParaRPr>
          </a:p>
          <a:p>
            <a:pPr lvl="0">
              <a:lnSpc>
                <a:spcPct val="170000"/>
              </a:lnSpc>
            </a:pPr>
            <a:r>
              <a:rPr lang="pt-BR" sz="2600" b="1" dirty="0" smtClean="0">
                <a:solidFill>
                  <a:srgbClr val="002060"/>
                </a:solidFill>
              </a:rPr>
              <a:t>Somente </a:t>
            </a:r>
            <a:r>
              <a:rPr lang="pt-BR" sz="2600" b="1" dirty="0">
                <a:solidFill>
                  <a:srgbClr val="002060"/>
                </a:solidFill>
              </a:rPr>
              <a:t>aliando avanço tecnológico com segurança ambiental é que o setor industrial poderá colaborar com desenvolvimento sustentável do </a:t>
            </a:r>
            <a:r>
              <a:rPr lang="pt-BR" sz="2600" b="1" dirty="0" smtClean="0">
                <a:solidFill>
                  <a:srgbClr val="002060"/>
                </a:solidFill>
              </a:rPr>
              <a:t>país</a:t>
            </a:r>
            <a:endParaRPr lang="pt-BR" sz="2600"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38</a:t>
            </a:fld>
            <a:endParaRPr lang="pt-BR"/>
          </a:p>
        </p:txBody>
      </p:sp>
    </p:spTree>
    <p:extLst>
      <p:ext uri="{BB962C8B-B14F-4D97-AF65-F5344CB8AC3E}">
        <p14:creationId xmlns:p14="http://schemas.microsoft.com/office/powerpoint/2010/main" val="199608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507288" cy="778098"/>
          </a:xfrm>
        </p:spPr>
        <p:txBody>
          <a:bodyPr>
            <a:normAutofit/>
          </a:bodyPr>
          <a:lstStyle/>
          <a:p>
            <a:pPr algn="ctr"/>
            <a:r>
              <a:rPr lang="pt-BR" sz="3200" b="1" dirty="0" smtClean="0"/>
              <a:t>OU CUIDAMOS OU MORREMOS</a:t>
            </a:r>
            <a:endParaRPr lang="pt-BR" sz="3200"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39</a:t>
            </a:fld>
            <a:endParaRPr lang="pt-BR"/>
          </a:p>
        </p:txBody>
      </p:sp>
      <p:pic>
        <p:nvPicPr>
          <p:cNvPr id="5" name="Espaço Reservado para Conteúdo 4" descr="http://www.pensamentoverde.com.br/wp-content/uploads/2014/04/Depositphotos_13383488_original-smithore-300x200.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024336" cy="2223580"/>
          </a:xfrm>
          <a:prstGeom prst="rect">
            <a:avLst/>
          </a:prstGeom>
          <a:noFill/>
          <a:ln>
            <a:noFill/>
          </a:ln>
        </p:spPr>
      </p:pic>
      <p:pic>
        <p:nvPicPr>
          <p:cNvPr id="6" name="Imagem 5" descr="http://revistagloborural.globo.com/Revista/GloboRural/foto/0,,53108718,00.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65099"/>
            <a:ext cx="3352289" cy="2664296"/>
          </a:xfrm>
          <a:prstGeom prst="rect">
            <a:avLst/>
          </a:prstGeom>
          <a:noFill/>
          <a:ln>
            <a:noFill/>
          </a:ln>
        </p:spPr>
      </p:pic>
      <p:pic>
        <p:nvPicPr>
          <p:cNvPr id="7" name="Imagem 6" descr="http://www.jagostinho.com.br/wp-content/uploads/2010/03/agua-poluida.jpg"/>
          <p:cNvPicPr/>
          <p:nvPr/>
        </p:nvPicPr>
        <p:blipFill>
          <a:blip r:embed="rId4">
            <a:extLst>
              <a:ext uri="{28A0092B-C50C-407E-A947-70E740481C1C}">
                <a14:useLocalDpi xmlns:a14="http://schemas.microsoft.com/office/drawing/2010/main" val="0"/>
              </a:ext>
            </a:extLst>
          </a:blip>
          <a:srcRect/>
          <a:stretch>
            <a:fillRect/>
          </a:stretch>
        </p:blipFill>
        <p:spPr bwMode="auto">
          <a:xfrm>
            <a:off x="4188546" y="3809116"/>
            <a:ext cx="3672408" cy="2376263"/>
          </a:xfrm>
          <a:prstGeom prst="rect">
            <a:avLst/>
          </a:prstGeom>
          <a:noFill/>
          <a:ln>
            <a:noFill/>
          </a:ln>
        </p:spPr>
      </p:pic>
      <p:pic>
        <p:nvPicPr>
          <p:cNvPr id="8" name="Imagem 7" descr="http://1.bp.blogspot.com/-H0IqC1JUb5E/VSlKS29CuJI/AAAAAAAAhSY/ygC1WmTbDlo/s1600/IMG-20150411-WA00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88760">
            <a:off x="4246002" y="1260663"/>
            <a:ext cx="3309385" cy="2598119"/>
          </a:xfrm>
          <a:prstGeom prst="rect">
            <a:avLst/>
          </a:prstGeom>
          <a:noFill/>
          <a:ln>
            <a:noFill/>
          </a:ln>
        </p:spPr>
      </p:pic>
    </p:spTree>
    <p:extLst>
      <p:ext uri="{BB962C8B-B14F-4D97-AF65-F5344CB8AC3E}">
        <p14:creationId xmlns:p14="http://schemas.microsoft.com/office/powerpoint/2010/main" val="167105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sz="3000" b="1" dirty="0" smtClean="0">
                <a:solidFill>
                  <a:srgbClr val="C00000"/>
                </a:solidFill>
              </a:rPr>
              <a:t>POR QUE UMA IV CAMPANHA DA FRATERNIDADE ECUMÊNICA (CFE)?</a:t>
            </a:r>
            <a:endParaRPr lang="pt-BR" sz="3000" dirty="0">
              <a:solidFill>
                <a:srgbClr val="C00000"/>
              </a:solidFill>
            </a:endParaRPr>
          </a:p>
        </p:txBody>
      </p:sp>
      <p:sp>
        <p:nvSpPr>
          <p:cNvPr id="5" name="Espaço Reservado para Conteúdo 4"/>
          <p:cNvSpPr>
            <a:spLocks noGrp="1"/>
          </p:cNvSpPr>
          <p:nvPr>
            <p:ph sz="quarter" idx="1"/>
          </p:nvPr>
        </p:nvSpPr>
        <p:spPr/>
        <p:txBody>
          <a:bodyPr>
            <a:normAutofit fontScale="70000" lnSpcReduction="20000"/>
          </a:bodyPr>
          <a:lstStyle/>
          <a:p>
            <a:pPr lvl="0">
              <a:lnSpc>
                <a:spcPct val="170000"/>
              </a:lnSpc>
            </a:pPr>
            <a:r>
              <a:rPr lang="pt-BR" b="1" dirty="0">
                <a:solidFill>
                  <a:srgbClr val="002060"/>
                </a:solidFill>
              </a:rPr>
              <a:t>As Igrejas que integram </a:t>
            </a:r>
            <a:r>
              <a:rPr lang="pt-BR" b="1" dirty="0" smtClean="0">
                <a:solidFill>
                  <a:srgbClr val="002060"/>
                </a:solidFill>
              </a:rPr>
              <a:t>o CONIC </a:t>
            </a:r>
            <a:r>
              <a:rPr lang="pt-BR" b="1" dirty="0">
                <a:solidFill>
                  <a:srgbClr val="002060"/>
                </a:solidFill>
              </a:rPr>
              <a:t>assumem como missão </a:t>
            </a:r>
            <a:r>
              <a:rPr lang="pt-BR" b="1" dirty="0" smtClean="0">
                <a:solidFill>
                  <a:srgbClr val="002060"/>
                </a:solidFill>
              </a:rPr>
              <a:t>o </a:t>
            </a:r>
            <a:r>
              <a:rPr lang="pt-BR" b="1" dirty="0">
                <a:solidFill>
                  <a:srgbClr val="002060"/>
                </a:solidFill>
              </a:rPr>
              <a:t>mandato evangélico da </a:t>
            </a:r>
            <a:r>
              <a:rPr lang="pt-BR" b="1" dirty="0" smtClean="0">
                <a:solidFill>
                  <a:srgbClr val="002060"/>
                </a:solidFill>
              </a:rPr>
              <a:t>unidade: </a:t>
            </a:r>
            <a:r>
              <a:rPr lang="pt-BR" b="1" dirty="0">
                <a:solidFill>
                  <a:srgbClr val="002060"/>
                </a:solidFill>
              </a:rPr>
              <a:t>“Que todos sejam um, como tu, Pai, estás em mim e eu em ti; que também eles estejam em nós, a fim de que o mundo creia que tu me enviaste” (Jo 17,21</a:t>
            </a:r>
            <a:r>
              <a:rPr lang="pt-BR" b="1" dirty="0" smtClean="0">
                <a:solidFill>
                  <a:srgbClr val="002060"/>
                </a:solidFill>
              </a:rPr>
              <a:t>)</a:t>
            </a:r>
            <a:endParaRPr lang="pt-BR" b="1" dirty="0">
              <a:solidFill>
                <a:srgbClr val="002060"/>
              </a:solidFill>
            </a:endParaRPr>
          </a:p>
          <a:p>
            <a:pPr lvl="0" algn="just">
              <a:lnSpc>
                <a:spcPct val="170000"/>
              </a:lnSpc>
            </a:pPr>
            <a:r>
              <a:rPr lang="pt-BR" sz="2300" b="1" dirty="0" smtClean="0">
                <a:solidFill>
                  <a:srgbClr val="FF0000"/>
                </a:solidFill>
              </a:rPr>
              <a:t>O ECUMENISMO É UMA MANIFESTAÇÃO DE QUE A PAZ É POSSÍVEL. É UM APELO PARA A PROMOÇÃO DO DIÁLOGO, JUSTIÇA, PAZ E CUIDADO COM A CRIAÇÃO. É UMA COMPROVAÇÃO DE QUE IGREJAS IRMÃS PODEM REPARTIR DONS E RECURSOS NA SUA MISSÃO.</a:t>
            </a:r>
          </a:p>
          <a:p>
            <a:pPr lvl="0">
              <a:lnSpc>
                <a:spcPct val="170000"/>
              </a:lnSpc>
            </a:pPr>
            <a:r>
              <a:rPr lang="pt-BR" b="1" dirty="0" smtClean="0">
                <a:solidFill>
                  <a:srgbClr val="002060"/>
                </a:solidFill>
              </a:rPr>
              <a:t>Podem </a:t>
            </a:r>
            <a:r>
              <a:rPr lang="pt-BR" b="1" dirty="0">
                <a:solidFill>
                  <a:srgbClr val="002060"/>
                </a:solidFill>
              </a:rPr>
              <a:t>ser </a:t>
            </a:r>
            <a:r>
              <a:rPr lang="pt-BR" b="1" dirty="0" smtClean="0">
                <a:solidFill>
                  <a:srgbClr val="002060"/>
                </a:solidFill>
              </a:rPr>
              <a:t>destacadas as </a:t>
            </a:r>
            <a:r>
              <a:rPr lang="pt-BR" b="1" dirty="0">
                <a:solidFill>
                  <a:srgbClr val="002060"/>
                </a:solidFill>
              </a:rPr>
              <a:t>três Campanhas da Fraternidade </a:t>
            </a:r>
            <a:r>
              <a:rPr lang="pt-BR" b="1" dirty="0" smtClean="0">
                <a:solidFill>
                  <a:srgbClr val="002060"/>
                </a:solidFill>
              </a:rPr>
              <a:t>Ecumênicas</a:t>
            </a:r>
            <a:endParaRPr lang="pt-BR" b="1" dirty="0">
              <a:solidFill>
                <a:srgbClr val="002060"/>
              </a:solidFill>
            </a:endParaRPr>
          </a:p>
        </p:txBody>
      </p:sp>
      <p:sp>
        <p:nvSpPr>
          <p:cNvPr id="6" name="Espaço Reservado para Número de Slide 5"/>
          <p:cNvSpPr>
            <a:spLocks noGrp="1"/>
          </p:cNvSpPr>
          <p:nvPr>
            <p:ph type="sldNum" sz="quarter" idx="15"/>
          </p:nvPr>
        </p:nvSpPr>
        <p:spPr/>
        <p:txBody>
          <a:bodyPr/>
          <a:lstStyle/>
          <a:p>
            <a:fld id="{CC8F7CFE-5062-4D44-BFB0-A44768D6635B}" type="slidenum">
              <a:rPr lang="pt-BR" smtClean="0"/>
              <a:t>4</a:t>
            </a:fld>
            <a:endParaRPr lang="pt-BR"/>
          </a:p>
        </p:txBody>
      </p:sp>
    </p:spTree>
    <p:extLst>
      <p:ext uri="{BB962C8B-B14F-4D97-AF65-F5344CB8AC3E}">
        <p14:creationId xmlns:p14="http://schemas.microsoft.com/office/powerpoint/2010/main" val="1948798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PRODUÇÃO DE LIXO DOMÉSTICO E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57200" y="1268760"/>
            <a:ext cx="8229600" cy="5589240"/>
          </a:xfrm>
        </p:spPr>
        <p:txBody>
          <a:bodyPr>
            <a:normAutofit fontScale="92500" lnSpcReduction="20000"/>
          </a:bodyPr>
          <a:lstStyle/>
          <a:p>
            <a:pPr lvl="0" fontAlgn="base">
              <a:lnSpc>
                <a:spcPct val="160000"/>
              </a:lnSpc>
            </a:pPr>
            <a:r>
              <a:rPr lang="pt-BR" b="1" dirty="0" smtClean="0">
                <a:solidFill>
                  <a:srgbClr val="002060"/>
                </a:solidFill>
              </a:rPr>
              <a:t>A </a:t>
            </a:r>
            <a:r>
              <a:rPr lang="pt-BR" b="1" dirty="0">
                <a:solidFill>
                  <a:srgbClr val="002060"/>
                </a:solidFill>
              </a:rPr>
              <a:t>redução </a:t>
            </a:r>
            <a:r>
              <a:rPr lang="pt-BR" b="1" dirty="0" smtClean="0">
                <a:solidFill>
                  <a:srgbClr val="002060"/>
                </a:solidFill>
              </a:rPr>
              <a:t>do lixo </a:t>
            </a:r>
            <a:r>
              <a:rPr lang="pt-BR" b="1" dirty="0">
                <a:solidFill>
                  <a:srgbClr val="002060"/>
                </a:solidFill>
              </a:rPr>
              <a:t>é um dos </a:t>
            </a:r>
            <a:r>
              <a:rPr lang="pt-BR" b="1" dirty="0" smtClean="0">
                <a:solidFill>
                  <a:srgbClr val="002060"/>
                </a:solidFill>
              </a:rPr>
              <a:t>objetivos </a:t>
            </a:r>
            <a:r>
              <a:rPr lang="pt-BR" b="1" dirty="0">
                <a:solidFill>
                  <a:srgbClr val="002060"/>
                </a:solidFill>
              </a:rPr>
              <a:t>da nossa contribuição ao saneamento básico. </a:t>
            </a:r>
            <a:r>
              <a:rPr lang="pt-BR" b="1" u="sng" dirty="0" smtClean="0">
                <a:solidFill>
                  <a:srgbClr val="002060"/>
                </a:solidFill>
              </a:rPr>
              <a:t>Planejar </a:t>
            </a:r>
            <a:r>
              <a:rPr lang="pt-BR" b="1" u="sng" dirty="0">
                <a:solidFill>
                  <a:srgbClr val="002060"/>
                </a:solidFill>
              </a:rPr>
              <a:t>as compras, usar sacolas retornáveis para carregar as compras, </a:t>
            </a:r>
            <a:r>
              <a:rPr lang="pt-BR" b="1" u="sng" dirty="0" smtClean="0">
                <a:solidFill>
                  <a:srgbClr val="002060"/>
                </a:solidFill>
              </a:rPr>
              <a:t>evitar </a:t>
            </a:r>
            <a:r>
              <a:rPr lang="pt-BR" b="1" u="sng" dirty="0">
                <a:solidFill>
                  <a:srgbClr val="002060"/>
                </a:solidFill>
              </a:rPr>
              <a:t>embalagens plásticas descartáveis, escolher produtos com menos embalagem, comprar produtos não descartáveis e substituir os copos descartáveis, cozinhar somente o que será </a:t>
            </a:r>
            <a:r>
              <a:rPr lang="pt-BR" b="1" u="sng" dirty="0" smtClean="0">
                <a:solidFill>
                  <a:srgbClr val="002060"/>
                </a:solidFill>
              </a:rPr>
              <a:t>consumido </a:t>
            </a:r>
            <a:r>
              <a:rPr lang="pt-BR" b="1" u="sng" dirty="0">
                <a:solidFill>
                  <a:srgbClr val="002060"/>
                </a:solidFill>
              </a:rPr>
              <a:t>evita o desperdício e reduz a geração de </a:t>
            </a:r>
            <a:r>
              <a:rPr lang="pt-BR" b="1" u="sng" dirty="0" smtClean="0">
                <a:solidFill>
                  <a:srgbClr val="002060"/>
                </a:solidFill>
              </a:rPr>
              <a:t>resíduos</a:t>
            </a:r>
            <a:endParaRPr lang="pt-BR" b="1" u="sng" dirty="0">
              <a:solidFill>
                <a:srgbClr val="002060"/>
              </a:solidFill>
            </a:endParaRPr>
          </a:p>
          <a:p>
            <a:pPr lvl="0">
              <a:lnSpc>
                <a:spcPct val="160000"/>
              </a:lnSpc>
            </a:pPr>
            <a:r>
              <a:rPr lang="pt-BR" b="1" dirty="0">
                <a:solidFill>
                  <a:srgbClr val="002060"/>
                </a:solidFill>
              </a:rPr>
              <a:t>A coleta seletiva do lixo pode ajudar </a:t>
            </a:r>
            <a:r>
              <a:rPr lang="pt-BR" b="1" dirty="0" smtClean="0">
                <a:solidFill>
                  <a:srgbClr val="002060"/>
                </a:solidFill>
              </a:rPr>
              <a:t> </a:t>
            </a:r>
            <a:r>
              <a:rPr lang="pt-BR" b="1" dirty="0">
                <a:solidFill>
                  <a:srgbClr val="002060"/>
                </a:solidFill>
              </a:rPr>
              <a:t>no tratamento adequado dos resíduos e na </a:t>
            </a:r>
            <a:r>
              <a:rPr lang="pt-BR" b="1" dirty="0" smtClean="0">
                <a:solidFill>
                  <a:srgbClr val="002060"/>
                </a:solidFill>
              </a:rPr>
              <a:t>reciclagem</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40</a:t>
            </a:fld>
            <a:endParaRPr lang="pt-BR"/>
          </a:p>
        </p:txBody>
      </p:sp>
    </p:spTree>
    <p:extLst>
      <p:ext uri="{BB962C8B-B14F-4D97-AF65-F5344CB8AC3E}">
        <p14:creationId xmlns:p14="http://schemas.microsoft.com/office/powerpoint/2010/main" val="186957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PRODUÇÃO DE LIXO DOMÉSTICO E SANEAMENTO BÁSICO</a:t>
            </a:r>
            <a:endParaRPr lang="pt-BR" sz="3000"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21040" y="1844824"/>
            <a:ext cx="7607343" cy="369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5"/>
          </p:nvPr>
        </p:nvSpPr>
        <p:spPr/>
        <p:txBody>
          <a:bodyPr/>
          <a:lstStyle/>
          <a:p>
            <a:fld id="{CC8F7CFE-5062-4D44-BFB0-A44768D6635B}" type="slidenum">
              <a:rPr lang="pt-BR" smtClean="0"/>
              <a:t>41</a:t>
            </a:fld>
            <a:endParaRPr lang="pt-BR"/>
          </a:p>
        </p:txBody>
      </p:sp>
    </p:spTree>
    <p:extLst>
      <p:ext uri="{BB962C8B-B14F-4D97-AF65-F5344CB8AC3E}">
        <p14:creationId xmlns:p14="http://schemas.microsoft.com/office/powerpoint/2010/main" val="2201497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PRODUÇÃO DE LIXO DOMÉSTICO E SANEAMENTO BÁSICO</a:t>
            </a:r>
            <a:endParaRPr lang="pt-BR" sz="3000" dirty="0"/>
          </a:p>
        </p:txBody>
      </p:sp>
      <p:sp>
        <p:nvSpPr>
          <p:cNvPr id="3" name="Espaço Reservado para Conteúdo 2"/>
          <p:cNvSpPr>
            <a:spLocks noGrp="1"/>
          </p:cNvSpPr>
          <p:nvPr>
            <p:ph sz="quarter" idx="1"/>
          </p:nvPr>
        </p:nvSpPr>
        <p:spPr>
          <a:xfrm>
            <a:off x="457200" y="1340768"/>
            <a:ext cx="8229600" cy="5328592"/>
          </a:xfrm>
        </p:spPr>
        <p:txBody>
          <a:bodyPr numCol="2">
            <a:normAutofit fontScale="92500" lnSpcReduction="10000"/>
          </a:bodyPr>
          <a:lstStyle/>
          <a:p>
            <a:pPr>
              <a:lnSpc>
                <a:spcPct val="160000"/>
              </a:lnSpc>
            </a:pPr>
            <a:r>
              <a:rPr lang="pt-BR" b="1" dirty="0">
                <a:solidFill>
                  <a:srgbClr val="002060"/>
                </a:solidFill>
              </a:rPr>
              <a:t>Azul: </a:t>
            </a:r>
            <a:r>
              <a:rPr lang="pt-BR" b="1" dirty="0"/>
              <a:t>papel e papelão  </a:t>
            </a:r>
            <a:r>
              <a:rPr lang="pt-BR" b="1" dirty="0" smtClean="0"/>
              <a:t>   </a:t>
            </a:r>
            <a:r>
              <a:rPr lang="pt-BR" b="1" dirty="0" smtClean="0">
                <a:solidFill>
                  <a:srgbClr val="002060"/>
                </a:solidFill>
              </a:rPr>
              <a:t>Branco</a:t>
            </a:r>
            <a:r>
              <a:rPr lang="pt-BR" b="1" dirty="0">
                <a:solidFill>
                  <a:srgbClr val="002060"/>
                </a:solidFill>
              </a:rPr>
              <a:t>: </a:t>
            </a:r>
            <a:r>
              <a:rPr lang="pt-BR" b="1" dirty="0"/>
              <a:t>resíduos ambulatoriais e de serviços de saúde</a:t>
            </a:r>
          </a:p>
          <a:p>
            <a:pPr>
              <a:lnSpc>
                <a:spcPct val="160000"/>
              </a:lnSpc>
            </a:pPr>
            <a:r>
              <a:rPr lang="pt-BR" b="1" dirty="0">
                <a:solidFill>
                  <a:srgbClr val="002060"/>
                </a:solidFill>
              </a:rPr>
              <a:t>Vermelho: </a:t>
            </a:r>
            <a:r>
              <a:rPr lang="pt-BR" b="1" dirty="0"/>
              <a:t>plástico   </a:t>
            </a:r>
            <a:r>
              <a:rPr lang="pt-BR" b="1" dirty="0">
                <a:solidFill>
                  <a:srgbClr val="002060"/>
                </a:solidFill>
              </a:rPr>
              <a:t>               Roxo: </a:t>
            </a:r>
            <a:r>
              <a:rPr lang="pt-BR" b="1" dirty="0"/>
              <a:t>resíduos radioativos        </a:t>
            </a:r>
          </a:p>
          <a:p>
            <a:pPr>
              <a:lnSpc>
                <a:spcPct val="160000"/>
              </a:lnSpc>
            </a:pPr>
            <a:r>
              <a:rPr lang="pt-BR" b="1" dirty="0">
                <a:solidFill>
                  <a:srgbClr val="002060"/>
                </a:solidFill>
              </a:rPr>
              <a:t>Verde: </a:t>
            </a:r>
            <a:r>
              <a:rPr lang="pt-BR" b="1" dirty="0"/>
              <a:t>vidro   </a:t>
            </a:r>
            <a:r>
              <a:rPr lang="pt-BR" b="1" dirty="0">
                <a:solidFill>
                  <a:srgbClr val="002060"/>
                </a:solidFill>
              </a:rPr>
              <a:t>                         Marrom: </a:t>
            </a:r>
            <a:r>
              <a:rPr lang="pt-BR" b="1" dirty="0"/>
              <a:t>resíduos orgânicos</a:t>
            </a:r>
          </a:p>
          <a:p>
            <a:pPr>
              <a:lnSpc>
                <a:spcPct val="160000"/>
              </a:lnSpc>
            </a:pPr>
            <a:r>
              <a:rPr lang="pt-BR" b="1" dirty="0">
                <a:solidFill>
                  <a:srgbClr val="002060"/>
                </a:solidFill>
              </a:rPr>
              <a:t>Amarelo: </a:t>
            </a:r>
            <a:r>
              <a:rPr lang="pt-BR" b="1" dirty="0"/>
              <a:t>metal     </a:t>
            </a:r>
            <a:r>
              <a:rPr lang="pt-BR" b="1" dirty="0">
                <a:solidFill>
                  <a:srgbClr val="002060"/>
                </a:solidFill>
              </a:rPr>
              <a:t>                 Cinza: </a:t>
            </a:r>
            <a:r>
              <a:rPr lang="pt-BR" b="1" dirty="0"/>
              <a:t>resíduos não recicláveis ou misturados ou não</a:t>
            </a:r>
          </a:p>
          <a:p>
            <a:pPr>
              <a:lnSpc>
                <a:spcPct val="160000"/>
              </a:lnSpc>
            </a:pPr>
            <a:r>
              <a:rPr lang="pt-BR" b="1" dirty="0">
                <a:solidFill>
                  <a:srgbClr val="002060"/>
                </a:solidFill>
              </a:rPr>
              <a:t>Preto: </a:t>
            </a:r>
            <a:r>
              <a:rPr lang="pt-BR" b="1" dirty="0"/>
              <a:t>madeira                      contaminado não passível de separação.</a:t>
            </a:r>
          </a:p>
          <a:p>
            <a:pPr>
              <a:lnSpc>
                <a:spcPct val="160000"/>
              </a:lnSpc>
            </a:pPr>
            <a:r>
              <a:rPr lang="pt-BR" b="1" dirty="0">
                <a:solidFill>
                  <a:srgbClr val="002060"/>
                </a:solidFill>
              </a:rPr>
              <a:t>Laranja: </a:t>
            </a:r>
            <a:r>
              <a:rPr lang="pt-BR" b="1" dirty="0"/>
              <a:t>resíduos perigosos</a:t>
            </a: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42</a:t>
            </a:fld>
            <a:endParaRPr lang="pt-BR"/>
          </a:p>
        </p:txBody>
      </p:sp>
    </p:spTree>
    <p:extLst>
      <p:ext uri="{BB962C8B-B14F-4D97-AF65-F5344CB8AC3E}">
        <p14:creationId xmlns:p14="http://schemas.microsoft.com/office/powerpoint/2010/main" val="268270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PRODUÇÃO DE LIXO DOMÉSTICO E SANEAMENTO BÁSICO</a:t>
            </a:r>
            <a:endParaRPr lang="pt-BR" sz="3000" dirty="0"/>
          </a:p>
        </p:txBody>
      </p:sp>
      <p:sp>
        <p:nvSpPr>
          <p:cNvPr id="3" name="Espaço Reservado para Conteúdo 2"/>
          <p:cNvSpPr>
            <a:spLocks noGrp="1"/>
          </p:cNvSpPr>
          <p:nvPr>
            <p:ph sz="quarter" idx="1"/>
          </p:nvPr>
        </p:nvSpPr>
        <p:spPr>
          <a:xfrm>
            <a:off x="457200" y="1600200"/>
            <a:ext cx="8229600" cy="5069160"/>
          </a:xfrm>
        </p:spPr>
        <p:txBody>
          <a:bodyPr>
            <a:normAutofit fontScale="92500" lnSpcReduction="20000"/>
          </a:bodyPr>
          <a:lstStyle/>
          <a:p>
            <a:pPr lvl="0" fontAlgn="base">
              <a:lnSpc>
                <a:spcPct val="160000"/>
              </a:lnSpc>
            </a:pPr>
            <a:r>
              <a:rPr lang="pt-BR" b="1" dirty="0">
                <a:solidFill>
                  <a:srgbClr val="002060"/>
                </a:solidFill>
              </a:rPr>
              <a:t>O lixo pode ser coletado diretamente por serviço ou empresa de </a:t>
            </a:r>
            <a:r>
              <a:rPr lang="pt-BR" b="1" dirty="0" smtClean="0">
                <a:solidFill>
                  <a:srgbClr val="002060"/>
                </a:solidFill>
              </a:rPr>
              <a:t>limpeza, </a:t>
            </a:r>
            <a:r>
              <a:rPr lang="pt-BR" b="1" dirty="0">
                <a:solidFill>
                  <a:srgbClr val="002060"/>
                </a:solidFill>
              </a:rPr>
              <a:t>que atenda ao local onde se situa o domicílio ou </a:t>
            </a:r>
            <a:r>
              <a:rPr lang="pt-BR" b="1" dirty="0" smtClean="0">
                <a:solidFill>
                  <a:srgbClr val="002060"/>
                </a:solidFill>
              </a:rPr>
              <a:t>depositado </a:t>
            </a:r>
            <a:r>
              <a:rPr lang="pt-BR" b="1" dirty="0">
                <a:solidFill>
                  <a:srgbClr val="002060"/>
                </a:solidFill>
              </a:rPr>
              <a:t>em caçamba, tanque ou depósito de serviço e posteriormente </a:t>
            </a:r>
            <a:r>
              <a:rPr lang="pt-BR" b="1" dirty="0" smtClean="0">
                <a:solidFill>
                  <a:srgbClr val="002060"/>
                </a:solidFill>
              </a:rPr>
              <a:t>coletado</a:t>
            </a:r>
            <a:endParaRPr lang="pt-BR" b="1" dirty="0">
              <a:solidFill>
                <a:srgbClr val="002060"/>
              </a:solidFill>
            </a:endParaRPr>
          </a:p>
          <a:p>
            <a:pPr lvl="0">
              <a:lnSpc>
                <a:spcPct val="160000"/>
              </a:lnSpc>
            </a:pPr>
            <a:r>
              <a:rPr lang="pt-BR" b="1" dirty="0">
                <a:solidFill>
                  <a:srgbClr val="002060"/>
                </a:solidFill>
              </a:rPr>
              <a:t>A ideia da reciclagem começou </a:t>
            </a:r>
            <a:r>
              <a:rPr lang="pt-BR" b="1" dirty="0" smtClean="0">
                <a:solidFill>
                  <a:srgbClr val="002060"/>
                </a:solidFill>
              </a:rPr>
              <a:t>quando </a:t>
            </a:r>
            <a:r>
              <a:rPr lang="pt-BR" b="1" dirty="0">
                <a:solidFill>
                  <a:srgbClr val="002060"/>
                </a:solidFill>
              </a:rPr>
              <a:t>foi constatado que algumas </a:t>
            </a:r>
            <a:r>
              <a:rPr lang="pt-BR" b="1" dirty="0" err="1" smtClean="0">
                <a:solidFill>
                  <a:srgbClr val="002060"/>
                </a:solidFill>
              </a:rPr>
              <a:t>matérias-prima</a:t>
            </a:r>
            <a:r>
              <a:rPr lang="pt-BR" b="1" dirty="0" smtClean="0">
                <a:solidFill>
                  <a:srgbClr val="002060"/>
                </a:solidFill>
              </a:rPr>
              <a:t> </a:t>
            </a:r>
            <a:r>
              <a:rPr lang="pt-BR" b="1" dirty="0">
                <a:solidFill>
                  <a:srgbClr val="002060"/>
                </a:solidFill>
              </a:rPr>
              <a:t>não renováveis já estavam esgotando ou se esgotariam em pouco tempo. No Brasil, </a:t>
            </a:r>
            <a:r>
              <a:rPr lang="pt-BR" b="1" dirty="0" smtClean="0">
                <a:solidFill>
                  <a:srgbClr val="002060"/>
                </a:solidFill>
              </a:rPr>
              <a:t>isso </a:t>
            </a:r>
            <a:r>
              <a:rPr lang="pt-BR" b="1" dirty="0">
                <a:solidFill>
                  <a:srgbClr val="002060"/>
                </a:solidFill>
              </a:rPr>
              <a:t>é um meio de subsistência para muitas famílias. Um sistema </a:t>
            </a:r>
            <a:r>
              <a:rPr lang="pt-BR" b="1" dirty="0" smtClean="0">
                <a:solidFill>
                  <a:srgbClr val="002060"/>
                </a:solidFill>
              </a:rPr>
              <a:t>é </a:t>
            </a:r>
            <a:r>
              <a:rPr lang="pt-BR" b="1" dirty="0">
                <a:solidFill>
                  <a:srgbClr val="002060"/>
                </a:solidFill>
              </a:rPr>
              <a:t>a recuperação manual feita por </a:t>
            </a:r>
            <a:r>
              <a:rPr lang="pt-BR" b="1" dirty="0" smtClean="0">
                <a:solidFill>
                  <a:srgbClr val="002060"/>
                </a:solidFill>
              </a:rPr>
              <a:t>catadores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43</a:t>
            </a:fld>
            <a:endParaRPr lang="pt-BR"/>
          </a:p>
        </p:txBody>
      </p:sp>
    </p:spTree>
    <p:extLst>
      <p:ext uri="{BB962C8B-B14F-4D97-AF65-F5344CB8AC3E}">
        <p14:creationId xmlns:p14="http://schemas.microsoft.com/office/powerpoint/2010/main" val="1129674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300" b="1" dirty="0" smtClean="0">
                <a:solidFill>
                  <a:srgbClr val="C00000"/>
                </a:solidFill>
              </a:rPr>
              <a:t>ESGOTAMENTO SANITÁRIO E SANEAMENTO BÁSICO</a:t>
            </a:r>
            <a:endParaRPr lang="pt-BR" dirty="0"/>
          </a:p>
        </p:txBody>
      </p:sp>
      <p:sp>
        <p:nvSpPr>
          <p:cNvPr id="3" name="Espaço Reservado para Conteúdo 2"/>
          <p:cNvSpPr>
            <a:spLocks noGrp="1"/>
          </p:cNvSpPr>
          <p:nvPr>
            <p:ph sz="quarter" idx="1"/>
          </p:nvPr>
        </p:nvSpPr>
        <p:spPr>
          <a:xfrm>
            <a:off x="683568" y="1412776"/>
            <a:ext cx="7776864" cy="5040560"/>
          </a:xfrm>
        </p:spPr>
        <p:txBody>
          <a:bodyPr>
            <a:normAutofit/>
          </a:bodyPr>
          <a:lstStyle/>
          <a:p>
            <a:pPr lvl="0" fontAlgn="base">
              <a:lnSpc>
                <a:spcPct val="160000"/>
              </a:lnSpc>
            </a:pPr>
            <a:r>
              <a:rPr lang="pt-BR" sz="1800" b="1" dirty="0" smtClean="0">
                <a:solidFill>
                  <a:srgbClr val="002060"/>
                </a:solidFill>
              </a:rPr>
              <a:t>Em 2008, 969 mil pessoas faltaram ao trabalho ou às aulas por pelo menos um dia por problemas causados por diarreias</a:t>
            </a:r>
          </a:p>
          <a:p>
            <a:pPr lvl="0" fontAlgn="base">
              <a:lnSpc>
                <a:spcPct val="160000"/>
              </a:lnSpc>
            </a:pPr>
            <a:r>
              <a:rPr lang="pt-BR" sz="1800" b="1" dirty="0" smtClean="0">
                <a:solidFill>
                  <a:srgbClr val="002060"/>
                </a:solidFill>
              </a:rPr>
              <a:t>A distribuição do esgotamento sanitário no Brasil é bastante irregular. O sistema de tratamento geralmente elimina a matéria orgânica, mas deixa passar os microrganismos </a:t>
            </a:r>
          </a:p>
          <a:p>
            <a:pPr lvl="0" fontAlgn="base">
              <a:lnSpc>
                <a:spcPct val="160000"/>
              </a:lnSpc>
            </a:pPr>
            <a:r>
              <a:rPr lang="pt-BR" sz="1800" b="1" dirty="0" smtClean="0">
                <a:solidFill>
                  <a:srgbClr val="002060"/>
                </a:solidFill>
              </a:rPr>
              <a:t>As crianças são as mais atingidas. Substâncias tóxicas e bactérias provocam alergias respiratórias, nasais, intestinais e de pele que vão permanecer com essa criança por muito tempo. Mas também adultos tem problemas  de </a:t>
            </a:r>
          </a:p>
          <a:p>
            <a:pPr lvl="0" fontAlgn="base">
              <a:lnSpc>
                <a:spcPct val="160000"/>
              </a:lnSpc>
            </a:pPr>
            <a:r>
              <a:rPr lang="pt-BR" sz="1800" b="1" dirty="0" smtClean="0">
                <a:solidFill>
                  <a:srgbClr val="002060"/>
                </a:solidFill>
              </a:rPr>
              <a:t>Saúde por causa do lixo acumulado...</a:t>
            </a:r>
            <a:endParaRPr lang="pt-BR" sz="1800"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44</a:t>
            </a:fld>
            <a:endParaRPr lang="pt-BR"/>
          </a:p>
        </p:txBody>
      </p:sp>
    </p:spTree>
    <p:extLst>
      <p:ext uri="{BB962C8B-B14F-4D97-AF65-F5344CB8AC3E}">
        <p14:creationId xmlns:p14="http://schemas.microsoft.com/office/powerpoint/2010/main" val="825146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SANEAMENTO BÁSICO E REGIONALIZAÇÃO </a:t>
            </a:r>
            <a:endParaRPr lang="pt-BR" sz="3000" dirty="0">
              <a:solidFill>
                <a:srgbClr val="C00000"/>
              </a:solidFill>
            </a:endParaRPr>
          </a:p>
        </p:txBody>
      </p:sp>
      <p:sp>
        <p:nvSpPr>
          <p:cNvPr id="3" name="Espaço Reservado para Conteúdo 2"/>
          <p:cNvSpPr>
            <a:spLocks noGrp="1"/>
          </p:cNvSpPr>
          <p:nvPr>
            <p:ph sz="quarter" idx="1"/>
          </p:nvPr>
        </p:nvSpPr>
        <p:spPr>
          <a:xfrm>
            <a:off x="457200" y="1124744"/>
            <a:ext cx="8229600" cy="5001419"/>
          </a:xfrm>
        </p:spPr>
        <p:txBody>
          <a:bodyPr>
            <a:normAutofit/>
          </a:bodyPr>
          <a:lstStyle/>
          <a:p>
            <a:pPr>
              <a:lnSpc>
                <a:spcPct val="150000"/>
              </a:lnSpc>
            </a:pPr>
            <a:r>
              <a:rPr lang="pt-BR" sz="2200" b="1" dirty="0">
                <a:solidFill>
                  <a:srgbClr val="002060"/>
                </a:solidFill>
              </a:rPr>
              <a:t>É preciso ainda registrar que há uma enorme diferença entre as regiões </a:t>
            </a:r>
            <a:r>
              <a:rPr lang="pt-BR" sz="2200" b="1" dirty="0" smtClean="0">
                <a:solidFill>
                  <a:srgbClr val="002060"/>
                </a:solidFill>
              </a:rPr>
              <a:t>brasileiras</a:t>
            </a:r>
            <a:endParaRPr lang="pt-BR" sz="2200"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45</a:t>
            </a:fld>
            <a:endParaRPr lang="pt-BR"/>
          </a:p>
        </p:txBody>
      </p:sp>
      <p:graphicFrame>
        <p:nvGraphicFramePr>
          <p:cNvPr id="7" name="Tabela 6"/>
          <p:cNvGraphicFramePr>
            <a:graphicFrameLocks noGrp="1"/>
          </p:cNvGraphicFramePr>
          <p:nvPr>
            <p:extLst>
              <p:ext uri="{D42A27DB-BD31-4B8C-83A1-F6EECF244321}">
                <p14:modId xmlns:p14="http://schemas.microsoft.com/office/powerpoint/2010/main" val="2734554958"/>
              </p:ext>
            </p:extLst>
          </p:nvPr>
        </p:nvGraphicFramePr>
        <p:xfrm>
          <a:off x="539552" y="2204864"/>
          <a:ext cx="8208912" cy="4200780"/>
        </p:xfrm>
        <a:graphic>
          <a:graphicData uri="http://schemas.openxmlformats.org/drawingml/2006/table">
            <a:tbl>
              <a:tblPr firstRow="1" firstCol="1" bandRow="1">
                <a:tableStyleId>{5C22544A-7EE6-4342-B048-85BDC9FD1C3A}</a:tableStyleId>
              </a:tblPr>
              <a:tblGrid>
                <a:gridCol w="1957878"/>
                <a:gridCol w="2659120"/>
                <a:gridCol w="3591914"/>
              </a:tblGrid>
              <a:tr h="733410">
                <a:tc>
                  <a:txBody>
                    <a:bodyPr/>
                    <a:lstStyle/>
                    <a:p>
                      <a:pPr indent="450215" algn="just">
                        <a:lnSpc>
                          <a:spcPct val="150000"/>
                        </a:lnSpc>
                        <a:spcAft>
                          <a:spcPts val="600"/>
                        </a:spcAft>
                      </a:pPr>
                      <a:r>
                        <a:rPr lang="pt-BR" sz="1100" dirty="0">
                          <a:effectLst/>
                        </a:rPr>
                        <a:t>Cidade</a:t>
                      </a:r>
                      <a:endParaRPr lang="pt-BR" sz="1000" dirty="0">
                        <a:effectLst/>
                        <a:latin typeface="Calibri"/>
                        <a:ea typeface="Times New Roman"/>
                      </a:endParaRPr>
                    </a:p>
                  </a:txBody>
                  <a:tcPr marL="68580" marR="68580" marT="0" marB="0"/>
                </a:tc>
                <a:tc>
                  <a:txBody>
                    <a:bodyPr/>
                    <a:lstStyle/>
                    <a:p>
                      <a:pPr indent="450215" algn="r">
                        <a:lnSpc>
                          <a:spcPct val="150000"/>
                        </a:lnSpc>
                        <a:spcAft>
                          <a:spcPts val="600"/>
                        </a:spcAft>
                      </a:pPr>
                      <a:r>
                        <a:rPr lang="pt-BR" sz="1100" dirty="0">
                          <a:effectLst/>
                        </a:rPr>
                        <a:t>Atendimento Total de Esgoto</a:t>
                      </a:r>
                      <a:endParaRPr lang="pt-BR" sz="1000" dirty="0">
                        <a:effectLst/>
                        <a:latin typeface="Calibri"/>
                        <a:ea typeface="Times New Roman"/>
                      </a:endParaRPr>
                    </a:p>
                  </a:txBody>
                  <a:tcPr marL="68580" marR="68580" marT="0" marB="0"/>
                </a:tc>
                <a:tc>
                  <a:txBody>
                    <a:bodyPr/>
                    <a:lstStyle/>
                    <a:p>
                      <a:pPr indent="450215" algn="r">
                        <a:lnSpc>
                          <a:spcPct val="150000"/>
                        </a:lnSpc>
                        <a:spcAft>
                          <a:spcPts val="600"/>
                        </a:spcAft>
                      </a:pPr>
                      <a:r>
                        <a:rPr lang="pt-BR" sz="1100" dirty="0">
                          <a:effectLst/>
                        </a:rPr>
                        <a:t>Percentual de Esgoto Tratado</a:t>
                      </a:r>
                      <a:endParaRPr lang="pt-BR" sz="1000" dirty="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São Paulo</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96,13%</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52,15%</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Rio De Janeiro</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78,25%</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dirty="0">
                          <a:effectLst/>
                        </a:rPr>
                        <a:t>50,02%</a:t>
                      </a:r>
                      <a:endParaRPr lang="pt-BR" sz="1000" dirty="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Belo Horizonte</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100%</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64,48%</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Curitiba</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98,48%</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88,26%</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Porto Alegre</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88,20%</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15,83%</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Porto Velho</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2,21%</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0%</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Belém</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7%</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2,24%</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Ananindeua</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0%</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0%</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Manaus</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27,49%</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24,33%</a:t>
                      </a:r>
                      <a:endParaRPr lang="pt-BR" sz="1000">
                        <a:effectLst/>
                        <a:latin typeface="Calibri"/>
                        <a:ea typeface="Times New Roman"/>
                      </a:endParaRPr>
                    </a:p>
                  </a:txBody>
                  <a:tcPr marL="68580" marR="68580" marT="0" marB="0"/>
                </a:tc>
              </a:tr>
              <a:tr h="346737">
                <a:tc>
                  <a:txBody>
                    <a:bodyPr/>
                    <a:lstStyle/>
                    <a:p>
                      <a:pPr indent="450215" algn="just">
                        <a:lnSpc>
                          <a:spcPct val="150000"/>
                        </a:lnSpc>
                        <a:spcAft>
                          <a:spcPts val="600"/>
                        </a:spcAft>
                      </a:pPr>
                      <a:r>
                        <a:rPr lang="pt-BR" sz="1100">
                          <a:effectLst/>
                        </a:rPr>
                        <a:t>Macapá</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a:effectLst/>
                        </a:rPr>
                        <a:t>6%</a:t>
                      </a:r>
                      <a:endParaRPr lang="pt-BR" sz="1000">
                        <a:effectLst/>
                        <a:latin typeface="Calibri"/>
                        <a:ea typeface="Times New Roman"/>
                      </a:endParaRPr>
                    </a:p>
                  </a:txBody>
                  <a:tcPr marL="68580" marR="68580" marT="0" marB="0"/>
                </a:tc>
                <a:tc>
                  <a:txBody>
                    <a:bodyPr/>
                    <a:lstStyle/>
                    <a:p>
                      <a:pPr indent="450215" algn="r">
                        <a:lnSpc>
                          <a:spcPct val="150000"/>
                        </a:lnSpc>
                        <a:spcAft>
                          <a:spcPts val="600"/>
                        </a:spcAft>
                      </a:pPr>
                      <a:r>
                        <a:rPr lang="pt-BR" sz="1100" dirty="0">
                          <a:effectLst/>
                        </a:rPr>
                        <a:t>6,04%</a:t>
                      </a:r>
                      <a:endParaRPr lang="pt-BR" sz="1000" dirty="0">
                        <a:effectLst/>
                        <a:latin typeface="Calibri"/>
                        <a:ea typeface="Times New Roman"/>
                      </a:endParaRPr>
                    </a:p>
                  </a:txBody>
                  <a:tcPr marL="68580" marR="68580" marT="0" marB="0"/>
                </a:tc>
              </a:tr>
            </a:tbl>
          </a:graphicData>
        </a:graphic>
      </p:graphicFrame>
      <p:sp>
        <p:nvSpPr>
          <p:cNvPr id="8" name="Rectangle 2"/>
          <p:cNvSpPr>
            <a:spLocks noChangeArrowheads="1"/>
          </p:cNvSpPr>
          <p:nvPr/>
        </p:nvSpPr>
        <p:spPr bwMode="auto">
          <a:xfrm>
            <a:off x="1409700" y="235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792163"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998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E REGIONALIZAÇÃO </a:t>
            </a:r>
            <a:endParaRPr lang="pt-BR" sz="3000" dirty="0"/>
          </a:p>
        </p:txBody>
      </p:sp>
      <p:sp>
        <p:nvSpPr>
          <p:cNvPr id="3" name="Espaço Reservado para Conteúdo 2"/>
          <p:cNvSpPr>
            <a:spLocks noGrp="1"/>
          </p:cNvSpPr>
          <p:nvPr>
            <p:ph sz="quarter" idx="1"/>
          </p:nvPr>
        </p:nvSpPr>
        <p:spPr>
          <a:xfrm>
            <a:off x="457200" y="1340768"/>
            <a:ext cx="8229600" cy="5256584"/>
          </a:xfrm>
        </p:spPr>
        <p:txBody>
          <a:bodyPr>
            <a:normAutofit fontScale="85000" lnSpcReduction="20000"/>
          </a:bodyPr>
          <a:lstStyle/>
          <a:p>
            <a:pPr lvl="0">
              <a:lnSpc>
                <a:spcPct val="160000"/>
              </a:lnSpc>
            </a:pPr>
            <a:r>
              <a:rPr lang="pt-BR" b="1" dirty="0" smtClean="0">
                <a:solidFill>
                  <a:srgbClr val="002060"/>
                </a:solidFill>
              </a:rPr>
              <a:t>Enquanto </a:t>
            </a:r>
            <a:r>
              <a:rPr lang="pt-BR" b="1" dirty="0">
                <a:solidFill>
                  <a:srgbClr val="002060"/>
                </a:solidFill>
              </a:rPr>
              <a:t>as cidades mais desenvolvidas do </a:t>
            </a:r>
            <a:r>
              <a:rPr lang="pt-BR" b="1" dirty="0" smtClean="0">
                <a:solidFill>
                  <a:srgbClr val="002060"/>
                </a:solidFill>
              </a:rPr>
              <a:t>País apresentam </a:t>
            </a:r>
            <a:r>
              <a:rPr lang="pt-BR" b="1" dirty="0">
                <a:solidFill>
                  <a:srgbClr val="002060"/>
                </a:solidFill>
              </a:rPr>
              <a:t>elevados </a:t>
            </a:r>
            <a:r>
              <a:rPr lang="pt-BR" b="1" dirty="0" smtClean="0">
                <a:solidFill>
                  <a:srgbClr val="002060"/>
                </a:solidFill>
              </a:rPr>
              <a:t>índices de </a:t>
            </a:r>
            <a:r>
              <a:rPr lang="pt-BR" b="1" dirty="0">
                <a:solidFill>
                  <a:srgbClr val="002060"/>
                </a:solidFill>
              </a:rPr>
              <a:t>coleta e tratamento de esgoto, outras </a:t>
            </a:r>
            <a:r>
              <a:rPr lang="pt-BR" b="1" dirty="0" smtClean="0">
                <a:solidFill>
                  <a:srgbClr val="002060"/>
                </a:solidFill>
              </a:rPr>
              <a:t>estão ainda em fase inicial.</a:t>
            </a:r>
            <a:endParaRPr lang="pt-BR" b="1" dirty="0">
              <a:solidFill>
                <a:srgbClr val="002060"/>
              </a:solidFill>
            </a:endParaRPr>
          </a:p>
          <a:p>
            <a:pPr lvl="0">
              <a:lnSpc>
                <a:spcPct val="160000"/>
              </a:lnSpc>
            </a:pPr>
            <a:r>
              <a:rPr lang="pt-BR" b="1" dirty="0">
                <a:solidFill>
                  <a:srgbClr val="002060"/>
                </a:solidFill>
              </a:rPr>
              <a:t>São Paulo, Minas Gerais e Paraná </a:t>
            </a:r>
            <a:r>
              <a:rPr lang="pt-BR" b="1" dirty="0" smtClean="0">
                <a:solidFill>
                  <a:srgbClr val="002060"/>
                </a:solidFill>
              </a:rPr>
              <a:t>têm </a:t>
            </a:r>
            <a:r>
              <a:rPr lang="pt-BR" b="1" dirty="0">
                <a:solidFill>
                  <a:srgbClr val="002060"/>
                </a:solidFill>
              </a:rPr>
              <a:t>mais municípios bem atendidos: 18 entre as 20 melhores cidades no ranking. A</a:t>
            </a:r>
            <a:r>
              <a:rPr lang="pt-BR" b="1" dirty="0" smtClean="0">
                <a:solidFill>
                  <a:srgbClr val="002060"/>
                </a:solidFill>
              </a:rPr>
              <a:t> </a:t>
            </a:r>
            <a:r>
              <a:rPr lang="pt-BR" b="1" dirty="0">
                <a:solidFill>
                  <a:srgbClr val="002060"/>
                </a:solidFill>
              </a:rPr>
              <a:t>Baixada </a:t>
            </a:r>
            <a:r>
              <a:rPr lang="pt-BR" b="1" dirty="0" smtClean="0">
                <a:solidFill>
                  <a:srgbClr val="002060"/>
                </a:solidFill>
              </a:rPr>
              <a:t>Fluminense </a:t>
            </a:r>
            <a:r>
              <a:rPr lang="pt-BR" b="1" dirty="0">
                <a:solidFill>
                  <a:srgbClr val="002060"/>
                </a:solidFill>
              </a:rPr>
              <a:t>possui cidades </a:t>
            </a:r>
            <a:r>
              <a:rPr lang="pt-BR" b="1" dirty="0" smtClean="0">
                <a:solidFill>
                  <a:srgbClr val="002060"/>
                </a:solidFill>
              </a:rPr>
              <a:t>com os piores índices</a:t>
            </a:r>
            <a:endParaRPr lang="pt-BR" b="1" dirty="0">
              <a:solidFill>
                <a:srgbClr val="002060"/>
              </a:solidFill>
            </a:endParaRPr>
          </a:p>
          <a:p>
            <a:pPr lvl="0">
              <a:lnSpc>
                <a:spcPct val="160000"/>
              </a:lnSpc>
            </a:pPr>
            <a:r>
              <a:rPr lang="pt-BR" b="1" dirty="0" smtClean="0">
                <a:solidFill>
                  <a:srgbClr val="002060"/>
                </a:solidFill>
              </a:rPr>
              <a:t>Há </a:t>
            </a:r>
            <a:r>
              <a:rPr lang="pt-BR" b="1" dirty="0">
                <a:solidFill>
                  <a:srgbClr val="002060"/>
                </a:solidFill>
              </a:rPr>
              <a:t>também </a:t>
            </a:r>
            <a:r>
              <a:rPr lang="pt-BR" b="1" dirty="0" smtClean="0">
                <a:solidFill>
                  <a:srgbClr val="002060"/>
                </a:solidFill>
              </a:rPr>
              <a:t>desigualdade </a:t>
            </a:r>
            <a:r>
              <a:rPr lang="pt-BR" b="1" dirty="0">
                <a:solidFill>
                  <a:srgbClr val="002060"/>
                </a:solidFill>
              </a:rPr>
              <a:t>dentro das </a:t>
            </a:r>
            <a:r>
              <a:rPr lang="pt-BR" b="1" dirty="0" smtClean="0">
                <a:solidFill>
                  <a:srgbClr val="002060"/>
                </a:solidFill>
              </a:rPr>
              <a:t>cidades, </a:t>
            </a:r>
            <a:r>
              <a:rPr lang="pt-BR" b="1" dirty="0">
                <a:solidFill>
                  <a:srgbClr val="002060"/>
                </a:solidFill>
              </a:rPr>
              <a:t>com ausência ou precariedade </a:t>
            </a:r>
            <a:r>
              <a:rPr lang="pt-BR" b="1" dirty="0" smtClean="0">
                <a:solidFill>
                  <a:srgbClr val="002060"/>
                </a:solidFill>
              </a:rPr>
              <a:t>de </a:t>
            </a:r>
            <a:r>
              <a:rPr lang="pt-BR" b="1" dirty="0">
                <a:solidFill>
                  <a:srgbClr val="002060"/>
                </a:solidFill>
              </a:rPr>
              <a:t>água, </a:t>
            </a:r>
            <a:r>
              <a:rPr lang="pt-BR" b="1" dirty="0" smtClean="0">
                <a:solidFill>
                  <a:srgbClr val="002060"/>
                </a:solidFill>
              </a:rPr>
              <a:t>esgotos </a:t>
            </a:r>
            <a:r>
              <a:rPr lang="pt-BR" b="1" dirty="0">
                <a:solidFill>
                  <a:srgbClr val="002060"/>
                </a:solidFill>
              </a:rPr>
              <a:t>e </a:t>
            </a:r>
            <a:r>
              <a:rPr lang="pt-BR" b="1" dirty="0" smtClean="0">
                <a:solidFill>
                  <a:srgbClr val="002060"/>
                </a:solidFill>
              </a:rPr>
              <a:t>energia </a:t>
            </a:r>
            <a:r>
              <a:rPr lang="pt-BR" b="1" dirty="0">
                <a:solidFill>
                  <a:srgbClr val="002060"/>
                </a:solidFill>
              </a:rPr>
              <a:t>elétrica </a:t>
            </a:r>
            <a:r>
              <a:rPr lang="pt-BR" b="1" dirty="0" smtClean="0">
                <a:solidFill>
                  <a:srgbClr val="002060"/>
                </a:solidFill>
              </a:rPr>
              <a:t>nas periferias. </a:t>
            </a:r>
            <a:r>
              <a:rPr lang="pt-BR" b="1" dirty="0">
                <a:solidFill>
                  <a:srgbClr val="002060"/>
                </a:solidFill>
              </a:rPr>
              <a:t>De acordo com </a:t>
            </a:r>
            <a:r>
              <a:rPr lang="pt-BR" b="1" dirty="0" smtClean="0">
                <a:solidFill>
                  <a:srgbClr val="002060"/>
                </a:solidFill>
              </a:rPr>
              <a:t>os </a:t>
            </a:r>
            <a:r>
              <a:rPr lang="pt-BR" b="1" dirty="0">
                <a:solidFill>
                  <a:srgbClr val="002060"/>
                </a:solidFill>
              </a:rPr>
              <a:t>Direitos Humanos, i</a:t>
            </a:r>
            <a:r>
              <a:rPr lang="pt-BR" b="1" dirty="0" smtClean="0">
                <a:solidFill>
                  <a:srgbClr val="002060"/>
                </a:solidFill>
              </a:rPr>
              <a:t>sso é crime e </a:t>
            </a:r>
            <a:r>
              <a:rPr lang="pt-BR" b="1" dirty="0">
                <a:solidFill>
                  <a:srgbClr val="002060"/>
                </a:solidFill>
              </a:rPr>
              <a:t>agressão à </a:t>
            </a:r>
            <a:r>
              <a:rPr lang="pt-BR" b="1" dirty="0" smtClean="0">
                <a:solidFill>
                  <a:srgbClr val="002060"/>
                </a:solidFill>
              </a:rPr>
              <a:t>humanidade</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46</a:t>
            </a:fld>
            <a:endParaRPr lang="pt-BR"/>
          </a:p>
        </p:txBody>
      </p:sp>
    </p:spTree>
    <p:extLst>
      <p:ext uri="{BB962C8B-B14F-4D97-AF65-F5344CB8AC3E}">
        <p14:creationId xmlns:p14="http://schemas.microsoft.com/office/powerpoint/2010/main" val="1466724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LEGISLAÇÃO SOBRE O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57200" y="1196752"/>
            <a:ext cx="8229600" cy="5544616"/>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Na </a:t>
            </a:r>
            <a:r>
              <a:rPr lang="pt-BR" b="1" dirty="0">
                <a:solidFill>
                  <a:srgbClr val="002060"/>
                </a:solidFill>
              </a:rPr>
              <a:t>Constituição </a:t>
            </a:r>
            <a:r>
              <a:rPr lang="pt-BR" b="1" dirty="0" smtClean="0">
                <a:solidFill>
                  <a:srgbClr val="002060"/>
                </a:solidFill>
              </a:rPr>
              <a:t>brasileira (1988)  artigo </a:t>
            </a:r>
            <a:r>
              <a:rPr lang="pt-BR" b="1" dirty="0">
                <a:solidFill>
                  <a:srgbClr val="002060"/>
                </a:solidFill>
              </a:rPr>
              <a:t>21, </a:t>
            </a:r>
            <a:r>
              <a:rPr lang="pt-BR" b="1" dirty="0" smtClean="0">
                <a:solidFill>
                  <a:srgbClr val="002060"/>
                </a:solidFill>
              </a:rPr>
              <a:t>inciso XX</a:t>
            </a:r>
            <a:r>
              <a:rPr lang="pt-BR" b="1" dirty="0">
                <a:solidFill>
                  <a:srgbClr val="002060"/>
                </a:solidFill>
              </a:rPr>
              <a:t>, estabelece como competência da União instituir diretrizes para o saneamento básico e no artigo 200, </a:t>
            </a:r>
            <a:r>
              <a:rPr lang="pt-BR" b="1" dirty="0" smtClean="0">
                <a:solidFill>
                  <a:srgbClr val="002060"/>
                </a:solidFill>
              </a:rPr>
              <a:t>inciso IV</a:t>
            </a:r>
            <a:r>
              <a:rPr lang="pt-BR" b="1" dirty="0">
                <a:solidFill>
                  <a:srgbClr val="002060"/>
                </a:solidFill>
              </a:rPr>
              <a:t>, </a:t>
            </a:r>
            <a:r>
              <a:rPr lang="pt-BR" b="1" dirty="0" smtClean="0">
                <a:solidFill>
                  <a:srgbClr val="002060"/>
                </a:solidFill>
              </a:rPr>
              <a:t>estabelece </a:t>
            </a:r>
            <a:r>
              <a:rPr lang="pt-BR" b="1" dirty="0">
                <a:solidFill>
                  <a:srgbClr val="002060"/>
                </a:solidFill>
              </a:rPr>
              <a:t>como competência do </a:t>
            </a:r>
            <a:r>
              <a:rPr lang="pt-BR" b="1" dirty="0" smtClean="0">
                <a:solidFill>
                  <a:srgbClr val="002060"/>
                </a:solidFill>
              </a:rPr>
              <a:t>SUS </a:t>
            </a:r>
            <a:r>
              <a:rPr lang="pt-BR" b="1" dirty="0">
                <a:solidFill>
                  <a:srgbClr val="002060"/>
                </a:solidFill>
              </a:rPr>
              <a:t>participar da formulação da política e da execução das ações de saneamento </a:t>
            </a:r>
            <a:r>
              <a:rPr lang="pt-BR" b="1" dirty="0" smtClean="0">
                <a:solidFill>
                  <a:srgbClr val="002060"/>
                </a:solidFill>
              </a:rPr>
              <a:t>básico</a:t>
            </a:r>
            <a:endParaRPr lang="pt-BR" b="1" dirty="0">
              <a:solidFill>
                <a:srgbClr val="002060"/>
              </a:solidFill>
            </a:endParaRPr>
          </a:p>
          <a:p>
            <a:pPr lvl="0">
              <a:lnSpc>
                <a:spcPct val="170000"/>
              </a:lnSpc>
            </a:pPr>
            <a:r>
              <a:rPr lang="pt-BR" b="1" dirty="0">
                <a:solidFill>
                  <a:srgbClr val="002060"/>
                </a:solidFill>
              </a:rPr>
              <a:t>Diante desse quadro, foi promulgada a Lei Nacional de Saneamento Básico </a:t>
            </a:r>
            <a:r>
              <a:rPr lang="pt-BR" b="1" dirty="0" smtClean="0">
                <a:solidFill>
                  <a:srgbClr val="002060"/>
                </a:solidFill>
              </a:rPr>
              <a:t>- </a:t>
            </a:r>
            <a:r>
              <a:rPr lang="pt-BR" b="1" dirty="0">
                <a:solidFill>
                  <a:srgbClr val="002060"/>
                </a:solidFill>
              </a:rPr>
              <a:t>Lei n</a:t>
            </a:r>
            <a:r>
              <a:rPr lang="pt-BR" b="1" baseline="30000" dirty="0">
                <a:solidFill>
                  <a:srgbClr val="002060"/>
                </a:solidFill>
              </a:rPr>
              <a:t>o </a:t>
            </a:r>
            <a:r>
              <a:rPr lang="pt-BR" b="1" dirty="0">
                <a:solidFill>
                  <a:srgbClr val="002060"/>
                </a:solidFill>
              </a:rPr>
              <a:t>11.455, de 5 de janeiro de </a:t>
            </a:r>
            <a:r>
              <a:rPr lang="pt-BR" b="1" dirty="0" smtClean="0">
                <a:solidFill>
                  <a:srgbClr val="002060"/>
                </a:solidFill>
              </a:rPr>
              <a:t>2007</a:t>
            </a:r>
            <a:endParaRPr lang="pt-BR" b="1" dirty="0">
              <a:solidFill>
                <a:srgbClr val="002060"/>
              </a:solidFill>
            </a:endParaRPr>
          </a:p>
          <a:p>
            <a:pPr lvl="0">
              <a:lnSpc>
                <a:spcPct val="170000"/>
              </a:lnSpc>
            </a:pPr>
            <a:r>
              <a:rPr lang="pt-BR" b="1" dirty="0" smtClean="0">
                <a:solidFill>
                  <a:srgbClr val="002060"/>
                </a:solidFill>
              </a:rPr>
              <a:t>Um dos Objetivos </a:t>
            </a:r>
            <a:r>
              <a:rPr lang="pt-BR" b="1" dirty="0">
                <a:solidFill>
                  <a:srgbClr val="002060"/>
                </a:solidFill>
              </a:rPr>
              <a:t>de Desenvolvimento do Milênio (ODM), </a:t>
            </a:r>
            <a:r>
              <a:rPr lang="pt-BR" b="1" dirty="0" smtClean="0">
                <a:solidFill>
                  <a:srgbClr val="002060"/>
                </a:solidFill>
              </a:rPr>
              <a:t>da ONU de </a:t>
            </a:r>
            <a:r>
              <a:rPr lang="pt-BR" b="1" dirty="0">
                <a:solidFill>
                  <a:srgbClr val="002060"/>
                </a:solidFill>
              </a:rPr>
              <a:t>1990, é </a:t>
            </a:r>
            <a:r>
              <a:rPr lang="pt-BR" b="1" dirty="0" smtClean="0">
                <a:solidFill>
                  <a:srgbClr val="002060"/>
                </a:solidFill>
              </a:rPr>
              <a:t>reduzir </a:t>
            </a:r>
            <a:r>
              <a:rPr lang="pt-BR" b="1" dirty="0">
                <a:solidFill>
                  <a:srgbClr val="002060"/>
                </a:solidFill>
              </a:rPr>
              <a:t>pela metade, até 2015, a proporção da população sem acesso permanente e sustentável à água potável e à disposição adequada do esgotamento sanitário. </a:t>
            </a:r>
            <a:r>
              <a:rPr lang="pt-BR" b="1" dirty="0" smtClean="0">
                <a:solidFill>
                  <a:srgbClr val="002060"/>
                </a:solidFill>
              </a:rPr>
              <a:t>Esta meta foi cumprida em 2012</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47</a:t>
            </a:fld>
            <a:endParaRPr lang="pt-BR" dirty="0"/>
          </a:p>
        </p:txBody>
      </p:sp>
    </p:spTree>
    <p:extLst>
      <p:ext uri="{BB962C8B-B14F-4D97-AF65-F5344CB8AC3E}">
        <p14:creationId xmlns:p14="http://schemas.microsoft.com/office/powerpoint/2010/main" val="1774625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LEGISLAÇÃO SOBRE O SANEAMENTO BÁSICO</a:t>
            </a:r>
            <a:endParaRPr lang="pt-BR" sz="3000" dirty="0"/>
          </a:p>
        </p:txBody>
      </p:sp>
      <p:sp>
        <p:nvSpPr>
          <p:cNvPr id="11" name="Espaço Reservado para Conteúdo 10"/>
          <p:cNvSpPr>
            <a:spLocks noGrp="1"/>
          </p:cNvSpPr>
          <p:nvPr>
            <p:ph sz="quarter" idx="1"/>
          </p:nvPr>
        </p:nvSpPr>
        <p:spPr>
          <a:xfrm>
            <a:off x="457200" y="1268760"/>
            <a:ext cx="8229600" cy="5328592"/>
          </a:xfrm>
        </p:spPr>
        <p:txBody>
          <a:bodyPr>
            <a:normAutofit fontScale="85000" lnSpcReduction="20000"/>
          </a:bodyPr>
          <a:lstStyle/>
          <a:p>
            <a:pPr lvl="0">
              <a:lnSpc>
                <a:spcPct val="170000"/>
              </a:lnSpc>
            </a:pPr>
            <a:r>
              <a:rPr lang="pt-BR" b="1" dirty="0">
                <a:solidFill>
                  <a:srgbClr val="002060"/>
                </a:solidFill>
              </a:rPr>
              <a:t>A LNSB ainda propõe o controle social em quatro funções de gestão dos serviços públicos de saneamento básico: planejamento, regulação, prestação e </a:t>
            </a:r>
            <a:r>
              <a:rPr lang="pt-BR" b="1" dirty="0" smtClean="0">
                <a:solidFill>
                  <a:srgbClr val="002060"/>
                </a:solidFill>
              </a:rPr>
              <a:t>fiscalização</a:t>
            </a:r>
            <a:endParaRPr lang="pt-BR" b="1" dirty="0">
              <a:solidFill>
                <a:srgbClr val="002060"/>
              </a:solidFill>
            </a:endParaRPr>
          </a:p>
          <a:p>
            <a:pPr lvl="0">
              <a:lnSpc>
                <a:spcPct val="170000"/>
              </a:lnSpc>
            </a:pPr>
            <a:r>
              <a:rPr lang="pt-BR" b="1" u="sng" dirty="0" smtClean="0">
                <a:solidFill>
                  <a:srgbClr val="002060"/>
                </a:solidFill>
                <a:effectLst>
                  <a:outerShdw blurRad="38100" dist="38100" dir="2700000" algn="tl">
                    <a:srgbClr val="000000">
                      <a:alpha val="43137"/>
                    </a:srgbClr>
                  </a:outerShdw>
                </a:effectLst>
              </a:rPr>
              <a:t>Cada </a:t>
            </a:r>
            <a:r>
              <a:rPr lang="pt-BR" b="1" u="sng" dirty="0">
                <a:solidFill>
                  <a:srgbClr val="002060"/>
                </a:solidFill>
                <a:effectLst>
                  <a:outerShdw blurRad="38100" dist="38100" dir="2700000" algn="tl">
                    <a:srgbClr val="000000">
                      <a:alpha val="43137"/>
                    </a:srgbClr>
                  </a:outerShdw>
                </a:effectLst>
              </a:rPr>
              <a:t>município deve elaborar o </a:t>
            </a:r>
            <a:r>
              <a:rPr lang="pt-BR" b="1" u="sng" dirty="0" smtClean="0">
                <a:solidFill>
                  <a:srgbClr val="002060"/>
                </a:solidFill>
                <a:effectLst>
                  <a:outerShdw blurRad="38100" dist="38100" dir="2700000" algn="tl">
                    <a:srgbClr val="000000">
                      <a:alpha val="43137"/>
                    </a:srgbClr>
                  </a:outerShdw>
                </a:effectLst>
              </a:rPr>
              <a:t>Plano </a:t>
            </a:r>
            <a:r>
              <a:rPr lang="pt-BR" b="1" u="sng" dirty="0">
                <a:solidFill>
                  <a:srgbClr val="002060"/>
                </a:solidFill>
                <a:effectLst>
                  <a:outerShdw blurRad="38100" dist="38100" dir="2700000" algn="tl">
                    <a:srgbClr val="000000">
                      <a:alpha val="43137"/>
                    </a:srgbClr>
                  </a:outerShdw>
                </a:effectLst>
              </a:rPr>
              <a:t>Municipal de Saneamento Básico (PMSB) de forma participativa, conforme Decreto n</a:t>
            </a:r>
            <a:r>
              <a:rPr lang="pt-BR" b="1" u="sng" baseline="30000" dirty="0">
                <a:solidFill>
                  <a:srgbClr val="002060"/>
                </a:solidFill>
                <a:effectLst>
                  <a:outerShdw blurRad="38100" dist="38100" dir="2700000" algn="tl">
                    <a:srgbClr val="000000">
                      <a:alpha val="43137"/>
                    </a:srgbClr>
                  </a:outerShdw>
                </a:effectLst>
              </a:rPr>
              <a:t>o</a:t>
            </a:r>
            <a:r>
              <a:rPr lang="pt-BR" b="1" u="sng" dirty="0">
                <a:solidFill>
                  <a:srgbClr val="002060"/>
                </a:solidFill>
                <a:effectLst>
                  <a:outerShdw blurRad="38100" dist="38100" dir="2700000" algn="tl">
                    <a:srgbClr val="000000">
                      <a:alpha val="43137"/>
                    </a:srgbClr>
                  </a:outerShdw>
                </a:effectLst>
              </a:rPr>
              <a:t> 8.211/2014. </a:t>
            </a:r>
            <a:r>
              <a:rPr lang="pt-BR" b="1" u="sng" dirty="0" smtClean="0">
                <a:solidFill>
                  <a:srgbClr val="002060"/>
                </a:solidFill>
                <a:effectLst>
                  <a:outerShdw blurRad="38100" dist="38100" dir="2700000" algn="tl">
                    <a:srgbClr val="000000">
                      <a:alpha val="43137"/>
                    </a:srgbClr>
                  </a:outerShdw>
                </a:effectLst>
              </a:rPr>
              <a:t>Este Plano deve </a:t>
            </a:r>
            <a:r>
              <a:rPr lang="pt-BR" b="1" u="sng" dirty="0">
                <a:solidFill>
                  <a:srgbClr val="002060"/>
                </a:solidFill>
                <a:effectLst>
                  <a:outerShdw blurRad="38100" dist="38100" dir="2700000" algn="tl">
                    <a:srgbClr val="000000">
                      <a:alpha val="43137"/>
                    </a:srgbClr>
                  </a:outerShdw>
                </a:effectLst>
              </a:rPr>
              <a:t>estar em consonância com o Plano Nacional de Saneamento Básico (PLANSAB</a:t>
            </a:r>
            <a:r>
              <a:rPr lang="pt-BR" b="1" u="sng" dirty="0" smtClean="0">
                <a:solidFill>
                  <a:srgbClr val="002060"/>
                </a:solidFill>
                <a:effectLst>
                  <a:outerShdw blurRad="38100" dist="38100" dir="2700000" algn="tl">
                    <a:srgbClr val="000000">
                      <a:alpha val="43137"/>
                    </a:srgbClr>
                  </a:outerShdw>
                </a:effectLst>
              </a:rPr>
              <a:t>)</a:t>
            </a:r>
            <a:endParaRPr lang="pt-BR" b="1" u="sng" dirty="0">
              <a:solidFill>
                <a:srgbClr val="002060"/>
              </a:solidFill>
              <a:effectLst>
                <a:outerShdw blurRad="38100" dist="38100" dir="2700000" algn="tl">
                  <a:srgbClr val="000000">
                    <a:alpha val="43137"/>
                  </a:srgbClr>
                </a:outerShdw>
              </a:effectLst>
            </a:endParaRPr>
          </a:p>
          <a:p>
            <a:pPr lvl="0">
              <a:lnSpc>
                <a:spcPct val="170000"/>
              </a:lnSpc>
            </a:pPr>
            <a:r>
              <a:rPr lang="pt-BR" b="1" dirty="0">
                <a:solidFill>
                  <a:srgbClr val="002060"/>
                </a:solidFill>
              </a:rPr>
              <a:t>O PMSB deve ser revisto a cada quatro anos. A vigência do PLANSAB é de 20 anos (2014-2033). O orçamento estimado é de R$ 508,45 </a:t>
            </a:r>
            <a:r>
              <a:rPr lang="pt-BR" b="1" dirty="0" smtClean="0">
                <a:solidFill>
                  <a:srgbClr val="002060"/>
                </a:solidFill>
              </a:rPr>
              <a:t>bilhões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48</a:t>
            </a:fld>
            <a:endParaRPr lang="pt-BR"/>
          </a:p>
        </p:txBody>
      </p:sp>
    </p:spTree>
    <p:extLst>
      <p:ext uri="{BB962C8B-B14F-4D97-AF65-F5344CB8AC3E}">
        <p14:creationId xmlns:p14="http://schemas.microsoft.com/office/powerpoint/2010/main" val="1153546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LEGISLAÇÃO SOBRE O SANEAMENTO BÁSICO</a:t>
            </a:r>
            <a:endParaRPr lang="pt-BR" sz="3000" dirty="0"/>
          </a:p>
        </p:txBody>
      </p:sp>
      <p:sp>
        <p:nvSpPr>
          <p:cNvPr id="3" name="Espaço Reservado para Conteúdo 2"/>
          <p:cNvSpPr>
            <a:spLocks noGrp="1"/>
          </p:cNvSpPr>
          <p:nvPr>
            <p:ph sz="quarter" idx="1"/>
          </p:nvPr>
        </p:nvSpPr>
        <p:spPr>
          <a:xfrm>
            <a:off x="457200" y="1600200"/>
            <a:ext cx="8229600" cy="5069160"/>
          </a:xfrm>
        </p:spPr>
        <p:txBody>
          <a:bodyPr>
            <a:normAutofit fontScale="77500" lnSpcReduction="20000"/>
          </a:bodyPr>
          <a:lstStyle/>
          <a:p>
            <a:pPr lvl="0">
              <a:lnSpc>
                <a:spcPct val="170000"/>
              </a:lnSpc>
            </a:pPr>
            <a:r>
              <a:rPr lang="pt-BR" b="1" dirty="0">
                <a:solidFill>
                  <a:srgbClr val="002060"/>
                </a:solidFill>
              </a:rPr>
              <a:t>A</a:t>
            </a:r>
            <a:r>
              <a:rPr lang="pt-BR" b="1" dirty="0" smtClean="0">
                <a:solidFill>
                  <a:srgbClr val="002060"/>
                </a:solidFill>
              </a:rPr>
              <a:t> </a:t>
            </a:r>
            <a:r>
              <a:rPr lang="pt-BR" b="1" dirty="0">
                <a:solidFill>
                  <a:srgbClr val="002060"/>
                </a:solidFill>
              </a:rPr>
              <a:t>Lei 12.305 de 02 de agosto de </a:t>
            </a:r>
            <a:r>
              <a:rPr lang="pt-BR" b="1" dirty="0" smtClean="0">
                <a:solidFill>
                  <a:srgbClr val="002060"/>
                </a:solidFill>
              </a:rPr>
              <a:t>2010 institui </a:t>
            </a:r>
            <a:r>
              <a:rPr lang="pt-BR" b="1" dirty="0">
                <a:solidFill>
                  <a:srgbClr val="002060"/>
                </a:solidFill>
              </a:rPr>
              <a:t>a Política Nacional de Resíduos Sólidos e esclarece </a:t>
            </a:r>
            <a:r>
              <a:rPr lang="pt-BR" b="1" dirty="0" smtClean="0">
                <a:solidFill>
                  <a:srgbClr val="002060"/>
                </a:solidFill>
              </a:rPr>
              <a:t>seus princípios</a:t>
            </a:r>
            <a:r>
              <a:rPr lang="pt-BR" b="1" dirty="0">
                <a:solidFill>
                  <a:srgbClr val="002060"/>
                </a:solidFill>
              </a:rPr>
              <a:t>, objetivos, instrumentos e diretrizes </a:t>
            </a:r>
            <a:r>
              <a:rPr lang="pt-BR" b="1" dirty="0" smtClean="0">
                <a:solidFill>
                  <a:srgbClr val="002060"/>
                </a:solidFill>
              </a:rPr>
              <a:t>e fala das </a:t>
            </a:r>
            <a:r>
              <a:rPr lang="pt-BR" b="1" dirty="0">
                <a:solidFill>
                  <a:srgbClr val="002060"/>
                </a:solidFill>
              </a:rPr>
              <a:t>responsabilidades de quem gera os resíduos e do poder </a:t>
            </a:r>
            <a:r>
              <a:rPr lang="pt-BR" b="1" dirty="0" smtClean="0">
                <a:solidFill>
                  <a:srgbClr val="002060"/>
                </a:solidFill>
              </a:rPr>
              <a:t>público</a:t>
            </a:r>
          </a:p>
          <a:p>
            <a:pPr>
              <a:lnSpc>
                <a:spcPct val="170000"/>
              </a:lnSpc>
            </a:pPr>
            <a:r>
              <a:rPr lang="pt-BR" b="1" dirty="0" smtClean="0">
                <a:solidFill>
                  <a:srgbClr val="002060"/>
                </a:solidFill>
              </a:rPr>
              <a:t>Saneamento básico </a:t>
            </a:r>
            <a:r>
              <a:rPr lang="pt-BR" b="1" dirty="0">
                <a:solidFill>
                  <a:srgbClr val="002060"/>
                </a:solidFill>
              </a:rPr>
              <a:t>é uma necessidade </a:t>
            </a:r>
            <a:r>
              <a:rPr lang="pt-BR" b="1" dirty="0" smtClean="0">
                <a:solidFill>
                  <a:srgbClr val="002060"/>
                </a:solidFill>
              </a:rPr>
              <a:t>para </a:t>
            </a:r>
            <a:r>
              <a:rPr lang="pt-BR" b="1" dirty="0">
                <a:solidFill>
                  <a:srgbClr val="002060"/>
                </a:solidFill>
              </a:rPr>
              <a:t>que </a:t>
            </a:r>
            <a:r>
              <a:rPr lang="pt-BR" b="1" dirty="0" smtClean="0">
                <a:solidFill>
                  <a:srgbClr val="002060"/>
                </a:solidFill>
              </a:rPr>
              <a:t>todos possam </a:t>
            </a:r>
            <a:r>
              <a:rPr lang="pt-BR" b="1" dirty="0">
                <a:solidFill>
                  <a:srgbClr val="002060"/>
                </a:solidFill>
              </a:rPr>
              <a:t>ter a vida saudável que Deus </a:t>
            </a:r>
            <a:r>
              <a:rPr lang="pt-BR" b="1" dirty="0" smtClean="0">
                <a:solidFill>
                  <a:srgbClr val="002060"/>
                </a:solidFill>
              </a:rPr>
              <a:t>quer. Somos </a:t>
            </a:r>
            <a:r>
              <a:rPr lang="pt-BR" b="1" dirty="0">
                <a:solidFill>
                  <a:srgbClr val="002060"/>
                </a:solidFill>
              </a:rPr>
              <a:t>chamados a defender esse direito básico. Vamos, então, fortalecer nossa disposição, refletindo sobre o que a Palavra de Deus nos pede e sobre o cuidado que Deus </a:t>
            </a:r>
            <a:r>
              <a:rPr lang="pt-BR" b="1" dirty="0" smtClean="0">
                <a:solidFill>
                  <a:srgbClr val="002060"/>
                </a:solidFill>
              </a:rPr>
              <a:t>quer </a:t>
            </a:r>
            <a:r>
              <a:rPr lang="pt-BR" b="1" dirty="0">
                <a:solidFill>
                  <a:srgbClr val="002060"/>
                </a:solidFill>
              </a:rPr>
              <a:t>que tenhamos com a nossa Casa </a:t>
            </a:r>
            <a:r>
              <a:rPr lang="pt-BR" b="1" dirty="0" smtClean="0">
                <a:solidFill>
                  <a:srgbClr val="002060"/>
                </a:solidFill>
              </a:rPr>
              <a:t>Comum</a:t>
            </a:r>
            <a:endParaRPr lang="pt-BR" b="1" dirty="0">
              <a:solidFill>
                <a:srgbClr val="002060"/>
              </a:solidFill>
            </a:endParaRPr>
          </a:p>
          <a:p>
            <a:pPr lvl="0"/>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49</a:t>
            </a:fld>
            <a:endParaRPr lang="pt-BR"/>
          </a:p>
        </p:txBody>
      </p:sp>
    </p:spTree>
    <p:extLst>
      <p:ext uri="{BB962C8B-B14F-4D97-AF65-F5344CB8AC3E}">
        <p14:creationId xmlns:p14="http://schemas.microsoft.com/office/powerpoint/2010/main" val="55474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CAMPANHAS DA FRATERNIDADE ECUMÊNICA</a:t>
            </a:r>
            <a:endParaRPr lang="pt-BR" b="1" dirty="0"/>
          </a:p>
        </p:txBody>
      </p:sp>
      <p:sp>
        <p:nvSpPr>
          <p:cNvPr id="3" name="Espaço Reservado para Conteúdo 2"/>
          <p:cNvSpPr>
            <a:spLocks noGrp="1"/>
          </p:cNvSpPr>
          <p:nvPr>
            <p:ph sz="quarter" idx="1"/>
          </p:nvPr>
        </p:nvSpPr>
        <p:spPr>
          <a:xfrm>
            <a:off x="457200" y="1600200"/>
            <a:ext cx="7643192" cy="4873752"/>
          </a:xfrm>
        </p:spPr>
        <p:txBody>
          <a:bodyPr numCol="2">
            <a:normAutofit/>
          </a:bodyPr>
          <a:lstStyle/>
          <a:p>
            <a:endParaRPr lang="pt-BR" dirty="0" smtClean="0"/>
          </a:p>
          <a:p>
            <a:r>
              <a:rPr lang="pt-BR" dirty="0" smtClean="0"/>
              <a:t>ANO 2000 -   </a:t>
            </a:r>
          </a:p>
          <a:p>
            <a:endParaRPr lang="pt-BR" dirty="0" smtClean="0"/>
          </a:p>
          <a:p>
            <a:endParaRPr lang="pt-BR" dirty="0"/>
          </a:p>
          <a:p>
            <a:endParaRPr lang="pt-BR" dirty="0" smtClean="0"/>
          </a:p>
          <a:p>
            <a:endParaRPr lang="pt-BR" dirty="0" smtClean="0"/>
          </a:p>
          <a:p>
            <a:endParaRPr lang="pt-BR" dirty="0"/>
          </a:p>
          <a:p>
            <a:r>
              <a:rPr lang="pt-BR" dirty="0" smtClean="0"/>
              <a:t>ANO 2005</a:t>
            </a:r>
          </a:p>
          <a:p>
            <a:pPr lvl="8"/>
            <a:r>
              <a:rPr lang="pt-BR" dirty="0" smtClean="0"/>
              <a:t>                          </a:t>
            </a:r>
            <a:endParaRPr lang="pt-BR" dirty="0"/>
          </a:p>
          <a:p>
            <a:pPr marL="0" indent="0">
              <a:buNone/>
            </a:pPr>
            <a:r>
              <a:rPr lang="pt-BR" dirty="0" smtClean="0"/>
              <a:t>                                              					</a:t>
            </a:r>
          </a:p>
          <a:p>
            <a:r>
              <a:rPr lang="pt-BR" dirty="0"/>
              <a:t> </a:t>
            </a:r>
            <a:r>
              <a:rPr lang="pt-BR" dirty="0" smtClean="0"/>
              <a:t>      </a:t>
            </a:r>
          </a:p>
          <a:p>
            <a:endParaRPr lang="pt-BR" dirty="0"/>
          </a:p>
          <a:p>
            <a:endParaRPr lang="pt-BR" dirty="0" smtClean="0"/>
          </a:p>
          <a:p>
            <a:endParaRPr lang="pt-BR" dirty="0"/>
          </a:p>
          <a:p>
            <a:pPr marL="0" indent="0">
              <a:buNone/>
            </a:pPr>
            <a:r>
              <a:rPr lang="pt-BR" dirty="0" smtClean="0"/>
              <a:t>    ANO </a:t>
            </a:r>
            <a:r>
              <a:rPr lang="pt-BR" dirty="0"/>
              <a:t>2010</a:t>
            </a:r>
          </a:p>
          <a:p>
            <a:r>
              <a:rPr lang="pt-BR" dirty="0" smtClean="0"/>
              <a:t>  				      	</a:t>
            </a:r>
          </a:p>
          <a:p>
            <a:r>
              <a:rPr lang="pt-BR" dirty="0" smtClean="0"/>
              <a:t>                                               </a:t>
            </a:r>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5</a:t>
            </a:fld>
            <a:endParaRPr lang="pt-BR"/>
          </a:p>
        </p:txBody>
      </p:sp>
      <p:pic>
        <p:nvPicPr>
          <p:cNvPr id="5" name="Imagem 4" descr="http://www.conic.org.br/portal/images/2012/CF_2000.jpg"/>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20960"/>
            <a:ext cx="2448272" cy="1728191"/>
          </a:xfrm>
          <a:prstGeom prst="rect">
            <a:avLst/>
          </a:prstGeom>
          <a:noFill/>
          <a:ln>
            <a:noFill/>
          </a:ln>
        </p:spPr>
      </p:pic>
      <p:pic>
        <p:nvPicPr>
          <p:cNvPr id="6" name="Imagem 5" descr="http://www.conic.org.br/portal/images/2012/CF_2005.jpg"/>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05064"/>
            <a:ext cx="2088232" cy="1944216"/>
          </a:xfrm>
          <a:prstGeom prst="rect">
            <a:avLst/>
          </a:prstGeom>
          <a:noFill/>
          <a:ln>
            <a:noFill/>
          </a:ln>
        </p:spPr>
      </p:pic>
      <p:pic>
        <p:nvPicPr>
          <p:cNvPr id="7" name="Imagem 6" descr="http://www.paroquiansenhoradasdores.com.br/wp-content/uploads/diversos/cartaz_cf_20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212976"/>
            <a:ext cx="1800200" cy="2376264"/>
          </a:xfrm>
          <a:prstGeom prst="rect">
            <a:avLst/>
          </a:prstGeom>
          <a:noFill/>
          <a:ln>
            <a:noFill/>
          </a:ln>
        </p:spPr>
      </p:pic>
    </p:spTree>
    <p:extLst>
      <p:ext uri="{BB962C8B-B14F-4D97-AF65-F5344CB8AC3E}">
        <p14:creationId xmlns:p14="http://schemas.microsoft.com/office/powerpoint/2010/main" val="3045001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TRABALHO EM GRUPOS</a:t>
            </a:r>
            <a:endParaRPr lang="pt-BR" sz="3000" b="1" dirty="0">
              <a:solidFill>
                <a:srgbClr val="C00000"/>
              </a:solidFill>
            </a:endParaRPr>
          </a:p>
        </p:txBody>
      </p:sp>
      <p:sp>
        <p:nvSpPr>
          <p:cNvPr id="3" name="Espaço Reservado para Conteúdo 2"/>
          <p:cNvSpPr>
            <a:spLocks noGrp="1"/>
          </p:cNvSpPr>
          <p:nvPr>
            <p:ph sz="quarter" idx="1"/>
          </p:nvPr>
        </p:nvSpPr>
        <p:spPr/>
        <p:txBody>
          <a:bodyPr/>
          <a:lstStyle/>
          <a:p>
            <a:pPr>
              <a:lnSpc>
                <a:spcPct val="150000"/>
              </a:lnSpc>
            </a:pPr>
            <a:r>
              <a:rPr lang="pt-BR" b="1" dirty="0" smtClean="0">
                <a:solidFill>
                  <a:schemeClr val="accent2">
                    <a:lumMod val="50000"/>
                  </a:schemeClr>
                </a:solidFill>
              </a:rPr>
              <a:t>Quais os assuntos mais importantes que o VER coloca para nós?</a:t>
            </a:r>
          </a:p>
          <a:p>
            <a:pPr>
              <a:lnSpc>
                <a:spcPct val="150000"/>
              </a:lnSpc>
            </a:pPr>
            <a:r>
              <a:rPr lang="pt-BR" b="1" dirty="0" smtClean="0">
                <a:solidFill>
                  <a:schemeClr val="accent2">
                    <a:lumMod val="50000"/>
                  </a:schemeClr>
                </a:solidFill>
              </a:rPr>
              <a:t>Diante disso, </a:t>
            </a:r>
            <a:r>
              <a:rPr lang="pt-BR" b="1" dirty="0" smtClean="0">
                <a:solidFill>
                  <a:srgbClr val="FF0000"/>
                </a:solidFill>
              </a:rPr>
              <a:t>quais os principais problemas que encontramos nas nossas cidades/ </a:t>
            </a:r>
            <a:r>
              <a:rPr lang="pt-BR" b="1" dirty="0" err="1" smtClean="0">
                <a:solidFill>
                  <a:srgbClr val="FF0000"/>
                </a:solidFill>
              </a:rPr>
              <a:t>comu-nidades</a:t>
            </a:r>
            <a:r>
              <a:rPr lang="pt-BR" b="1" dirty="0" smtClean="0">
                <a:solidFill>
                  <a:srgbClr val="FF0000"/>
                </a:solidFill>
              </a:rPr>
              <a:t>?</a:t>
            </a:r>
          </a:p>
          <a:p>
            <a:pPr>
              <a:lnSpc>
                <a:spcPct val="150000"/>
              </a:lnSpc>
            </a:pPr>
            <a:r>
              <a:rPr lang="pt-BR" b="1" dirty="0" smtClean="0">
                <a:solidFill>
                  <a:schemeClr val="accent2">
                    <a:lumMod val="50000"/>
                  </a:schemeClr>
                </a:solidFill>
              </a:rPr>
              <a:t>Como cidadãos do mundo, que contribuições podemos dar para melhorar a vida no planeta?</a:t>
            </a:r>
          </a:p>
          <a:p>
            <a:pPr>
              <a:lnSpc>
                <a:spcPct val="150000"/>
              </a:lnSpc>
            </a:pP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50</a:t>
            </a:fld>
            <a:endParaRPr lang="pt-BR"/>
          </a:p>
        </p:txBody>
      </p:sp>
    </p:spTree>
    <p:extLst>
      <p:ext uri="{BB962C8B-B14F-4D97-AF65-F5344CB8AC3E}">
        <p14:creationId xmlns:p14="http://schemas.microsoft.com/office/powerpoint/2010/main" val="182728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002060"/>
                </a:solidFill>
              </a:rPr>
              <a:t>JULGAR</a:t>
            </a:r>
            <a:endParaRPr lang="pt-BR" dirty="0">
              <a:solidFill>
                <a:srgbClr val="002060"/>
              </a:solidFill>
            </a:endParaRPr>
          </a:p>
        </p:txBody>
      </p:sp>
      <p:sp>
        <p:nvSpPr>
          <p:cNvPr id="3" name="Espaço Reservado para Texto 2"/>
          <p:cNvSpPr>
            <a:spLocks noGrp="1"/>
          </p:cNvSpPr>
          <p:nvPr>
            <p:ph type="body" idx="1"/>
          </p:nvPr>
        </p:nvSpPr>
        <p:spPr/>
        <p:txBody>
          <a:bodyPr>
            <a:normAutofit/>
          </a:bodyPr>
          <a:lstStyle/>
          <a:p>
            <a:pPr algn="ctr"/>
            <a:r>
              <a:rPr lang="pt-BR" sz="3000" b="1" dirty="0" smtClean="0">
                <a:solidFill>
                  <a:srgbClr val="C00000"/>
                </a:solidFill>
              </a:rPr>
              <a:t>SEGUNDA PARTE</a:t>
            </a:r>
            <a:endParaRPr lang="pt-BR" sz="3000" b="1" dirty="0">
              <a:solidFill>
                <a:srgbClr val="C00000"/>
              </a:solidFill>
            </a:endParaRPr>
          </a:p>
        </p:txBody>
      </p:sp>
      <p:sp>
        <p:nvSpPr>
          <p:cNvPr id="4" name="Espaço Reservado para Número de Slide 3"/>
          <p:cNvSpPr>
            <a:spLocks noGrp="1"/>
          </p:cNvSpPr>
          <p:nvPr>
            <p:ph type="sldNum" sz="quarter" idx="12"/>
          </p:nvPr>
        </p:nvSpPr>
        <p:spPr/>
        <p:txBody>
          <a:bodyPr/>
          <a:lstStyle/>
          <a:p>
            <a:fld id="{CC8F7CFE-5062-4D44-BFB0-A44768D6635B}" type="slidenum">
              <a:rPr lang="pt-BR" smtClean="0"/>
              <a:t>51</a:t>
            </a:fld>
            <a:endParaRPr lang="pt-BR"/>
          </a:p>
        </p:txBody>
      </p:sp>
    </p:spTree>
    <p:extLst>
      <p:ext uri="{BB962C8B-B14F-4D97-AF65-F5344CB8AC3E}">
        <p14:creationId xmlns:p14="http://schemas.microsoft.com/office/powerpoint/2010/main" val="1914095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300" b="1" dirty="0" smtClean="0">
                <a:solidFill>
                  <a:srgbClr val="C00000"/>
                </a:solidFill>
              </a:rPr>
              <a:t>“</a:t>
            </a:r>
            <a:r>
              <a:rPr lang="pt-BR" sz="2700" b="1" dirty="0" smtClean="0">
                <a:solidFill>
                  <a:srgbClr val="C00000"/>
                </a:solidFill>
              </a:rPr>
              <a:t>QUERO VER O DIREITO BROTAR COMO FONTE E CORRER A JUSTIÇA QUAL RIACHO QUE NÃO SECA”</a:t>
            </a:r>
            <a:r>
              <a:rPr lang="pt-BR" sz="2700" b="1" i="1" dirty="0" smtClean="0">
                <a:solidFill>
                  <a:srgbClr val="C00000"/>
                </a:solidFill>
              </a:rPr>
              <a:t> </a:t>
            </a:r>
            <a:r>
              <a:rPr lang="pt-BR" sz="2700" b="1" dirty="0" smtClean="0">
                <a:solidFill>
                  <a:srgbClr val="C00000"/>
                </a:solidFill>
              </a:rPr>
              <a:t>(Am 5,24)</a:t>
            </a:r>
            <a:endParaRPr lang="pt-BR" sz="2700" dirty="0"/>
          </a:p>
        </p:txBody>
      </p:sp>
      <p:sp>
        <p:nvSpPr>
          <p:cNvPr id="3" name="Espaço Reservado para Conteúdo 2"/>
          <p:cNvSpPr>
            <a:spLocks noGrp="1"/>
          </p:cNvSpPr>
          <p:nvPr>
            <p:ph sz="quarter" idx="1"/>
          </p:nvPr>
        </p:nvSpPr>
        <p:spPr>
          <a:xfrm>
            <a:off x="457200" y="1600200"/>
            <a:ext cx="8229600" cy="5257800"/>
          </a:xfrm>
        </p:spPr>
        <p:txBody>
          <a:bodyPr>
            <a:normAutofit fontScale="70000" lnSpcReduction="20000"/>
          </a:bodyPr>
          <a:lstStyle/>
          <a:p>
            <a:pPr lvl="0">
              <a:lnSpc>
                <a:spcPct val="170000"/>
              </a:lnSpc>
            </a:pPr>
            <a:r>
              <a:rPr lang="pt-BR" b="1" dirty="0" smtClean="0">
                <a:solidFill>
                  <a:srgbClr val="002060"/>
                </a:solidFill>
              </a:rPr>
              <a:t>Em 2005</a:t>
            </a:r>
            <a:r>
              <a:rPr lang="pt-BR" b="1" dirty="0">
                <a:solidFill>
                  <a:srgbClr val="002060"/>
                </a:solidFill>
              </a:rPr>
              <a:t>, o </a:t>
            </a:r>
            <a:r>
              <a:rPr lang="pt-BR" b="1" dirty="0" smtClean="0">
                <a:solidFill>
                  <a:srgbClr val="002060"/>
                </a:solidFill>
              </a:rPr>
              <a:t>CONIC, </a:t>
            </a:r>
            <a:r>
              <a:rPr lang="pt-BR" b="1" dirty="0">
                <a:solidFill>
                  <a:srgbClr val="002060"/>
                </a:solidFill>
              </a:rPr>
              <a:t>a Convenção de Igrejas Evangélicas da Suíça, a </a:t>
            </a:r>
            <a:r>
              <a:rPr lang="pt-BR" b="1" dirty="0" smtClean="0">
                <a:solidFill>
                  <a:srgbClr val="002060"/>
                </a:solidFill>
              </a:rPr>
              <a:t>CNBB </a:t>
            </a:r>
            <a:r>
              <a:rPr lang="pt-BR" b="1" dirty="0">
                <a:solidFill>
                  <a:srgbClr val="002060"/>
                </a:solidFill>
              </a:rPr>
              <a:t>e a Conferência dos Bispos da Suíça, </a:t>
            </a:r>
            <a:r>
              <a:rPr lang="pt-BR" b="1" dirty="0" smtClean="0">
                <a:solidFill>
                  <a:srgbClr val="002060"/>
                </a:solidFill>
              </a:rPr>
              <a:t>assumiram </a:t>
            </a:r>
            <a:r>
              <a:rPr lang="pt-BR" b="1" dirty="0">
                <a:solidFill>
                  <a:srgbClr val="002060"/>
                </a:solidFill>
              </a:rPr>
              <a:t>uma manifestação conjunta em favor da água como Direito Humano e Bem Público. Essa mesma inspiração é o que anima o lema desta </a:t>
            </a:r>
            <a:r>
              <a:rPr lang="pt-BR" b="1" dirty="0" smtClean="0">
                <a:solidFill>
                  <a:srgbClr val="002060"/>
                </a:solidFill>
              </a:rPr>
              <a:t>CFE e é tirada de Amós </a:t>
            </a:r>
            <a:endParaRPr lang="pt-BR" b="1" dirty="0">
              <a:solidFill>
                <a:srgbClr val="002060"/>
              </a:solidFill>
            </a:endParaRPr>
          </a:p>
          <a:p>
            <a:pPr lvl="0">
              <a:lnSpc>
                <a:spcPct val="170000"/>
              </a:lnSpc>
            </a:pPr>
            <a:r>
              <a:rPr lang="pt-BR" b="1" dirty="0" smtClean="0">
                <a:solidFill>
                  <a:srgbClr val="002060"/>
                </a:solidFill>
              </a:rPr>
              <a:t>Os profetas anunciavam </a:t>
            </a:r>
            <a:r>
              <a:rPr lang="pt-BR" b="1" dirty="0">
                <a:solidFill>
                  <a:srgbClr val="002060"/>
                </a:solidFill>
              </a:rPr>
              <a:t>aspectos importantes da caridade e da justiça que faziam parte do </a:t>
            </a:r>
            <a:r>
              <a:rPr lang="pt-BR" b="1" dirty="0" smtClean="0">
                <a:solidFill>
                  <a:srgbClr val="002060"/>
                </a:solidFill>
              </a:rPr>
              <a:t>projeto </a:t>
            </a:r>
            <a:r>
              <a:rPr lang="pt-BR" b="1" dirty="0">
                <a:solidFill>
                  <a:srgbClr val="002060"/>
                </a:solidFill>
              </a:rPr>
              <a:t>de Deus. </a:t>
            </a:r>
            <a:r>
              <a:rPr lang="pt-BR" b="1" dirty="0" smtClean="0">
                <a:solidFill>
                  <a:srgbClr val="002060"/>
                </a:solidFill>
              </a:rPr>
              <a:t>A mensagem se encaminha na </a:t>
            </a:r>
            <a:r>
              <a:rPr lang="pt-BR" b="1" dirty="0">
                <a:solidFill>
                  <a:srgbClr val="002060"/>
                </a:solidFill>
              </a:rPr>
              <a:t>direção dos valores do </a:t>
            </a:r>
            <a:r>
              <a:rPr lang="pt-BR" b="1" dirty="0" smtClean="0">
                <a:solidFill>
                  <a:srgbClr val="002060"/>
                </a:solidFill>
              </a:rPr>
              <a:t>Reino, </a:t>
            </a:r>
            <a:r>
              <a:rPr lang="pt-BR" b="1" dirty="0">
                <a:solidFill>
                  <a:srgbClr val="002060"/>
                </a:solidFill>
              </a:rPr>
              <a:t>depois </a:t>
            </a:r>
            <a:r>
              <a:rPr lang="pt-BR" b="1" dirty="0" smtClean="0">
                <a:solidFill>
                  <a:srgbClr val="002060"/>
                </a:solidFill>
              </a:rPr>
              <a:t>explicitados </a:t>
            </a:r>
            <a:r>
              <a:rPr lang="pt-BR" b="1" dirty="0">
                <a:solidFill>
                  <a:srgbClr val="002060"/>
                </a:solidFill>
              </a:rPr>
              <a:t>por Jesus. </a:t>
            </a:r>
            <a:r>
              <a:rPr lang="pt-BR" b="1" dirty="0" smtClean="0">
                <a:solidFill>
                  <a:srgbClr val="002060"/>
                </a:solidFill>
              </a:rPr>
              <a:t>O </a:t>
            </a:r>
            <a:r>
              <a:rPr lang="pt-BR" b="1" dirty="0">
                <a:solidFill>
                  <a:srgbClr val="002060"/>
                </a:solidFill>
              </a:rPr>
              <a:t>bem comum, desejado por Deus, é um grande </a:t>
            </a:r>
            <a:r>
              <a:rPr lang="pt-BR" b="1" dirty="0" smtClean="0">
                <a:solidFill>
                  <a:srgbClr val="002060"/>
                </a:solidFill>
              </a:rPr>
              <a:t>objetivo</a:t>
            </a:r>
            <a:endParaRPr lang="pt-BR" b="1" dirty="0">
              <a:solidFill>
                <a:srgbClr val="002060"/>
              </a:solidFill>
            </a:endParaRPr>
          </a:p>
          <a:p>
            <a:pPr lvl="0">
              <a:lnSpc>
                <a:spcPct val="170000"/>
              </a:lnSpc>
            </a:pPr>
            <a:r>
              <a:rPr lang="pt-BR" b="1" dirty="0" smtClean="0">
                <a:solidFill>
                  <a:srgbClr val="002060"/>
                </a:solidFill>
              </a:rPr>
              <a:t>Os </a:t>
            </a:r>
            <a:r>
              <a:rPr lang="pt-BR" b="1" dirty="0">
                <a:solidFill>
                  <a:srgbClr val="002060"/>
                </a:solidFill>
              </a:rPr>
              <a:t>textos também falam da relação com Deus, </a:t>
            </a:r>
            <a:r>
              <a:rPr lang="pt-BR" b="1" dirty="0" smtClean="0">
                <a:solidFill>
                  <a:srgbClr val="002060"/>
                </a:solidFill>
              </a:rPr>
              <a:t>da </a:t>
            </a:r>
            <a:r>
              <a:rPr lang="pt-BR" b="1" dirty="0">
                <a:solidFill>
                  <a:srgbClr val="002060"/>
                </a:solidFill>
              </a:rPr>
              <a:t>relação com a natureza, percebida como dom de </a:t>
            </a:r>
            <a:r>
              <a:rPr lang="pt-BR" b="1" dirty="0" smtClean="0">
                <a:solidFill>
                  <a:srgbClr val="002060"/>
                </a:solidFill>
              </a:rPr>
              <a:t>Deus e da </a:t>
            </a:r>
            <a:r>
              <a:rPr lang="pt-BR" b="1" dirty="0">
                <a:solidFill>
                  <a:srgbClr val="002060"/>
                </a:solidFill>
              </a:rPr>
              <a:t>relação com os bens </a:t>
            </a:r>
            <a:r>
              <a:rPr lang="pt-BR" b="1" dirty="0" smtClean="0">
                <a:solidFill>
                  <a:srgbClr val="002060"/>
                </a:solidFill>
              </a:rPr>
              <a:t>materiais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52</a:t>
            </a:fld>
            <a:endParaRPr lang="pt-BR"/>
          </a:p>
        </p:txBody>
      </p:sp>
    </p:spTree>
    <p:extLst>
      <p:ext uri="{BB962C8B-B14F-4D97-AF65-F5344CB8AC3E}">
        <p14:creationId xmlns:p14="http://schemas.microsoft.com/office/powerpoint/2010/main" val="3988848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000" b="1" dirty="0">
                <a:solidFill>
                  <a:srgbClr val="C00000"/>
                </a:solidFill>
              </a:rPr>
              <a:t>“</a:t>
            </a:r>
            <a:r>
              <a:rPr lang="pt-BR" sz="2400" b="1" dirty="0">
                <a:solidFill>
                  <a:srgbClr val="C00000"/>
                </a:solidFill>
              </a:rPr>
              <a:t>QUERO VER O DIREITO BROTAR COMO FONTE E CORRER A JUSTIÇA QUAL REGATO QUE NÃO SECA”</a:t>
            </a:r>
            <a:r>
              <a:rPr lang="pt-BR" sz="2400" b="1" i="1" dirty="0">
                <a:solidFill>
                  <a:srgbClr val="C00000"/>
                </a:solidFill>
              </a:rPr>
              <a:t> </a:t>
            </a:r>
            <a:r>
              <a:rPr lang="pt-BR" sz="2400" b="1" dirty="0">
                <a:solidFill>
                  <a:srgbClr val="C00000"/>
                </a:solidFill>
              </a:rPr>
              <a:t>(Am 5,24)</a:t>
            </a:r>
            <a:endParaRPr lang="pt-BR" sz="2400" dirty="0"/>
          </a:p>
        </p:txBody>
      </p:sp>
      <p:sp>
        <p:nvSpPr>
          <p:cNvPr id="3" name="Espaço Reservado para Conteúdo 2"/>
          <p:cNvSpPr>
            <a:spLocks noGrp="1"/>
          </p:cNvSpPr>
          <p:nvPr>
            <p:ph sz="quarter" idx="1"/>
          </p:nvPr>
        </p:nvSpPr>
        <p:spPr>
          <a:xfrm>
            <a:off x="457200" y="1484784"/>
            <a:ext cx="8229600" cy="5256584"/>
          </a:xfrm>
        </p:spPr>
        <p:txBody>
          <a:bodyPr>
            <a:normAutofit/>
          </a:bodyPr>
          <a:lstStyle/>
          <a:p>
            <a:pPr lvl="0">
              <a:lnSpc>
                <a:spcPct val="170000"/>
              </a:lnSpc>
            </a:pPr>
            <a:endParaRPr lang="pt-BR" sz="1100" b="1" dirty="0" smtClean="0">
              <a:solidFill>
                <a:srgbClr val="002060"/>
              </a:solidFill>
            </a:endParaRPr>
          </a:p>
          <a:p>
            <a:pPr lvl="0">
              <a:lnSpc>
                <a:spcPct val="170000"/>
              </a:lnSpc>
            </a:pPr>
            <a:r>
              <a:rPr lang="pt-BR" b="1" dirty="0" smtClean="0">
                <a:solidFill>
                  <a:srgbClr val="002060"/>
                </a:solidFill>
              </a:rPr>
              <a:t>QUEM ERA AMÓS?  O QUE FAZIA?</a:t>
            </a:r>
          </a:p>
          <a:p>
            <a:r>
              <a:rPr lang="pt-BR" altLang="pt-BR" dirty="0" smtClean="0">
                <a:cs typeface="Arial" pitchFamily="34" charset="0"/>
              </a:rPr>
              <a:t>Era pastor de ovelhas em </a:t>
            </a:r>
            <a:r>
              <a:rPr lang="pt-BR" altLang="pt-BR" dirty="0">
                <a:cs typeface="Arial" pitchFamily="34" charset="0"/>
              </a:rPr>
              <a:t>Judá </a:t>
            </a:r>
            <a:r>
              <a:rPr lang="pt-BR" altLang="pt-BR" dirty="0" smtClean="0">
                <a:cs typeface="Arial" pitchFamily="34" charset="0"/>
              </a:rPr>
              <a:t>e </a:t>
            </a:r>
            <a:r>
              <a:rPr lang="pt-BR" altLang="pt-BR" b="1" dirty="0" smtClean="0">
                <a:cs typeface="Arial" pitchFamily="34" charset="0"/>
              </a:rPr>
              <a:t>foi</a:t>
            </a:r>
            <a:r>
              <a:rPr lang="pt-BR" altLang="pt-BR" dirty="0">
                <a:cs typeface="Arial" pitchFamily="34" charset="0"/>
              </a:rPr>
              <a:t> enviado por Deus para a nação de Israel, </a:t>
            </a:r>
            <a:r>
              <a:rPr lang="pt-BR" altLang="pt-BR" dirty="0" smtClean="0">
                <a:cs typeface="Arial" pitchFamily="34" charset="0"/>
              </a:rPr>
              <a:t>onde exerceu sua missão, (</a:t>
            </a:r>
            <a:r>
              <a:rPr lang="pt-BR" dirty="0" smtClean="0"/>
              <a:t>século </a:t>
            </a:r>
            <a:r>
              <a:rPr lang="pt-BR" dirty="0"/>
              <a:t>VIII </a:t>
            </a:r>
            <a:r>
              <a:rPr lang="pt-BR" dirty="0" err="1" smtClean="0"/>
              <a:t>a.C</a:t>
            </a:r>
            <a:r>
              <a:rPr lang="pt-BR" dirty="0" smtClean="0"/>
              <a:t>).  </a:t>
            </a:r>
            <a:r>
              <a:rPr lang="pt-BR" dirty="0"/>
              <a:t>F</a:t>
            </a:r>
            <a:r>
              <a:rPr lang="pt-BR" b="1" dirty="0" smtClean="0"/>
              <a:t>oi </a:t>
            </a:r>
            <a:r>
              <a:rPr lang="pt-BR" dirty="0" smtClean="0"/>
              <a:t>contemporâneo dos Profetas  </a:t>
            </a:r>
            <a:r>
              <a:rPr lang="pt-BR" dirty="0"/>
              <a:t>Jonas e </a:t>
            </a:r>
            <a:r>
              <a:rPr lang="pt-BR" dirty="0" smtClean="0"/>
              <a:t>Oséias. </a:t>
            </a:r>
          </a:p>
          <a:p>
            <a:r>
              <a:rPr lang="pt-BR" dirty="0" smtClean="0">
                <a:solidFill>
                  <a:srgbClr val="FF0000"/>
                </a:solidFill>
              </a:rPr>
              <a:t>O </a:t>
            </a:r>
            <a:r>
              <a:rPr lang="pt-BR" dirty="0">
                <a:solidFill>
                  <a:srgbClr val="FF0000"/>
                </a:solidFill>
              </a:rPr>
              <a:t>acento principal da mensagem de Amós está na crítica social e no anúncio de um juízo iminente </a:t>
            </a:r>
            <a:r>
              <a:rPr lang="pt-BR" i="1" dirty="0" smtClean="0">
                <a:solidFill>
                  <a:srgbClr val="FF0000"/>
                </a:solidFill>
              </a:rPr>
              <a:t>(imediato, próximo) </a:t>
            </a:r>
            <a:r>
              <a:rPr lang="pt-BR" dirty="0" smtClean="0">
                <a:solidFill>
                  <a:srgbClr val="FF0000"/>
                </a:solidFill>
              </a:rPr>
              <a:t>de </a:t>
            </a:r>
            <a:r>
              <a:rPr lang="pt-BR" dirty="0">
                <a:solidFill>
                  <a:srgbClr val="FF0000"/>
                </a:solidFill>
              </a:rPr>
              <a:t>Deus na história, bem como na </a:t>
            </a:r>
            <a:r>
              <a:rPr lang="pt-BR" dirty="0" smtClean="0">
                <a:solidFill>
                  <a:srgbClr val="FF0000"/>
                </a:solidFill>
              </a:rPr>
              <a:t>tênue, </a:t>
            </a:r>
            <a:r>
              <a:rPr lang="pt-BR" u="sng" dirty="0">
                <a:solidFill>
                  <a:srgbClr val="FF0000"/>
                </a:solidFill>
              </a:rPr>
              <a:t>mas clara exigência do </a:t>
            </a:r>
            <a:r>
              <a:rPr lang="pt-BR" b="1" u="sng" dirty="0">
                <a:solidFill>
                  <a:srgbClr val="FF0000"/>
                </a:solidFill>
              </a:rPr>
              <a:t>restabelecimento da justiça como alicerce das relações </a:t>
            </a:r>
            <a:r>
              <a:rPr lang="pt-BR" b="1" u="sng" dirty="0" smtClean="0">
                <a:solidFill>
                  <a:srgbClr val="FF0000"/>
                </a:solidFill>
              </a:rPr>
              <a:t>sociais</a:t>
            </a:r>
            <a:r>
              <a:rPr lang="pt-BR" dirty="0">
                <a:solidFill>
                  <a:srgbClr val="FF0000"/>
                </a:solidFill>
              </a:rPr>
              <a:t>.</a:t>
            </a:r>
            <a:endParaRPr lang="pt-BR" altLang="pt-BR" dirty="0">
              <a:solidFill>
                <a:srgbClr val="FF0000"/>
              </a:solidFill>
              <a:cs typeface="Arial" pitchFamily="34" charset="0"/>
            </a:endParaRPr>
          </a:p>
          <a:p>
            <a:pPr lvl="0">
              <a:lnSpc>
                <a:spcPct val="170000"/>
              </a:lnSpc>
            </a:pP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53</a:t>
            </a:fld>
            <a:endParaRPr lang="pt-BR"/>
          </a:p>
        </p:txBody>
      </p:sp>
      <p:sp>
        <p:nvSpPr>
          <p:cNvPr id="6" name="Rectangle 3"/>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7259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000" b="1" dirty="0">
                <a:solidFill>
                  <a:srgbClr val="C00000"/>
                </a:solidFill>
              </a:rPr>
              <a:t>“</a:t>
            </a:r>
            <a:r>
              <a:rPr lang="pt-BR" sz="2400" b="1" dirty="0">
                <a:solidFill>
                  <a:srgbClr val="C00000"/>
                </a:solidFill>
              </a:rPr>
              <a:t>QUERO VER O DIREITO BROTAR COMO FONTE E CORRER A JUSTIÇA QUAL REGATO QUE NÃO SECA”</a:t>
            </a:r>
            <a:r>
              <a:rPr lang="pt-BR" sz="2400" b="1" i="1" dirty="0">
                <a:solidFill>
                  <a:srgbClr val="C00000"/>
                </a:solidFill>
              </a:rPr>
              <a:t> </a:t>
            </a:r>
            <a:r>
              <a:rPr lang="pt-BR" sz="2400" b="1" dirty="0">
                <a:solidFill>
                  <a:srgbClr val="C00000"/>
                </a:solidFill>
              </a:rPr>
              <a:t>(Am 5,24)</a:t>
            </a:r>
            <a:endParaRPr lang="pt-BR" sz="2400" dirty="0"/>
          </a:p>
        </p:txBody>
      </p:sp>
      <p:sp>
        <p:nvSpPr>
          <p:cNvPr id="3" name="Espaço Reservado para Conteúdo 2"/>
          <p:cNvSpPr>
            <a:spLocks noGrp="1"/>
          </p:cNvSpPr>
          <p:nvPr>
            <p:ph sz="quarter" idx="1"/>
          </p:nvPr>
        </p:nvSpPr>
        <p:spPr>
          <a:xfrm>
            <a:off x="457200" y="1484784"/>
            <a:ext cx="8229600" cy="5256584"/>
          </a:xfrm>
        </p:spPr>
        <p:txBody>
          <a:bodyPr>
            <a:normAutofit fontScale="70000" lnSpcReduction="20000"/>
          </a:bodyPr>
          <a:lstStyle/>
          <a:p>
            <a:pPr lvl="0">
              <a:lnSpc>
                <a:spcPct val="170000"/>
              </a:lnSpc>
            </a:pPr>
            <a:r>
              <a:rPr lang="pt-BR" b="1" dirty="0">
                <a:solidFill>
                  <a:srgbClr val="002060"/>
                </a:solidFill>
              </a:rPr>
              <a:t>A época </a:t>
            </a:r>
            <a:r>
              <a:rPr lang="pt-BR" b="1" dirty="0" smtClean="0">
                <a:solidFill>
                  <a:srgbClr val="002060"/>
                </a:solidFill>
              </a:rPr>
              <a:t>de </a:t>
            </a:r>
            <a:r>
              <a:rPr lang="pt-BR" b="1" dirty="0" err="1">
                <a:solidFill>
                  <a:srgbClr val="002060"/>
                </a:solidFill>
              </a:rPr>
              <a:t>Jeroboão</a:t>
            </a:r>
            <a:r>
              <a:rPr lang="pt-BR" b="1" dirty="0">
                <a:solidFill>
                  <a:srgbClr val="002060"/>
                </a:solidFill>
              </a:rPr>
              <a:t> II (782-753 a.C.) foi de </a:t>
            </a:r>
            <a:r>
              <a:rPr lang="pt-BR" b="1" dirty="0" smtClean="0">
                <a:solidFill>
                  <a:srgbClr val="002060"/>
                </a:solidFill>
              </a:rPr>
              <a:t>avanços </a:t>
            </a:r>
            <a:r>
              <a:rPr lang="pt-BR" b="1" dirty="0">
                <a:solidFill>
                  <a:srgbClr val="002060"/>
                </a:solidFill>
              </a:rPr>
              <a:t>econômicos e </a:t>
            </a:r>
            <a:r>
              <a:rPr lang="pt-BR" b="1" dirty="0" smtClean="0">
                <a:solidFill>
                  <a:srgbClr val="002060"/>
                </a:solidFill>
              </a:rPr>
              <a:t>prosperidade . Mas os </a:t>
            </a:r>
            <a:r>
              <a:rPr lang="pt-BR" b="1" dirty="0">
                <a:solidFill>
                  <a:srgbClr val="002060"/>
                </a:solidFill>
              </a:rPr>
              <a:t>camponeses são </a:t>
            </a:r>
            <a:r>
              <a:rPr lang="pt-BR" b="1" dirty="0" smtClean="0">
                <a:solidFill>
                  <a:srgbClr val="002060"/>
                </a:solidFill>
              </a:rPr>
              <a:t>espoliados </a:t>
            </a:r>
            <a:r>
              <a:rPr lang="pt-BR" b="1" dirty="0">
                <a:solidFill>
                  <a:srgbClr val="002060"/>
                </a:solidFill>
              </a:rPr>
              <a:t>pelo poder </a:t>
            </a:r>
            <a:r>
              <a:rPr lang="pt-BR" b="1" dirty="0" smtClean="0">
                <a:solidFill>
                  <a:srgbClr val="002060"/>
                </a:solidFill>
              </a:rPr>
              <a:t>central através </a:t>
            </a:r>
            <a:r>
              <a:rPr lang="pt-BR" b="1" dirty="0">
                <a:solidFill>
                  <a:srgbClr val="002060"/>
                </a:solidFill>
              </a:rPr>
              <a:t>dos dízimos e </a:t>
            </a:r>
            <a:r>
              <a:rPr lang="pt-BR" b="1" dirty="0" smtClean="0">
                <a:solidFill>
                  <a:srgbClr val="002060"/>
                </a:solidFill>
              </a:rPr>
              <a:t>impostos</a:t>
            </a:r>
            <a:endParaRPr lang="pt-BR" b="1" dirty="0">
              <a:solidFill>
                <a:srgbClr val="002060"/>
              </a:solidFill>
            </a:endParaRPr>
          </a:p>
          <a:p>
            <a:pPr lvl="0">
              <a:lnSpc>
                <a:spcPct val="170000"/>
              </a:lnSpc>
            </a:pPr>
            <a:r>
              <a:rPr lang="pt-BR" b="1" dirty="0">
                <a:solidFill>
                  <a:srgbClr val="002060"/>
                </a:solidFill>
              </a:rPr>
              <a:t>Amós </a:t>
            </a:r>
            <a:r>
              <a:rPr lang="pt-BR" b="1" dirty="0" smtClean="0">
                <a:solidFill>
                  <a:srgbClr val="002060"/>
                </a:solidFill>
              </a:rPr>
              <a:t>faz uma denúncia </a:t>
            </a:r>
            <a:r>
              <a:rPr lang="pt-BR" b="1" dirty="0">
                <a:solidFill>
                  <a:srgbClr val="002060"/>
                </a:solidFill>
              </a:rPr>
              <a:t>social aguda, </a:t>
            </a:r>
            <a:r>
              <a:rPr lang="pt-BR" b="1" dirty="0" smtClean="0">
                <a:solidFill>
                  <a:srgbClr val="002060"/>
                </a:solidFill>
              </a:rPr>
              <a:t>mostrando um </a:t>
            </a:r>
            <a:r>
              <a:rPr lang="pt-BR" b="1" dirty="0">
                <a:solidFill>
                  <a:srgbClr val="002060"/>
                </a:solidFill>
              </a:rPr>
              <a:t>progresso </a:t>
            </a:r>
            <a:r>
              <a:rPr lang="pt-BR" b="1" dirty="0" smtClean="0">
                <a:solidFill>
                  <a:srgbClr val="002060"/>
                </a:solidFill>
              </a:rPr>
              <a:t>que </a:t>
            </a:r>
            <a:r>
              <a:rPr lang="pt-BR" b="1" dirty="0">
                <a:solidFill>
                  <a:srgbClr val="002060"/>
                </a:solidFill>
              </a:rPr>
              <a:t>não se traduzia em igualdade e justiça para todos. </a:t>
            </a:r>
            <a:r>
              <a:rPr lang="pt-BR" b="1" dirty="0" smtClean="0">
                <a:solidFill>
                  <a:srgbClr val="002060"/>
                </a:solidFill>
              </a:rPr>
              <a:t>Aponta o caos </a:t>
            </a:r>
            <a:r>
              <a:rPr lang="pt-BR" b="1" dirty="0">
                <a:solidFill>
                  <a:srgbClr val="002060"/>
                </a:solidFill>
              </a:rPr>
              <a:t>social, onde as relações afetivas estavam se rompendo (cf. Am 2,6-8). </a:t>
            </a:r>
            <a:r>
              <a:rPr lang="pt-BR" b="1" dirty="0" smtClean="0">
                <a:solidFill>
                  <a:srgbClr val="002060"/>
                </a:solidFill>
              </a:rPr>
              <a:t>A </a:t>
            </a:r>
            <a:r>
              <a:rPr lang="pt-BR" b="1" dirty="0">
                <a:solidFill>
                  <a:srgbClr val="002060"/>
                </a:solidFill>
              </a:rPr>
              <a:t>fé </a:t>
            </a:r>
            <a:r>
              <a:rPr lang="pt-BR" b="1" dirty="0" smtClean="0">
                <a:solidFill>
                  <a:srgbClr val="002060"/>
                </a:solidFill>
              </a:rPr>
              <a:t>estava </a:t>
            </a:r>
            <a:r>
              <a:rPr lang="pt-BR" b="1" dirty="0">
                <a:solidFill>
                  <a:srgbClr val="002060"/>
                </a:solidFill>
              </a:rPr>
              <a:t>sendo manipulada pela religião oficial (cf. Am 4,4-5). Deus quer justiça e dignidade para </a:t>
            </a:r>
            <a:r>
              <a:rPr lang="pt-BR" b="1" dirty="0" smtClean="0">
                <a:solidFill>
                  <a:srgbClr val="002060"/>
                </a:solidFill>
              </a:rPr>
              <a:t>todos os </a:t>
            </a:r>
            <a:r>
              <a:rPr lang="pt-BR" b="1" dirty="0">
                <a:solidFill>
                  <a:srgbClr val="002060"/>
                </a:solidFill>
              </a:rPr>
              <a:t>povos (cf. Am 9,7-8</a:t>
            </a:r>
            <a:r>
              <a:rPr lang="pt-BR" b="1" dirty="0" smtClean="0">
                <a:solidFill>
                  <a:srgbClr val="002060"/>
                </a:solidFill>
              </a:rPr>
              <a:t>).</a:t>
            </a:r>
            <a:endParaRPr lang="pt-BR" b="1" dirty="0">
              <a:solidFill>
                <a:srgbClr val="002060"/>
              </a:solidFill>
            </a:endParaRPr>
          </a:p>
          <a:p>
            <a:pPr lvl="0">
              <a:lnSpc>
                <a:spcPct val="170000"/>
              </a:lnSpc>
            </a:pPr>
            <a:r>
              <a:rPr lang="pt-BR" b="1" dirty="0" smtClean="0">
                <a:solidFill>
                  <a:srgbClr val="002060"/>
                </a:solidFill>
              </a:rPr>
              <a:t>A situação </a:t>
            </a:r>
            <a:r>
              <a:rPr lang="pt-BR" b="1" dirty="0">
                <a:solidFill>
                  <a:srgbClr val="002060"/>
                </a:solidFill>
              </a:rPr>
              <a:t>social do povo é importante para Deus e </a:t>
            </a:r>
            <a:r>
              <a:rPr lang="pt-BR" b="1" dirty="0" smtClean="0">
                <a:solidFill>
                  <a:srgbClr val="002060"/>
                </a:solidFill>
              </a:rPr>
              <a:t>o </a:t>
            </a:r>
            <a:r>
              <a:rPr lang="pt-BR" b="1" dirty="0">
                <a:solidFill>
                  <a:srgbClr val="002060"/>
                </a:solidFill>
              </a:rPr>
              <a:t>culto se torna vazio e mentiroso se </a:t>
            </a:r>
            <a:r>
              <a:rPr lang="pt-BR" b="1" dirty="0" smtClean="0">
                <a:solidFill>
                  <a:srgbClr val="002060"/>
                </a:solidFill>
              </a:rPr>
              <a:t>permitem </a:t>
            </a:r>
            <a:r>
              <a:rPr lang="pt-BR" b="1" dirty="0">
                <a:solidFill>
                  <a:srgbClr val="002060"/>
                </a:solidFill>
              </a:rPr>
              <a:t>que a injustiça degrade a vida dos </a:t>
            </a:r>
            <a:r>
              <a:rPr lang="pt-BR" b="1" dirty="0" smtClean="0">
                <a:solidFill>
                  <a:srgbClr val="002060"/>
                </a:solidFill>
              </a:rPr>
              <a:t>pobres. Ler Am 5,21-23</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54</a:t>
            </a:fld>
            <a:endParaRPr lang="pt-BR"/>
          </a:p>
        </p:txBody>
      </p:sp>
    </p:spTree>
    <p:extLst>
      <p:ext uri="{BB962C8B-B14F-4D97-AF65-F5344CB8AC3E}">
        <p14:creationId xmlns:p14="http://schemas.microsoft.com/office/powerpoint/2010/main" val="1448740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a:solidFill>
                  <a:srgbClr val="C00000"/>
                </a:solidFill>
              </a:rPr>
              <a:t>“QUERO VER O DIREITO BROTAR COMO FONTE E CORRER A JUSTIÇA QUAL REGATO QUE NÃO SECA”</a:t>
            </a:r>
            <a:r>
              <a:rPr lang="pt-BR" sz="2400" b="1" i="1" dirty="0">
                <a:solidFill>
                  <a:srgbClr val="C00000"/>
                </a:solidFill>
              </a:rPr>
              <a:t> </a:t>
            </a:r>
            <a:r>
              <a:rPr lang="pt-BR" sz="2400" b="1" dirty="0">
                <a:solidFill>
                  <a:srgbClr val="C00000"/>
                </a:solidFill>
              </a:rPr>
              <a:t>(Am 5,24)</a:t>
            </a:r>
            <a:endParaRPr lang="pt-BR" sz="2400" dirty="0"/>
          </a:p>
        </p:txBody>
      </p:sp>
      <p:sp>
        <p:nvSpPr>
          <p:cNvPr id="3" name="Espaço Reservado para Conteúdo 2"/>
          <p:cNvSpPr>
            <a:spLocks noGrp="1"/>
          </p:cNvSpPr>
          <p:nvPr>
            <p:ph sz="quarter" idx="1"/>
          </p:nvPr>
        </p:nvSpPr>
        <p:spPr>
          <a:xfrm>
            <a:off x="457200" y="1412776"/>
            <a:ext cx="8435280" cy="5328592"/>
          </a:xfrm>
        </p:spPr>
        <p:txBody>
          <a:bodyPr>
            <a:normAutofit fontScale="70000" lnSpcReduction="20000"/>
          </a:bodyPr>
          <a:lstStyle/>
          <a:p>
            <a:pPr lvl="0">
              <a:lnSpc>
                <a:spcPct val="170000"/>
              </a:lnSpc>
            </a:pPr>
            <a:r>
              <a:rPr lang="pt-BR" b="1" u="sng" dirty="0" smtClean="0">
                <a:solidFill>
                  <a:srgbClr val="002060"/>
                </a:solidFill>
              </a:rPr>
              <a:t>Isaías diz</a:t>
            </a:r>
            <a:r>
              <a:rPr lang="pt-BR" b="1" dirty="0" smtClean="0">
                <a:solidFill>
                  <a:srgbClr val="002060"/>
                </a:solidFill>
              </a:rPr>
              <a:t>: </a:t>
            </a:r>
            <a:r>
              <a:rPr lang="pt-BR" b="1" dirty="0">
                <a:solidFill>
                  <a:srgbClr val="002060"/>
                </a:solidFill>
              </a:rPr>
              <a:t>“de que me serve a multidão de vossos sacrifícios?” (Is 1,11). </a:t>
            </a:r>
            <a:r>
              <a:rPr lang="pt-BR" b="1" dirty="0" smtClean="0">
                <a:solidFill>
                  <a:srgbClr val="002060"/>
                </a:solidFill>
              </a:rPr>
              <a:t>Quando </a:t>
            </a:r>
            <a:r>
              <a:rPr lang="pt-BR" b="1" dirty="0">
                <a:solidFill>
                  <a:srgbClr val="002060"/>
                </a:solidFill>
              </a:rPr>
              <a:t>houver </a:t>
            </a:r>
            <a:r>
              <a:rPr lang="pt-BR" b="1" dirty="0" smtClean="0">
                <a:solidFill>
                  <a:srgbClr val="002060"/>
                </a:solidFill>
              </a:rPr>
              <a:t>justiça</a:t>
            </a:r>
            <a:r>
              <a:rPr lang="pt-BR" b="1" dirty="0">
                <a:solidFill>
                  <a:srgbClr val="002060"/>
                </a:solidFill>
              </a:rPr>
              <a:t>, “o meu povo se estabelecerá em um remanso de paz, em moradias seguras, tranquilos lugares de repouso” (Is 32,18). </a:t>
            </a:r>
            <a:r>
              <a:rPr lang="pt-BR" b="1" u="sng" dirty="0">
                <a:solidFill>
                  <a:srgbClr val="002060"/>
                </a:solidFill>
              </a:rPr>
              <a:t>Oseias </a:t>
            </a:r>
            <a:r>
              <a:rPr lang="pt-BR" b="1" u="sng" dirty="0" smtClean="0">
                <a:solidFill>
                  <a:srgbClr val="002060"/>
                </a:solidFill>
              </a:rPr>
              <a:t>afirma</a:t>
            </a:r>
            <a:r>
              <a:rPr lang="pt-BR" b="1" dirty="0" smtClean="0">
                <a:solidFill>
                  <a:srgbClr val="002060"/>
                </a:solidFill>
              </a:rPr>
              <a:t>: </a:t>
            </a:r>
            <a:r>
              <a:rPr lang="pt-BR" b="1" dirty="0">
                <a:solidFill>
                  <a:srgbClr val="002060"/>
                </a:solidFill>
              </a:rPr>
              <a:t>“pois é o amor que me agrada e não o sacrifício, e o conhecimento de Deus, eu o prefiro aos holocaustos” (Os 6,6). </a:t>
            </a:r>
            <a:r>
              <a:rPr lang="pt-BR" b="1" u="sng" dirty="0" smtClean="0">
                <a:solidFill>
                  <a:srgbClr val="002060"/>
                </a:solidFill>
              </a:rPr>
              <a:t>Miqueias</a:t>
            </a:r>
            <a:r>
              <a:rPr lang="pt-BR" b="1" u="sng" dirty="0">
                <a:solidFill>
                  <a:srgbClr val="002060"/>
                </a:solidFill>
              </a:rPr>
              <a:t>: </a:t>
            </a:r>
            <a:r>
              <a:rPr lang="pt-BR" b="1" dirty="0">
                <a:solidFill>
                  <a:srgbClr val="002060"/>
                </a:solidFill>
              </a:rPr>
              <a:t>“Foi-te dado a conhecer, ó homem, o que é bom, o que o senhor exige de ti: nada mais que respeitar o direito, amar a fidelidade e aplicar-te a caminhar com teu Deus” (</a:t>
            </a:r>
            <a:r>
              <a:rPr lang="pt-BR" b="1" dirty="0" err="1">
                <a:solidFill>
                  <a:srgbClr val="002060"/>
                </a:solidFill>
              </a:rPr>
              <a:t>Mq</a:t>
            </a:r>
            <a:r>
              <a:rPr lang="pt-BR" b="1" dirty="0">
                <a:solidFill>
                  <a:srgbClr val="002060"/>
                </a:solidFill>
              </a:rPr>
              <a:t> 6,8</a:t>
            </a:r>
            <a:r>
              <a:rPr lang="pt-BR" b="1" dirty="0" smtClean="0">
                <a:solidFill>
                  <a:srgbClr val="002060"/>
                </a:solidFill>
              </a:rPr>
              <a:t>)</a:t>
            </a:r>
          </a:p>
          <a:p>
            <a:pPr marL="0" lvl="0" indent="0">
              <a:lnSpc>
                <a:spcPct val="170000"/>
              </a:lnSpc>
              <a:buNone/>
            </a:pPr>
            <a:endParaRPr lang="pt-BR" sz="1300" b="1" dirty="0">
              <a:solidFill>
                <a:srgbClr val="002060"/>
              </a:solidFill>
            </a:endParaRPr>
          </a:p>
          <a:p>
            <a:pPr lvl="0">
              <a:lnSpc>
                <a:spcPct val="170000"/>
              </a:lnSpc>
            </a:pPr>
            <a:r>
              <a:rPr lang="pt-BR" b="1" dirty="0">
                <a:solidFill>
                  <a:srgbClr val="002060"/>
                </a:solidFill>
              </a:rPr>
              <a:t>Garantir </a:t>
            </a:r>
            <a:r>
              <a:rPr lang="pt-BR" b="1" dirty="0" smtClean="0">
                <a:solidFill>
                  <a:srgbClr val="002060"/>
                </a:solidFill>
              </a:rPr>
              <a:t>o direito e </a:t>
            </a:r>
            <a:r>
              <a:rPr lang="pt-BR" b="1" dirty="0">
                <a:solidFill>
                  <a:srgbClr val="002060"/>
                </a:solidFill>
              </a:rPr>
              <a:t>cuidar </a:t>
            </a:r>
            <a:r>
              <a:rPr lang="pt-BR" b="1" dirty="0" smtClean="0">
                <a:solidFill>
                  <a:srgbClr val="002060"/>
                </a:solidFill>
              </a:rPr>
              <a:t>do </a:t>
            </a:r>
            <a:r>
              <a:rPr lang="pt-BR" b="1" dirty="0">
                <a:solidFill>
                  <a:srgbClr val="002060"/>
                </a:solidFill>
              </a:rPr>
              <a:t>planeta são </a:t>
            </a:r>
            <a:r>
              <a:rPr lang="pt-BR" b="1" dirty="0" smtClean="0">
                <a:solidFill>
                  <a:srgbClr val="002060"/>
                </a:solidFill>
              </a:rPr>
              <a:t>parte da justiça. </a:t>
            </a:r>
            <a:r>
              <a:rPr lang="pt-BR" sz="2000" b="1" dirty="0" smtClean="0">
                <a:solidFill>
                  <a:srgbClr val="002060"/>
                </a:solidFill>
              </a:rPr>
              <a:t>(Oseias 4,1-3)</a:t>
            </a:r>
            <a:endParaRPr lang="pt-BR" sz="2300" b="1" dirty="0" smtClean="0">
              <a:solidFill>
                <a:srgbClr val="002060"/>
              </a:solidFill>
            </a:endParaRPr>
          </a:p>
          <a:p>
            <a:pPr lvl="0">
              <a:lnSpc>
                <a:spcPct val="170000"/>
              </a:lnSpc>
            </a:pPr>
            <a:r>
              <a:rPr lang="pt-BR" b="1" dirty="0" smtClean="0">
                <a:solidFill>
                  <a:srgbClr val="002060"/>
                </a:solidFill>
              </a:rPr>
              <a:t>A corrupção </a:t>
            </a:r>
            <a:r>
              <a:rPr lang="pt-BR" b="1" dirty="0">
                <a:solidFill>
                  <a:srgbClr val="002060"/>
                </a:solidFill>
              </a:rPr>
              <a:t>e a violência </a:t>
            </a:r>
            <a:r>
              <a:rPr lang="pt-BR" b="1" dirty="0" smtClean="0">
                <a:solidFill>
                  <a:srgbClr val="002060"/>
                </a:solidFill>
              </a:rPr>
              <a:t>estão </a:t>
            </a:r>
            <a:r>
              <a:rPr lang="pt-BR" b="1" dirty="0">
                <a:solidFill>
                  <a:srgbClr val="002060"/>
                </a:solidFill>
              </a:rPr>
              <a:t>destruindo a ordem e a harmonia da </a:t>
            </a:r>
            <a:r>
              <a:rPr lang="pt-BR" b="1" dirty="0" smtClean="0">
                <a:solidFill>
                  <a:srgbClr val="002060"/>
                </a:solidFill>
              </a:rPr>
              <a:t>criação. Oseias faz </a:t>
            </a:r>
            <a:r>
              <a:rPr lang="pt-BR" b="1" dirty="0">
                <a:solidFill>
                  <a:srgbClr val="002060"/>
                </a:solidFill>
              </a:rPr>
              <a:t>uma estreita ligação entre </a:t>
            </a:r>
            <a:r>
              <a:rPr lang="pt-BR" b="1" dirty="0" smtClean="0">
                <a:solidFill>
                  <a:srgbClr val="002060"/>
                </a:solidFill>
              </a:rPr>
              <a:t>criação e economia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55</a:t>
            </a:fld>
            <a:endParaRPr lang="pt-BR"/>
          </a:p>
        </p:txBody>
      </p:sp>
    </p:spTree>
    <p:extLst>
      <p:ext uri="{BB962C8B-B14F-4D97-AF65-F5344CB8AC3E}">
        <p14:creationId xmlns:p14="http://schemas.microsoft.com/office/powerpoint/2010/main" val="18417371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000" b="1" dirty="0">
                <a:solidFill>
                  <a:srgbClr val="C00000"/>
                </a:solidFill>
              </a:rPr>
              <a:t>“</a:t>
            </a:r>
            <a:r>
              <a:rPr lang="pt-BR" sz="2400" b="1" dirty="0">
                <a:solidFill>
                  <a:srgbClr val="C00000"/>
                </a:solidFill>
              </a:rPr>
              <a:t>QUERO VER O DIREITO BROTAR COMO FONTE E CORRER A JUSTIÇA QUAL REGATO QUE NÃO SECA”</a:t>
            </a:r>
            <a:r>
              <a:rPr lang="pt-BR" sz="2400" b="1" i="1" dirty="0">
                <a:solidFill>
                  <a:srgbClr val="C00000"/>
                </a:solidFill>
              </a:rPr>
              <a:t> </a:t>
            </a:r>
            <a:r>
              <a:rPr lang="pt-BR" sz="2400" b="1" dirty="0">
                <a:solidFill>
                  <a:srgbClr val="C00000"/>
                </a:solidFill>
              </a:rPr>
              <a:t>(Am 5,24)</a:t>
            </a:r>
            <a:endParaRPr lang="pt-BR" sz="2400" dirty="0"/>
          </a:p>
        </p:txBody>
      </p:sp>
      <p:sp>
        <p:nvSpPr>
          <p:cNvPr id="3" name="Espaço Reservado para Conteúdo 2"/>
          <p:cNvSpPr>
            <a:spLocks noGrp="1"/>
          </p:cNvSpPr>
          <p:nvPr>
            <p:ph sz="quarter" idx="1"/>
          </p:nvPr>
        </p:nvSpPr>
        <p:spPr>
          <a:xfrm>
            <a:off x="457200" y="1600200"/>
            <a:ext cx="8229600" cy="4853136"/>
          </a:xfrm>
        </p:spPr>
        <p:txBody>
          <a:bodyPr>
            <a:normAutofit fontScale="70000" lnSpcReduction="20000"/>
          </a:bodyPr>
          <a:lstStyle/>
          <a:p>
            <a:pPr lvl="0">
              <a:lnSpc>
                <a:spcPct val="170000"/>
              </a:lnSpc>
            </a:pPr>
            <a:r>
              <a:rPr lang="pt-BR" b="1" u="sng" dirty="0" smtClean="0">
                <a:solidFill>
                  <a:srgbClr val="002060"/>
                </a:solidFill>
              </a:rPr>
              <a:t>Isaías </a:t>
            </a:r>
            <a:r>
              <a:rPr lang="pt-BR" b="1" dirty="0">
                <a:solidFill>
                  <a:srgbClr val="002060"/>
                </a:solidFill>
              </a:rPr>
              <a:t>proclama </a:t>
            </a:r>
            <a:r>
              <a:rPr lang="pt-BR" b="1" dirty="0" smtClean="0">
                <a:solidFill>
                  <a:srgbClr val="002060"/>
                </a:solidFill>
              </a:rPr>
              <a:t>que </a:t>
            </a:r>
            <a:r>
              <a:rPr lang="pt-BR" b="1" dirty="0">
                <a:solidFill>
                  <a:srgbClr val="002060"/>
                </a:solidFill>
              </a:rPr>
              <a:t>justiça e </a:t>
            </a:r>
            <a:r>
              <a:rPr lang="pt-BR" b="1" dirty="0" smtClean="0">
                <a:solidFill>
                  <a:srgbClr val="002060"/>
                </a:solidFill>
              </a:rPr>
              <a:t>fidelidade </a:t>
            </a:r>
            <a:r>
              <a:rPr lang="pt-BR" b="1" dirty="0">
                <a:solidFill>
                  <a:srgbClr val="002060"/>
                </a:solidFill>
              </a:rPr>
              <a:t>a Deus se revelam em “desatar os laços provenientes da maldade, desamarrar as correias do jugo, dar liberdade aos que estavam curvados” (Is 58,6). </a:t>
            </a:r>
            <a:r>
              <a:rPr lang="pt-BR" b="1" dirty="0" smtClean="0">
                <a:solidFill>
                  <a:srgbClr val="002060"/>
                </a:solidFill>
              </a:rPr>
              <a:t>Praticar a </a:t>
            </a:r>
            <a:r>
              <a:rPr lang="pt-BR" b="1" dirty="0">
                <a:solidFill>
                  <a:srgbClr val="002060"/>
                </a:solidFill>
              </a:rPr>
              <a:t>justiça significa também repartir o </a:t>
            </a:r>
            <a:r>
              <a:rPr lang="pt-BR" b="1" dirty="0" smtClean="0">
                <a:solidFill>
                  <a:srgbClr val="002060"/>
                </a:solidFill>
              </a:rPr>
              <a:t>pão, </a:t>
            </a:r>
            <a:r>
              <a:rPr lang="pt-BR" b="1" dirty="0">
                <a:solidFill>
                  <a:srgbClr val="002060"/>
                </a:solidFill>
              </a:rPr>
              <a:t>acolher em casa os pobres sem teto, vestir o </a:t>
            </a:r>
            <a:r>
              <a:rPr lang="pt-BR" b="1" dirty="0" smtClean="0">
                <a:solidFill>
                  <a:srgbClr val="002060"/>
                </a:solidFill>
              </a:rPr>
              <a:t>nu, ajudar o </a:t>
            </a:r>
            <a:r>
              <a:rPr lang="pt-BR" b="1" dirty="0">
                <a:solidFill>
                  <a:srgbClr val="002060"/>
                </a:solidFill>
              </a:rPr>
              <a:t>próximo. </a:t>
            </a:r>
            <a:r>
              <a:rPr lang="pt-BR" b="1" dirty="0" smtClean="0">
                <a:solidFill>
                  <a:srgbClr val="002060"/>
                </a:solidFill>
              </a:rPr>
              <a:t>Assim, </a:t>
            </a:r>
            <a:r>
              <a:rPr lang="pt-BR" b="1" dirty="0">
                <a:solidFill>
                  <a:srgbClr val="002060"/>
                </a:solidFill>
              </a:rPr>
              <a:t>a luz se romperá como aurora e a ferida </a:t>
            </a:r>
            <a:r>
              <a:rPr lang="pt-BR" b="1" dirty="0" smtClean="0">
                <a:solidFill>
                  <a:srgbClr val="002060"/>
                </a:solidFill>
              </a:rPr>
              <a:t>ficará </a:t>
            </a:r>
            <a:r>
              <a:rPr lang="pt-BR" b="1" dirty="0">
                <a:solidFill>
                  <a:srgbClr val="002060"/>
                </a:solidFill>
              </a:rPr>
              <a:t>curada. </a:t>
            </a:r>
            <a:r>
              <a:rPr lang="pt-BR" b="1" dirty="0" smtClean="0">
                <a:solidFill>
                  <a:srgbClr val="002060"/>
                </a:solidFill>
              </a:rPr>
              <a:t>Ele termina </a:t>
            </a:r>
            <a:r>
              <a:rPr lang="pt-BR" b="1" dirty="0">
                <a:solidFill>
                  <a:srgbClr val="002060"/>
                </a:solidFill>
              </a:rPr>
              <a:t>dizendo: “Tua justiça caminhará diante de ti e a glória do Senhor será a tua retaguarda” (Is 58,8</a:t>
            </a:r>
            <a:r>
              <a:rPr lang="pt-BR" b="1" dirty="0" smtClean="0">
                <a:solidFill>
                  <a:srgbClr val="002060"/>
                </a:solidFill>
              </a:rPr>
              <a:t>)</a:t>
            </a:r>
            <a:endParaRPr lang="pt-BR" b="1" dirty="0">
              <a:solidFill>
                <a:srgbClr val="002060"/>
              </a:solidFill>
            </a:endParaRPr>
          </a:p>
          <a:p>
            <a:pPr lvl="0">
              <a:lnSpc>
                <a:spcPct val="170000"/>
              </a:lnSpc>
            </a:pPr>
            <a:r>
              <a:rPr lang="pt-BR" b="1" dirty="0">
                <a:solidFill>
                  <a:srgbClr val="002060"/>
                </a:solidFill>
              </a:rPr>
              <a:t>Os profetas deixam </a:t>
            </a:r>
            <a:r>
              <a:rPr lang="pt-BR" b="1" dirty="0" smtClean="0">
                <a:solidFill>
                  <a:srgbClr val="002060"/>
                </a:solidFill>
              </a:rPr>
              <a:t>claro que </a:t>
            </a:r>
            <a:r>
              <a:rPr lang="pt-BR" b="1" dirty="0">
                <a:solidFill>
                  <a:srgbClr val="002060"/>
                </a:solidFill>
              </a:rPr>
              <a:t>fidelidade a Deus </a:t>
            </a:r>
            <a:r>
              <a:rPr lang="pt-BR" b="1" dirty="0" smtClean="0">
                <a:solidFill>
                  <a:srgbClr val="002060"/>
                </a:solidFill>
              </a:rPr>
              <a:t>significa </a:t>
            </a:r>
            <a:r>
              <a:rPr lang="pt-BR" b="1" dirty="0">
                <a:solidFill>
                  <a:srgbClr val="002060"/>
                </a:solidFill>
              </a:rPr>
              <a:t>cuidado </a:t>
            </a:r>
            <a:r>
              <a:rPr lang="pt-BR" b="1" dirty="0" smtClean="0">
                <a:solidFill>
                  <a:srgbClr val="002060"/>
                </a:solidFill>
              </a:rPr>
              <a:t>uns </a:t>
            </a:r>
            <a:r>
              <a:rPr lang="pt-BR" b="1" dirty="0">
                <a:solidFill>
                  <a:srgbClr val="002060"/>
                </a:solidFill>
              </a:rPr>
              <a:t>com os outros e com os dons da </a:t>
            </a:r>
            <a:r>
              <a:rPr lang="pt-BR" b="1" dirty="0" smtClean="0">
                <a:solidFill>
                  <a:srgbClr val="002060"/>
                </a:solidFill>
              </a:rPr>
              <a:t>natureza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56</a:t>
            </a:fld>
            <a:endParaRPr lang="pt-BR"/>
          </a:p>
        </p:txBody>
      </p:sp>
    </p:spTree>
    <p:extLst>
      <p:ext uri="{BB962C8B-B14F-4D97-AF65-F5344CB8AC3E}">
        <p14:creationId xmlns:p14="http://schemas.microsoft.com/office/powerpoint/2010/main" val="32369233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SABER CUIDAR DO AMBIENTE E DAS PESSOAS</a:t>
            </a:r>
            <a:endParaRPr lang="pt-BR" sz="3000" dirty="0">
              <a:solidFill>
                <a:srgbClr val="C00000"/>
              </a:solidFill>
            </a:endParaRPr>
          </a:p>
        </p:txBody>
      </p:sp>
      <p:sp>
        <p:nvSpPr>
          <p:cNvPr id="3" name="Espaço Reservado para Conteúdo 2"/>
          <p:cNvSpPr>
            <a:spLocks noGrp="1"/>
          </p:cNvSpPr>
          <p:nvPr>
            <p:ph sz="quarter" idx="1"/>
          </p:nvPr>
        </p:nvSpPr>
        <p:spPr>
          <a:xfrm>
            <a:off x="457200" y="1268760"/>
            <a:ext cx="8229600" cy="5400600"/>
          </a:xfrm>
        </p:spPr>
        <p:txBody>
          <a:bodyPr>
            <a:normAutofit fontScale="70000" lnSpcReduction="20000"/>
          </a:bodyPr>
          <a:lstStyle/>
          <a:p>
            <a:pPr lvl="0">
              <a:lnSpc>
                <a:spcPct val="170000"/>
              </a:lnSpc>
            </a:pPr>
            <a:r>
              <a:rPr lang="pt-BR" b="1" dirty="0">
                <a:solidFill>
                  <a:srgbClr val="002060"/>
                </a:solidFill>
              </a:rPr>
              <a:t>A harmonia </a:t>
            </a:r>
            <a:r>
              <a:rPr lang="pt-BR" b="1" dirty="0" smtClean="0">
                <a:solidFill>
                  <a:srgbClr val="002060"/>
                </a:solidFill>
              </a:rPr>
              <a:t>com </a:t>
            </a:r>
            <a:r>
              <a:rPr lang="pt-BR" b="1" dirty="0">
                <a:solidFill>
                  <a:srgbClr val="002060"/>
                </a:solidFill>
              </a:rPr>
              <a:t>o meio ambiente aparece </a:t>
            </a:r>
            <a:r>
              <a:rPr lang="pt-BR" b="1" dirty="0" smtClean="0">
                <a:solidFill>
                  <a:srgbClr val="002060"/>
                </a:solidFill>
              </a:rPr>
              <a:t>na </a:t>
            </a:r>
            <a:r>
              <a:rPr lang="pt-BR" b="1" dirty="0">
                <a:solidFill>
                  <a:srgbClr val="002060"/>
                </a:solidFill>
              </a:rPr>
              <a:t>Bíblia como </a:t>
            </a:r>
            <a:r>
              <a:rPr lang="pt-BR" b="1" dirty="0" smtClean="0">
                <a:solidFill>
                  <a:srgbClr val="002060"/>
                </a:solidFill>
              </a:rPr>
              <a:t>sinal da </a:t>
            </a:r>
            <a:r>
              <a:rPr lang="pt-BR" b="1" dirty="0">
                <a:solidFill>
                  <a:srgbClr val="002060"/>
                </a:solidFill>
              </a:rPr>
              <a:t>Vida </a:t>
            </a:r>
            <a:r>
              <a:rPr lang="pt-BR" b="1" dirty="0" smtClean="0">
                <a:solidFill>
                  <a:srgbClr val="002060"/>
                </a:solidFill>
              </a:rPr>
              <a:t>que </a:t>
            </a:r>
            <a:r>
              <a:rPr lang="pt-BR" b="1" dirty="0">
                <a:solidFill>
                  <a:srgbClr val="002060"/>
                </a:solidFill>
              </a:rPr>
              <a:t>Deus </a:t>
            </a:r>
            <a:r>
              <a:rPr lang="pt-BR" b="1" dirty="0" smtClean="0">
                <a:solidFill>
                  <a:srgbClr val="002060"/>
                </a:solidFill>
              </a:rPr>
              <a:t>quer para todos: </a:t>
            </a:r>
            <a:r>
              <a:rPr lang="pt-BR" b="1" dirty="0">
                <a:solidFill>
                  <a:srgbClr val="002060"/>
                </a:solidFill>
              </a:rPr>
              <a:t>o </a:t>
            </a:r>
            <a:r>
              <a:rPr lang="pt-BR" b="1" dirty="0" smtClean="0">
                <a:solidFill>
                  <a:srgbClr val="002060"/>
                </a:solidFill>
              </a:rPr>
              <a:t>Éden</a:t>
            </a:r>
            <a:r>
              <a:rPr lang="pt-BR" b="1" dirty="0">
                <a:solidFill>
                  <a:srgbClr val="002060"/>
                </a:solidFill>
              </a:rPr>
              <a:t>, onde “brotava da Terra uma fonte, que lhes regava toda a superfície” (</a:t>
            </a:r>
            <a:r>
              <a:rPr lang="pt-BR" b="1" dirty="0" err="1">
                <a:solidFill>
                  <a:srgbClr val="002060"/>
                </a:solidFill>
              </a:rPr>
              <a:t>Gn</a:t>
            </a:r>
            <a:r>
              <a:rPr lang="pt-BR" b="1" dirty="0">
                <a:solidFill>
                  <a:srgbClr val="002060"/>
                </a:solidFill>
              </a:rPr>
              <a:t> 2,6). O ser humano “formado do pó da terra” é outro </a:t>
            </a:r>
            <a:r>
              <a:rPr lang="pt-BR" b="1" dirty="0" smtClean="0">
                <a:solidFill>
                  <a:srgbClr val="002060"/>
                </a:solidFill>
              </a:rPr>
              <a:t>sinal da </a:t>
            </a:r>
            <a:r>
              <a:rPr lang="pt-BR" b="1" dirty="0">
                <a:solidFill>
                  <a:srgbClr val="002060"/>
                </a:solidFill>
              </a:rPr>
              <a:t>relação que </a:t>
            </a:r>
            <a:r>
              <a:rPr lang="pt-BR" b="1" dirty="0" smtClean="0">
                <a:solidFill>
                  <a:srgbClr val="002060"/>
                </a:solidFill>
              </a:rPr>
              <a:t>devemos ter com </a:t>
            </a:r>
            <a:r>
              <a:rPr lang="pt-BR" b="1" dirty="0">
                <a:solidFill>
                  <a:srgbClr val="002060"/>
                </a:solidFill>
              </a:rPr>
              <a:t>a </a:t>
            </a:r>
            <a:r>
              <a:rPr lang="pt-BR" b="1" dirty="0" smtClean="0">
                <a:solidFill>
                  <a:srgbClr val="002060"/>
                </a:solidFill>
              </a:rPr>
              <a:t>natureza</a:t>
            </a:r>
            <a:endParaRPr lang="pt-BR" b="1" dirty="0">
              <a:solidFill>
                <a:srgbClr val="002060"/>
              </a:solidFill>
            </a:endParaRPr>
          </a:p>
          <a:p>
            <a:pPr lvl="0">
              <a:lnSpc>
                <a:spcPct val="170000"/>
              </a:lnSpc>
            </a:pPr>
            <a:r>
              <a:rPr lang="pt-BR" b="1" dirty="0" smtClean="0">
                <a:solidFill>
                  <a:srgbClr val="002060"/>
                </a:solidFill>
              </a:rPr>
              <a:t>Devemos cuidar do </a:t>
            </a:r>
            <a:r>
              <a:rPr lang="pt-BR" b="1" dirty="0">
                <a:solidFill>
                  <a:srgbClr val="002060"/>
                </a:solidFill>
              </a:rPr>
              <a:t>jardim </a:t>
            </a:r>
            <a:r>
              <a:rPr lang="pt-BR" b="1" dirty="0" smtClean="0">
                <a:solidFill>
                  <a:srgbClr val="002060"/>
                </a:solidFill>
              </a:rPr>
              <a:t>e isso reflete </a:t>
            </a:r>
            <a:r>
              <a:rPr lang="pt-BR" b="1" dirty="0">
                <a:solidFill>
                  <a:srgbClr val="002060"/>
                </a:solidFill>
              </a:rPr>
              <a:t>a </a:t>
            </a:r>
            <a:r>
              <a:rPr lang="pt-BR" b="1" dirty="0" smtClean="0">
                <a:solidFill>
                  <a:srgbClr val="002060"/>
                </a:solidFill>
              </a:rPr>
              <a:t>vontade de Deus: </a:t>
            </a:r>
            <a:r>
              <a:rPr lang="pt-BR" b="1" dirty="0">
                <a:solidFill>
                  <a:srgbClr val="002060"/>
                </a:solidFill>
              </a:rPr>
              <a:t>“</a:t>
            </a:r>
            <a:r>
              <a:rPr lang="pt-BR" b="1" dirty="0" smtClean="0">
                <a:solidFill>
                  <a:srgbClr val="002060"/>
                </a:solidFill>
              </a:rPr>
              <a:t>Javé </a:t>
            </a:r>
            <a:r>
              <a:rPr lang="pt-BR" b="1" dirty="0">
                <a:solidFill>
                  <a:srgbClr val="002060"/>
                </a:solidFill>
              </a:rPr>
              <a:t>tomou </a:t>
            </a:r>
            <a:r>
              <a:rPr lang="pt-BR" b="1" dirty="0" err="1" smtClean="0">
                <a:solidFill>
                  <a:srgbClr val="002060"/>
                </a:solidFill>
              </a:rPr>
              <a:t>Adaõ</a:t>
            </a:r>
            <a:r>
              <a:rPr lang="pt-BR" b="1" dirty="0" smtClean="0">
                <a:solidFill>
                  <a:srgbClr val="002060"/>
                </a:solidFill>
              </a:rPr>
              <a:t> </a:t>
            </a:r>
            <a:r>
              <a:rPr lang="pt-BR" b="1" dirty="0">
                <a:solidFill>
                  <a:srgbClr val="002060"/>
                </a:solidFill>
              </a:rPr>
              <a:t>e o colocou no </a:t>
            </a:r>
            <a:r>
              <a:rPr lang="pt-BR" b="1" dirty="0" smtClean="0">
                <a:solidFill>
                  <a:srgbClr val="002060"/>
                </a:solidFill>
              </a:rPr>
              <a:t>jardim, </a:t>
            </a:r>
            <a:r>
              <a:rPr lang="pt-BR" b="1" dirty="0">
                <a:solidFill>
                  <a:srgbClr val="002060"/>
                </a:solidFill>
              </a:rPr>
              <a:t>para que o cultivasse e guardasse” (</a:t>
            </a:r>
            <a:r>
              <a:rPr lang="pt-BR" b="1" dirty="0" err="1">
                <a:solidFill>
                  <a:srgbClr val="002060"/>
                </a:solidFill>
              </a:rPr>
              <a:t>Gn</a:t>
            </a:r>
            <a:r>
              <a:rPr lang="pt-BR" b="1" dirty="0">
                <a:solidFill>
                  <a:srgbClr val="002060"/>
                </a:solidFill>
              </a:rPr>
              <a:t> 2,15). No Éden nascia um rio </a:t>
            </a:r>
            <a:r>
              <a:rPr lang="pt-BR" b="1" dirty="0" smtClean="0">
                <a:solidFill>
                  <a:srgbClr val="002060"/>
                </a:solidFill>
              </a:rPr>
              <a:t>com quatro </a:t>
            </a:r>
            <a:r>
              <a:rPr lang="pt-BR" b="1" dirty="0">
                <a:solidFill>
                  <a:srgbClr val="002060"/>
                </a:solidFill>
              </a:rPr>
              <a:t>braços, lembrando os </a:t>
            </a:r>
            <a:r>
              <a:rPr lang="pt-BR" b="1" dirty="0" smtClean="0">
                <a:solidFill>
                  <a:srgbClr val="002060"/>
                </a:solidFill>
              </a:rPr>
              <a:t>pontos cardeais, a </a:t>
            </a:r>
            <a:r>
              <a:rPr lang="pt-BR" b="1" dirty="0">
                <a:solidFill>
                  <a:srgbClr val="002060"/>
                </a:solidFill>
              </a:rPr>
              <a:t>terra </a:t>
            </a:r>
            <a:r>
              <a:rPr lang="pt-BR" b="1" dirty="0" smtClean="0">
                <a:solidFill>
                  <a:srgbClr val="002060"/>
                </a:solidFill>
              </a:rPr>
              <a:t>inteira </a:t>
            </a:r>
            <a:endParaRPr lang="pt-BR" b="1" dirty="0">
              <a:solidFill>
                <a:srgbClr val="002060"/>
              </a:solidFill>
            </a:endParaRPr>
          </a:p>
          <a:p>
            <a:pPr lvl="0">
              <a:lnSpc>
                <a:spcPct val="170000"/>
              </a:lnSpc>
            </a:pPr>
            <a:r>
              <a:rPr lang="pt-BR" b="1" dirty="0" smtClean="0">
                <a:solidFill>
                  <a:srgbClr val="002060"/>
                </a:solidFill>
              </a:rPr>
              <a:t>Na </a:t>
            </a:r>
            <a:r>
              <a:rPr lang="pt-BR" b="1" dirty="0">
                <a:solidFill>
                  <a:srgbClr val="002060"/>
                </a:solidFill>
              </a:rPr>
              <a:t>Nova </a:t>
            </a:r>
            <a:r>
              <a:rPr lang="pt-BR" b="1" dirty="0" smtClean="0">
                <a:solidFill>
                  <a:srgbClr val="002060"/>
                </a:solidFill>
              </a:rPr>
              <a:t>Jerusalém há um </a:t>
            </a:r>
            <a:r>
              <a:rPr lang="pt-BR" b="1" dirty="0">
                <a:solidFill>
                  <a:srgbClr val="002060"/>
                </a:solidFill>
              </a:rPr>
              <a:t>rio de água vivificante que </a:t>
            </a:r>
            <a:r>
              <a:rPr lang="pt-BR" b="1" dirty="0" smtClean="0">
                <a:solidFill>
                  <a:srgbClr val="002060"/>
                </a:solidFill>
              </a:rPr>
              <a:t>brota </a:t>
            </a:r>
            <a:r>
              <a:rPr lang="pt-BR" b="1" dirty="0">
                <a:solidFill>
                  <a:srgbClr val="002060"/>
                </a:solidFill>
              </a:rPr>
              <a:t>do trono de Deus. </a:t>
            </a:r>
            <a:r>
              <a:rPr lang="pt-BR" b="1" dirty="0" smtClean="0">
                <a:solidFill>
                  <a:srgbClr val="002060"/>
                </a:solidFill>
              </a:rPr>
              <a:t>Nela reaparece </a:t>
            </a:r>
            <a:r>
              <a:rPr lang="pt-BR" b="1" dirty="0">
                <a:solidFill>
                  <a:srgbClr val="002060"/>
                </a:solidFill>
              </a:rPr>
              <a:t>a Árvore da Vida, que dá fruto doze vezes por </a:t>
            </a:r>
            <a:r>
              <a:rPr lang="pt-BR" b="1" dirty="0" smtClean="0">
                <a:solidFill>
                  <a:srgbClr val="002060"/>
                </a:solidFill>
              </a:rPr>
              <a:t>ano e </a:t>
            </a:r>
            <a:r>
              <a:rPr lang="pt-BR" b="1" dirty="0">
                <a:solidFill>
                  <a:srgbClr val="002060"/>
                </a:solidFill>
              </a:rPr>
              <a:t>suas folhas servem para curar as nações (cf. </a:t>
            </a:r>
            <a:r>
              <a:rPr lang="pt-BR" b="1" dirty="0" err="1">
                <a:solidFill>
                  <a:srgbClr val="002060"/>
                </a:solidFill>
              </a:rPr>
              <a:t>Ap</a:t>
            </a:r>
            <a:r>
              <a:rPr lang="pt-BR" b="1" dirty="0">
                <a:solidFill>
                  <a:srgbClr val="002060"/>
                </a:solidFill>
              </a:rPr>
              <a:t> 22,1-2</a:t>
            </a:r>
            <a:r>
              <a:rPr lang="pt-BR" b="1" dirty="0" smtClean="0">
                <a:solidFill>
                  <a:srgbClr val="002060"/>
                </a:solidFill>
              </a:rPr>
              <a:t>)</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57</a:t>
            </a:fld>
            <a:endParaRPr lang="pt-BR"/>
          </a:p>
        </p:txBody>
      </p:sp>
    </p:spTree>
    <p:extLst>
      <p:ext uri="{BB962C8B-B14F-4D97-AF65-F5344CB8AC3E}">
        <p14:creationId xmlns:p14="http://schemas.microsoft.com/office/powerpoint/2010/main" val="1180755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SABER CUIDAR DO AMBIENTE E DAS PESSOAS</a:t>
            </a:r>
            <a:endParaRPr lang="pt-BR" sz="3000" dirty="0"/>
          </a:p>
        </p:txBody>
      </p:sp>
      <p:sp>
        <p:nvSpPr>
          <p:cNvPr id="3" name="Espaço Reservado para Conteúdo 2"/>
          <p:cNvSpPr>
            <a:spLocks noGrp="1"/>
          </p:cNvSpPr>
          <p:nvPr>
            <p:ph sz="quarter" idx="1"/>
          </p:nvPr>
        </p:nvSpPr>
        <p:spPr>
          <a:xfrm>
            <a:off x="457200" y="1268760"/>
            <a:ext cx="8229600" cy="5472608"/>
          </a:xfrm>
        </p:spPr>
        <p:txBody>
          <a:bodyPr>
            <a:normAutofit fontScale="70000" lnSpcReduction="20000"/>
          </a:bodyPr>
          <a:lstStyle/>
          <a:p>
            <a:pPr lvl="0">
              <a:lnSpc>
                <a:spcPct val="170000"/>
              </a:lnSpc>
            </a:pPr>
            <a:r>
              <a:rPr lang="pt-BR" b="1" dirty="0">
                <a:solidFill>
                  <a:srgbClr val="002060"/>
                </a:solidFill>
              </a:rPr>
              <a:t>A </a:t>
            </a:r>
            <a:r>
              <a:rPr lang="pt-BR" b="1" dirty="0" smtClean="0">
                <a:solidFill>
                  <a:srgbClr val="002060"/>
                </a:solidFill>
              </a:rPr>
              <a:t>água também </a:t>
            </a:r>
            <a:r>
              <a:rPr lang="pt-BR" b="1" dirty="0">
                <a:solidFill>
                  <a:srgbClr val="002060"/>
                </a:solidFill>
              </a:rPr>
              <a:t>aparece </a:t>
            </a:r>
            <a:r>
              <a:rPr lang="pt-BR" b="1" dirty="0" smtClean="0">
                <a:solidFill>
                  <a:srgbClr val="002060"/>
                </a:solidFill>
              </a:rPr>
              <a:t>como </a:t>
            </a:r>
            <a:r>
              <a:rPr lang="pt-BR" b="1" dirty="0">
                <a:solidFill>
                  <a:srgbClr val="002060"/>
                </a:solidFill>
              </a:rPr>
              <a:t>símbolo da vida digna e presente de Deus. </a:t>
            </a:r>
            <a:r>
              <a:rPr lang="pt-BR" b="1" dirty="0" smtClean="0">
                <a:solidFill>
                  <a:srgbClr val="002060"/>
                </a:solidFill>
              </a:rPr>
              <a:t>Temos </a:t>
            </a:r>
            <a:r>
              <a:rPr lang="pt-BR" b="1" dirty="0">
                <a:solidFill>
                  <a:srgbClr val="002060"/>
                </a:solidFill>
              </a:rPr>
              <a:t>a água que Moisés fez brotar no deserto (cf. </a:t>
            </a:r>
            <a:r>
              <a:rPr lang="pt-BR" b="1" dirty="0" err="1">
                <a:solidFill>
                  <a:srgbClr val="002060"/>
                </a:solidFill>
              </a:rPr>
              <a:t>Ex</a:t>
            </a:r>
            <a:r>
              <a:rPr lang="pt-BR" b="1" dirty="0">
                <a:solidFill>
                  <a:srgbClr val="002060"/>
                </a:solidFill>
              </a:rPr>
              <a:t> 17,6). </a:t>
            </a:r>
            <a:r>
              <a:rPr lang="pt-BR" b="1" dirty="0" smtClean="0">
                <a:solidFill>
                  <a:srgbClr val="002060"/>
                </a:solidFill>
              </a:rPr>
              <a:t>Jesus se </a:t>
            </a:r>
            <a:r>
              <a:rPr lang="pt-BR" b="1" dirty="0">
                <a:solidFill>
                  <a:srgbClr val="002060"/>
                </a:solidFill>
              </a:rPr>
              <a:t>anuncia à samaritana como “fonte de água viva” (Jo 4,14).  </a:t>
            </a:r>
            <a:r>
              <a:rPr lang="pt-BR" b="1" dirty="0" smtClean="0">
                <a:solidFill>
                  <a:srgbClr val="002060"/>
                </a:solidFill>
              </a:rPr>
              <a:t> </a:t>
            </a:r>
            <a:r>
              <a:rPr lang="pt-BR" b="1" u="sng" dirty="0" smtClean="0">
                <a:solidFill>
                  <a:srgbClr val="002060"/>
                </a:solidFill>
                <a:effectLst>
                  <a:outerShdw blurRad="38100" dist="38100" dir="2700000" algn="tl">
                    <a:srgbClr val="000000">
                      <a:alpha val="43137"/>
                    </a:srgbClr>
                  </a:outerShdw>
                </a:effectLst>
              </a:rPr>
              <a:t>A </a:t>
            </a:r>
            <a:r>
              <a:rPr lang="pt-BR" b="1" u="sng" dirty="0">
                <a:solidFill>
                  <a:srgbClr val="002060"/>
                </a:solidFill>
                <a:effectLst>
                  <a:outerShdw blurRad="38100" dist="38100" dir="2700000" algn="tl">
                    <a:srgbClr val="000000">
                      <a:alpha val="43137"/>
                    </a:srgbClr>
                  </a:outerShdw>
                </a:effectLst>
              </a:rPr>
              <a:t>água e a natureza bem cuidada são sinais de presença de Deus e </a:t>
            </a:r>
            <a:r>
              <a:rPr lang="pt-BR" b="1" u="sng" dirty="0" smtClean="0">
                <a:solidFill>
                  <a:srgbClr val="002060"/>
                </a:solidFill>
                <a:effectLst>
                  <a:outerShdw blurRad="38100" dist="38100" dir="2700000" algn="tl">
                    <a:srgbClr val="000000">
                      <a:alpha val="43137"/>
                    </a:srgbClr>
                  </a:outerShdw>
                </a:effectLst>
              </a:rPr>
              <a:t>da </a:t>
            </a:r>
            <a:r>
              <a:rPr lang="pt-BR" b="1" u="sng" dirty="0">
                <a:solidFill>
                  <a:srgbClr val="002060"/>
                </a:solidFill>
                <a:effectLst>
                  <a:outerShdw blurRad="38100" dist="38100" dir="2700000" algn="tl">
                    <a:srgbClr val="000000">
                      <a:alpha val="43137"/>
                    </a:srgbClr>
                  </a:outerShdw>
                </a:effectLst>
              </a:rPr>
              <a:t>fidelidade à missão que </a:t>
            </a:r>
            <a:r>
              <a:rPr lang="pt-BR" b="1" u="sng" dirty="0" smtClean="0">
                <a:solidFill>
                  <a:srgbClr val="002060"/>
                </a:solidFill>
                <a:effectLst>
                  <a:outerShdw blurRad="38100" dist="38100" dir="2700000" algn="tl">
                    <a:srgbClr val="000000">
                      <a:alpha val="43137"/>
                    </a:srgbClr>
                  </a:outerShdw>
                </a:effectLst>
              </a:rPr>
              <a:t>recebemos do Criador</a:t>
            </a:r>
          </a:p>
          <a:p>
            <a:pPr lvl="0">
              <a:lnSpc>
                <a:spcPct val="170000"/>
              </a:lnSpc>
            </a:pPr>
            <a:r>
              <a:rPr lang="pt-BR" b="1" dirty="0" smtClean="0">
                <a:solidFill>
                  <a:srgbClr val="002060"/>
                </a:solidFill>
              </a:rPr>
              <a:t>Dentro </a:t>
            </a:r>
            <a:r>
              <a:rPr lang="pt-BR" b="1" dirty="0">
                <a:solidFill>
                  <a:srgbClr val="002060"/>
                </a:solidFill>
              </a:rPr>
              <a:t>desse espírito, podemos </a:t>
            </a:r>
            <a:r>
              <a:rPr lang="pt-BR" b="1" dirty="0" smtClean="0">
                <a:solidFill>
                  <a:srgbClr val="002060"/>
                </a:solidFill>
              </a:rPr>
              <a:t> </a:t>
            </a:r>
            <a:r>
              <a:rPr lang="pt-BR" b="1" dirty="0">
                <a:solidFill>
                  <a:srgbClr val="002060"/>
                </a:solidFill>
              </a:rPr>
              <a:t>interpretar no simbolismo da água nos ritos de purificação do </a:t>
            </a:r>
            <a:r>
              <a:rPr lang="pt-BR" b="1" dirty="0" smtClean="0">
                <a:solidFill>
                  <a:srgbClr val="002060"/>
                </a:solidFill>
              </a:rPr>
              <a:t>AT e </a:t>
            </a:r>
            <a:r>
              <a:rPr lang="pt-BR" b="1" dirty="0">
                <a:solidFill>
                  <a:srgbClr val="002060"/>
                </a:solidFill>
              </a:rPr>
              <a:t>no </a:t>
            </a:r>
            <a:r>
              <a:rPr lang="pt-BR" b="1" dirty="0" smtClean="0">
                <a:solidFill>
                  <a:srgbClr val="002060"/>
                </a:solidFill>
              </a:rPr>
              <a:t>Batismo: A </a:t>
            </a:r>
            <a:r>
              <a:rPr lang="pt-BR" b="1" dirty="0">
                <a:solidFill>
                  <a:srgbClr val="002060"/>
                </a:solidFill>
              </a:rPr>
              <a:t>água batismal significa a nossa purificação e a Nova Vida que Deus </a:t>
            </a:r>
            <a:r>
              <a:rPr lang="pt-BR" b="1" dirty="0" smtClean="0">
                <a:solidFill>
                  <a:srgbClr val="002060"/>
                </a:solidFill>
              </a:rPr>
              <a:t>nos oferece, </a:t>
            </a:r>
            <a:r>
              <a:rPr lang="pt-BR" b="1" dirty="0">
                <a:solidFill>
                  <a:srgbClr val="002060"/>
                </a:solidFill>
              </a:rPr>
              <a:t>porque há uma </a:t>
            </a:r>
            <a:r>
              <a:rPr lang="pt-BR" b="1" dirty="0" smtClean="0">
                <a:solidFill>
                  <a:srgbClr val="002060"/>
                </a:solidFill>
              </a:rPr>
              <a:t>ligação </a:t>
            </a:r>
            <a:r>
              <a:rPr lang="pt-BR" b="1" dirty="0">
                <a:solidFill>
                  <a:srgbClr val="002060"/>
                </a:solidFill>
              </a:rPr>
              <a:t>entre limpeza, água e dignidade </a:t>
            </a:r>
            <a:endParaRPr lang="pt-BR" b="1" dirty="0" smtClean="0">
              <a:solidFill>
                <a:srgbClr val="002060"/>
              </a:solidFill>
            </a:endParaRPr>
          </a:p>
          <a:p>
            <a:pPr lvl="0">
              <a:lnSpc>
                <a:spcPct val="170000"/>
              </a:lnSpc>
            </a:pPr>
            <a:r>
              <a:rPr lang="pt-BR" b="1" dirty="0" smtClean="0">
                <a:solidFill>
                  <a:srgbClr val="002060"/>
                </a:solidFill>
              </a:rPr>
              <a:t>Na caminhada</a:t>
            </a:r>
            <a:r>
              <a:rPr lang="pt-BR" b="1" dirty="0">
                <a:solidFill>
                  <a:srgbClr val="002060"/>
                </a:solidFill>
              </a:rPr>
              <a:t>, o povo </a:t>
            </a:r>
            <a:r>
              <a:rPr lang="pt-BR" b="1" dirty="0" smtClean="0">
                <a:solidFill>
                  <a:srgbClr val="002060"/>
                </a:solidFill>
              </a:rPr>
              <a:t>descobre e estabelece </a:t>
            </a:r>
            <a:r>
              <a:rPr lang="pt-BR" b="1" dirty="0">
                <a:solidFill>
                  <a:srgbClr val="002060"/>
                </a:solidFill>
              </a:rPr>
              <a:t>normas de higiene e limpeza para que a comunidade </a:t>
            </a:r>
            <a:r>
              <a:rPr lang="pt-BR" b="1" dirty="0" smtClean="0">
                <a:solidFill>
                  <a:srgbClr val="002060"/>
                </a:solidFill>
              </a:rPr>
              <a:t>fosse </a:t>
            </a:r>
            <a:r>
              <a:rPr lang="pt-BR" b="1" dirty="0">
                <a:solidFill>
                  <a:srgbClr val="002060"/>
                </a:solidFill>
              </a:rPr>
              <a:t>um reflexo </a:t>
            </a:r>
            <a:r>
              <a:rPr lang="pt-BR" b="1" dirty="0" smtClean="0">
                <a:solidFill>
                  <a:srgbClr val="002060"/>
                </a:solidFill>
              </a:rPr>
              <a:t>da </a:t>
            </a:r>
            <a:r>
              <a:rPr lang="pt-BR" b="1" dirty="0">
                <a:solidFill>
                  <a:srgbClr val="002060"/>
                </a:solidFill>
              </a:rPr>
              <a:t>retratada </a:t>
            </a:r>
            <a:r>
              <a:rPr lang="pt-BR" b="1" dirty="0" smtClean="0">
                <a:solidFill>
                  <a:srgbClr val="002060"/>
                </a:solidFill>
              </a:rPr>
              <a:t>no Éden</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58</a:t>
            </a:fld>
            <a:endParaRPr lang="pt-BR"/>
          </a:p>
        </p:txBody>
      </p:sp>
    </p:spTree>
    <p:extLst>
      <p:ext uri="{BB962C8B-B14F-4D97-AF65-F5344CB8AC3E}">
        <p14:creationId xmlns:p14="http://schemas.microsoft.com/office/powerpoint/2010/main" val="2545639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52128"/>
          </a:xfrm>
        </p:spPr>
        <p:txBody>
          <a:bodyPr>
            <a:normAutofit fontScale="90000"/>
          </a:bodyPr>
          <a:lstStyle/>
          <a:p>
            <a:r>
              <a:rPr lang="pt-BR" sz="3000" b="1" dirty="0" smtClean="0">
                <a:solidFill>
                  <a:srgbClr val="C00000"/>
                </a:solidFill>
              </a:rPr>
              <a:t/>
            </a:r>
            <a:br>
              <a:rPr lang="pt-BR" sz="3000"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sz="3000" b="1" dirty="0" smtClean="0">
                <a:solidFill>
                  <a:srgbClr val="C00000"/>
                </a:solidFill>
              </a:rPr>
              <a:t>SABER </a:t>
            </a:r>
            <a:r>
              <a:rPr lang="pt-BR" sz="3000" b="1" dirty="0">
                <a:solidFill>
                  <a:srgbClr val="C00000"/>
                </a:solidFill>
              </a:rPr>
              <a:t>CUIDAR DO AMBIENTE E DAS PESSOAS</a:t>
            </a:r>
            <a:endParaRPr lang="pt-BR" sz="3000" dirty="0"/>
          </a:p>
        </p:txBody>
      </p:sp>
      <p:sp>
        <p:nvSpPr>
          <p:cNvPr id="3" name="Espaço Reservado para Conteúdo 2"/>
          <p:cNvSpPr>
            <a:spLocks noGrp="1"/>
          </p:cNvSpPr>
          <p:nvPr>
            <p:ph sz="quarter" idx="1"/>
          </p:nvPr>
        </p:nvSpPr>
        <p:spPr>
          <a:xfrm>
            <a:off x="395536" y="1124744"/>
            <a:ext cx="8496944" cy="6093296"/>
          </a:xfrm>
        </p:spPr>
        <p:txBody>
          <a:bodyPr>
            <a:normAutofit fontScale="775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Diante </a:t>
            </a:r>
            <a:r>
              <a:rPr lang="pt-BR" b="1" dirty="0">
                <a:solidFill>
                  <a:srgbClr val="002060"/>
                </a:solidFill>
              </a:rPr>
              <a:t>disso, podemos </a:t>
            </a:r>
            <a:r>
              <a:rPr lang="pt-BR" b="1" dirty="0" smtClean="0">
                <a:solidFill>
                  <a:srgbClr val="002060"/>
                </a:solidFill>
              </a:rPr>
              <a:t>ver algumas </a:t>
            </a:r>
            <a:r>
              <a:rPr lang="pt-BR" b="1" dirty="0">
                <a:solidFill>
                  <a:srgbClr val="002060"/>
                </a:solidFill>
              </a:rPr>
              <a:t>atitudes do povo da Bíblia na caminhada que foi sendo desenvolvida a serviço do projeto de Deus: </a:t>
            </a:r>
            <a:endParaRPr lang="pt-BR" b="1" dirty="0" smtClean="0">
              <a:solidFill>
                <a:srgbClr val="002060"/>
              </a:solidFill>
            </a:endParaRPr>
          </a:p>
          <a:p>
            <a:pPr lvl="1">
              <a:lnSpc>
                <a:spcPct val="170000"/>
              </a:lnSpc>
            </a:pPr>
            <a:r>
              <a:rPr lang="pt-BR" b="1" i="1" dirty="0" smtClean="0"/>
              <a:t>Organizar a comunidade para  resolver seus problemas</a:t>
            </a:r>
            <a:r>
              <a:rPr lang="pt-BR" b="1" dirty="0" smtClean="0"/>
              <a:t>. </a:t>
            </a:r>
            <a:r>
              <a:rPr lang="pt-BR" b="1" dirty="0" err="1" smtClean="0"/>
              <a:t>Ex</a:t>
            </a:r>
            <a:r>
              <a:rPr lang="pt-BR" b="1" dirty="0" smtClean="0"/>
              <a:t> 18,13-27</a:t>
            </a:r>
          </a:p>
          <a:p>
            <a:pPr lvl="1">
              <a:lnSpc>
                <a:spcPct val="170000"/>
              </a:lnSpc>
            </a:pPr>
            <a:r>
              <a:rPr lang="pt-BR" b="1" i="1" dirty="0" smtClean="0"/>
              <a:t>Manter </a:t>
            </a:r>
            <a:r>
              <a:rPr lang="pt-BR" b="1" i="1" dirty="0"/>
              <a:t>a limpeza do acampamento</a:t>
            </a:r>
            <a:r>
              <a:rPr lang="pt-BR" b="1" dirty="0"/>
              <a:t>. </a:t>
            </a:r>
            <a:r>
              <a:rPr lang="pt-BR" b="1" dirty="0" smtClean="0"/>
              <a:t>Dt </a:t>
            </a:r>
            <a:r>
              <a:rPr lang="pt-BR" b="1" dirty="0"/>
              <a:t>23,13-14 </a:t>
            </a:r>
            <a:r>
              <a:rPr lang="pt-BR" b="1" dirty="0" smtClean="0"/>
              <a:t>; Is 5,25 </a:t>
            </a:r>
            <a:endParaRPr lang="pt-BR" b="1" dirty="0"/>
          </a:p>
          <a:p>
            <a:pPr lvl="1">
              <a:lnSpc>
                <a:spcPct val="170000"/>
              </a:lnSpc>
            </a:pPr>
            <a:r>
              <a:rPr lang="pt-BR" b="1" i="1" dirty="0"/>
              <a:t>Cuidar e tratar da água a ser consumida</a:t>
            </a:r>
            <a:r>
              <a:rPr lang="pt-BR" b="1" dirty="0" smtClean="0"/>
              <a:t>. </a:t>
            </a:r>
            <a:r>
              <a:rPr lang="pt-BR" b="1" dirty="0"/>
              <a:t>Lv </a:t>
            </a:r>
            <a:r>
              <a:rPr lang="pt-BR" b="1" dirty="0" smtClean="0"/>
              <a:t>11,36; </a:t>
            </a:r>
            <a:r>
              <a:rPr lang="pt-BR" b="1" dirty="0" err="1"/>
              <a:t>Ex</a:t>
            </a:r>
            <a:r>
              <a:rPr lang="pt-BR" b="1" dirty="0"/>
              <a:t> </a:t>
            </a:r>
            <a:r>
              <a:rPr lang="pt-BR" b="1" dirty="0" smtClean="0"/>
              <a:t>15,23-25; </a:t>
            </a:r>
            <a:r>
              <a:rPr lang="pt-BR" b="1" dirty="0"/>
              <a:t>Jo </a:t>
            </a:r>
            <a:r>
              <a:rPr lang="pt-BR" b="1" dirty="0" smtClean="0"/>
              <a:t>4,1-26</a:t>
            </a:r>
            <a:endParaRPr lang="pt-BR" b="1" dirty="0"/>
          </a:p>
          <a:p>
            <a:pPr lvl="1">
              <a:lnSpc>
                <a:spcPct val="170000"/>
              </a:lnSpc>
            </a:pPr>
            <a:r>
              <a:rPr lang="pt-BR" b="1" i="1" dirty="0"/>
              <a:t>Saber comer alimentos bons</a:t>
            </a:r>
            <a:r>
              <a:rPr lang="pt-BR" b="1" dirty="0"/>
              <a:t>. </a:t>
            </a:r>
            <a:r>
              <a:rPr lang="pt-BR" b="1" dirty="0" err="1" smtClean="0"/>
              <a:t>Gn</a:t>
            </a:r>
            <a:r>
              <a:rPr lang="pt-BR" b="1" dirty="0" smtClean="0"/>
              <a:t> 1,11-12; </a:t>
            </a:r>
            <a:r>
              <a:rPr lang="pt-BR" b="1" dirty="0" err="1" smtClean="0"/>
              <a:t>Ex</a:t>
            </a:r>
            <a:r>
              <a:rPr lang="pt-BR" b="1" dirty="0" smtClean="0"/>
              <a:t> 16,18;  </a:t>
            </a:r>
            <a:r>
              <a:rPr lang="pt-BR" b="1" dirty="0"/>
              <a:t>Jo </a:t>
            </a:r>
            <a:r>
              <a:rPr lang="pt-BR" b="1" dirty="0" smtClean="0"/>
              <a:t>6,12; 2Rs 4,38-41</a:t>
            </a:r>
            <a:endParaRPr lang="pt-BR" b="1" dirty="0"/>
          </a:p>
          <a:p>
            <a:pPr lvl="1">
              <a:lnSpc>
                <a:spcPct val="170000"/>
              </a:lnSpc>
            </a:pPr>
            <a:r>
              <a:rPr lang="pt-BR" b="1" i="1" dirty="0"/>
              <a:t>Repartir com os pobres</a:t>
            </a:r>
            <a:r>
              <a:rPr lang="pt-BR" b="1" dirty="0"/>
              <a:t>. </a:t>
            </a:r>
            <a:r>
              <a:rPr lang="pt-BR" b="1" dirty="0" smtClean="0"/>
              <a:t>Dt 24,19-22; Dt </a:t>
            </a:r>
            <a:r>
              <a:rPr lang="pt-BR" b="1" dirty="0"/>
              <a:t>23,25</a:t>
            </a:r>
            <a:r>
              <a:rPr lang="pt-BR" b="1" dirty="0" smtClean="0"/>
              <a:t>)</a:t>
            </a:r>
            <a:endParaRPr lang="pt-BR" b="1" dirty="0"/>
          </a:p>
          <a:p>
            <a:pPr lvl="1">
              <a:lnSpc>
                <a:spcPct val="170000"/>
              </a:lnSpc>
            </a:pPr>
            <a:r>
              <a:rPr lang="pt-BR" b="1" i="1" dirty="0"/>
              <a:t>Cuidar das árvores e bosques</a:t>
            </a:r>
            <a:r>
              <a:rPr lang="pt-BR" b="1" dirty="0"/>
              <a:t>. </a:t>
            </a:r>
            <a:r>
              <a:rPr lang="pt-BR" b="1" dirty="0" smtClean="0"/>
              <a:t>Lv 19,25; </a:t>
            </a:r>
            <a:r>
              <a:rPr lang="pt-BR" b="1" dirty="0" err="1"/>
              <a:t>Ap</a:t>
            </a:r>
            <a:r>
              <a:rPr lang="pt-BR" b="1" dirty="0"/>
              <a:t> </a:t>
            </a:r>
            <a:r>
              <a:rPr lang="pt-BR" b="1" dirty="0" smtClean="0"/>
              <a:t>22,2; Dt </a:t>
            </a:r>
            <a:r>
              <a:rPr lang="pt-BR" b="1" dirty="0"/>
              <a:t>20,19) </a:t>
            </a:r>
            <a:endParaRPr lang="pt-BR" b="1" dirty="0" smtClean="0"/>
          </a:p>
          <a:p>
            <a:pPr lvl="1">
              <a:lnSpc>
                <a:spcPct val="170000"/>
              </a:lnSpc>
            </a:pPr>
            <a:r>
              <a:rPr lang="pt-BR" b="1" i="1" dirty="0" smtClean="0"/>
              <a:t>Respeitar </a:t>
            </a:r>
            <a:r>
              <a:rPr lang="pt-BR" b="1" i="1" dirty="0"/>
              <a:t>e remunerar bem o trabalho alheio</a:t>
            </a:r>
            <a:r>
              <a:rPr lang="pt-BR" b="1" dirty="0"/>
              <a:t>. </a:t>
            </a:r>
            <a:r>
              <a:rPr lang="pt-BR" b="1" dirty="0" smtClean="0"/>
              <a:t>Dt </a:t>
            </a:r>
            <a:r>
              <a:rPr lang="pt-BR" b="1" dirty="0"/>
              <a:t>24,14-15; Tg </a:t>
            </a:r>
            <a:r>
              <a:rPr lang="pt-BR" b="1" dirty="0" smtClean="0"/>
              <a:t>5,1-6; Lv 25,39</a:t>
            </a:r>
          </a:p>
          <a:p>
            <a:pPr lvl="1">
              <a:lnSpc>
                <a:spcPct val="170000"/>
              </a:lnSpc>
            </a:pPr>
            <a:r>
              <a:rPr lang="pt-BR" b="1" i="1" dirty="0" smtClean="0"/>
              <a:t>Saber descansar</a:t>
            </a:r>
            <a:r>
              <a:rPr lang="pt-BR" b="1" dirty="0" smtClean="0"/>
              <a:t>. </a:t>
            </a:r>
            <a:r>
              <a:rPr lang="pt-BR" b="1" dirty="0" err="1"/>
              <a:t>Ex</a:t>
            </a:r>
            <a:r>
              <a:rPr lang="pt-BR" b="1" dirty="0"/>
              <a:t> </a:t>
            </a:r>
            <a:r>
              <a:rPr lang="pt-BR" b="1" dirty="0" smtClean="0"/>
              <a:t>20,8-11; Lv 25,2-7; </a:t>
            </a:r>
            <a:r>
              <a:rPr lang="pt-BR" b="1" dirty="0" err="1" smtClean="0"/>
              <a:t>Mq</a:t>
            </a:r>
            <a:r>
              <a:rPr lang="pt-BR" b="1" dirty="0" smtClean="0"/>
              <a:t> </a:t>
            </a:r>
            <a:r>
              <a:rPr lang="pt-BR" b="1" dirty="0"/>
              <a:t>4,4</a:t>
            </a:r>
            <a:r>
              <a:rPr lang="pt-BR" b="1" dirty="0" smtClean="0"/>
              <a:t>)</a:t>
            </a:r>
            <a:endParaRPr lang="pt-BR" b="1"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59</a:t>
            </a:fld>
            <a:endParaRPr lang="pt-BR"/>
          </a:p>
        </p:txBody>
      </p:sp>
    </p:spTree>
    <p:extLst>
      <p:ext uri="{BB962C8B-B14F-4D97-AF65-F5344CB8AC3E}">
        <p14:creationId xmlns:p14="http://schemas.microsoft.com/office/powerpoint/2010/main" val="12245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POR QUE UMA IV CAMPANHA DA FRATERNIDADE ECUMÊNICA (CFE)?</a:t>
            </a:r>
            <a:endParaRPr lang="pt-BR" sz="3000" dirty="0"/>
          </a:p>
        </p:txBody>
      </p:sp>
      <p:sp>
        <p:nvSpPr>
          <p:cNvPr id="3" name="Espaço Reservado para Conteúdo 2"/>
          <p:cNvSpPr>
            <a:spLocks noGrp="1"/>
          </p:cNvSpPr>
          <p:nvPr>
            <p:ph sz="quarter" idx="1"/>
          </p:nvPr>
        </p:nvSpPr>
        <p:spPr/>
        <p:txBody>
          <a:bodyPr>
            <a:normAutofit fontScale="92500" lnSpcReduction="20000"/>
          </a:bodyPr>
          <a:lstStyle/>
          <a:p>
            <a:pPr lvl="0">
              <a:lnSpc>
                <a:spcPct val="160000"/>
              </a:lnSpc>
            </a:pPr>
            <a:r>
              <a:rPr lang="pt-BR" b="1" dirty="0" smtClean="0">
                <a:solidFill>
                  <a:srgbClr val="002060"/>
                </a:solidFill>
              </a:rPr>
              <a:t>No </a:t>
            </a:r>
            <a:r>
              <a:rPr lang="pt-BR" b="1" dirty="0">
                <a:solidFill>
                  <a:srgbClr val="002060"/>
                </a:solidFill>
              </a:rPr>
              <a:t>centro da vivência ecumênica está a fé em Jesus Cristo. </a:t>
            </a:r>
            <a:r>
              <a:rPr lang="pt-BR" b="1" dirty="0" smtClean="0">
                <a:solidFill>
                  <a:srgbClr val="002060"/>
                </a:solidFill>
              </a:rPr>
              <a:t>O ecumênico </a:t>
            </a:r>
            <a:r>
              <a:rPr lang="pt-BR" b="1" dirty="0">
                <a:solidFill>
                  <a:srgbClr val="002060"/>
                </a:solidFill>
              </a:rPr>
              <a:t>está marcado </a:t>
            </a:r>
            <a:r>
              <a:rPr lang="pt-BR" b="1" dirty="0" smtClean="0">
                <a:solidFill>
                  <a:srgbClr val="002060"/>
                </a:solidFill>
              </a:rPr>
              <a:t>pelo </a:t>
            </a:r>
            <a:r>
              <a:rPr lang="pt-BR" b="1" dirty="0">
                <a:solidFill>
                  <a:srgbClr val="002060"/>
                </a:solidFill>
              </a:rPr>
              <a:t>desafio de construir uma casa-comum </a:t>
            </a:r>
            <a:r>
              <a:rPr lang="pt-BR" b="1" i="1" dirty="0">
                <a:solidFill>
                  <a:srgbClr val="002060"/>
                </a:solidFill>
              </a:rPr>
              <a:t>(</a:t>
            </a:r>
            <a:r>
              <a:rPr lang="pt-BR" b="1" i="1" dirty="0" err="1">
                <a:solidFill>
                  <a:srgbClr val="002060"/>
                </a:solidFill>
              </a:rPr>
              <a:t>oikoumene</a:t>
            </a:r>
            <a:r>
              <a:rPr lang="pt-BR" b="1" i="1" dirty="0">
                <a:solidFill>
                  <a:srgbClr val="002060"/>
                </a:solidFill>
              </a:rPr>
              <a:t>)</a:t>
            </a:r>
            <a:r>
              <a:rPr lang="pt-BR" b="1" dirty="0">
                <a:solidFill>
                  <a:srgbClr val="002060"/>
                </a:solidFill>
              </a:rPr>
              <a:t> </a:t>
            </a:r>
            <a:r>
              <a:rPr lang="pt-BR" b="1" dirty="0" smtClean="0">
                <a:solidFill>
                  <a:srgbClr val="002060"/>
                </a:solidFill>
              </a:rPr>
              <a:t>para </a:t>
            </a:r>
            <a:r>
              <a:rPr lang="pt-BR" b="1" dirty="0">
                <a:solidFill>
                  <a:srgbClr val="002060"/>
                </a:solidFill>
              </a:rPr>
              <a:t>todos os seres vivos. Essa luta é profética, pois questiona as estruturas </a:t>
            </a:r>
            <a:r>
              <a:rPr lang="pt-BR" b="1" dirty="0" smtClean="0">
                <a:solidFill>
                  <a:srgbClr val="002060"/>
                </a:solidFill>
              </a:rPr>
              <a:t>(da sociedade) que fragilizam </a:t>
            </a:r>
            <a:r>
              <a:rPr lang="pt-BR" b="1" dirty="0">
                <a:solidFill>
                  <a:srgbClr val="002060"/>
                </a:solidFill>
              </a:rPr>
              <a:t>a dignidade </a:t>
            </a:r>
            <a:r>
              <a:rPr lang="pt-BR" b="1" dirty="0" smtClean="0">
                <a:solidFill>
                  <a:srgbClr val="002060"/>
                </a:solidFill>
              </a:rPr>
              <a:t>humana</a:t>
            </a:r>
            <a:endParaRPr lang="pt-BR" b="1" dirty="0">
              <a:solidFill>
                <a:srgbClr val="002060"/>
              </a:solidFill>
            </a:endParaRPr>
          </a:p>
          <a:p>
            <a:pPr lvl="0">
              <a:lnSpc>
                <a:spcPct val="160000"/>
              </a:lnSpc>
            </a:pPr>
            <a:r>
              <a:rPr lang="pt-BR" b="1" dirty="0">
                <a:solidFill>
                  <a:srgbClr val="002060"/>
                </a:solidFill>
              </a:rPr>
              <a:t>É </a:t>
            </a:r>
            <a:r>
              <a:rPr lang="pt-BR" b="1" dirty="0" smtClean="0">
                <a:solidFill>
                  <a:srgbClr val="002060"/>
                </a:solidFill>
              </a:rPr>
              <a:t>isso </a:t>
            </a:r>
            <a:r>
              <a:rPr lang="pt-BR" b="1" dirty="0">
                <a:solidFill>
                  <a:srgbClr val="002060"/>
                </a:solidFill>
              </a:rPr>
              <a:t>que acontece quando, neste ano, a </a:t>
            </a:r>
            <a:r>
              <a:rPr lang="pt-BR" b="1" dirty="0" smtClean="0">
                <a:solidFill>
                  <a:srgbClr val="002060"/>
                </a:solidFill>
              </a:rPr>
              <a:t>CNBB coloca</a:t>
            </a:r>
            <a:r>
              <a:rPr lang="pt-BR" b="1" dirty="0">
                <a:solidFill>
                  <a:srgbClr val="002060"/>
                </a:solidFill>
              </a:rPr>
              <a:t>, outra vez, à disposição do CONIC a Campanha da Fraternidade, seu mais conhecido projeto de </a:t>
            </a:r>
            <a:r>
              <a:rPr lang="pt-BR" b="1" dirty="0" smtClean="0">
                <a:solidFill>
                  <a:srgbClr val="002060"/>
                </a:solidFill>
              </a:rPr>
              <a:t>evangelização</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6</a:t>
            </a:fld>
            <a:endParaRPr lang="pt-BR"/>
          </a:p>
        </p:txBody>
      </p:sp>
    </p:spTree>
    <p:extLst>
      <p:ext uri="{BB962C8B-B14F-4D97-AF65-F5344CB8AC3E}">
        <p14:creationId xmlns:p14="http://schemas.microsoft.com/office/powerpoint/2010/main" val="1359510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solidFill>
                  <a:srgbClr val="C00000"/>
                </a:solidFill>
              </a:rPr>
              <a:t>SABER CUIDAR DO AMBIENTE E DAS PESSOAS</a:t>
            </a:r>
            <a:endParaRPr lang="pt-BR" dirty="0"/>
          </a:p>
        </p:txBody>
      </p:sp>
      <p:sp>
        <p:nvSpPr>
          <p:cNvPr id="3" name="Espaço Reservado para Conteúdo 2"/>
          <p:cNvSpPr>
            <a:spLocks noGrp="1"/>
          </p:cNvSpPr>
          <p:nvPr>
            <p:ph sz="quarter" idx="1"/>
          </p:nvPr>
        </p:nvSpPr>
        <p:spPr/>
        <p:txBody>
          <a:bodyPr>
            <a:normAutofit/>
          </a:bodyPr>
          <a:lstStyle/>
          <a:p>
            <a:endParaRPr lang="pt-BR" altLang="pt-BR" sz="1800" b="1" dirty="0" smtClean="0"/>
          </a:p>
          <a:p>
            <a:pPr algn="just"/>
            <a:r>
              <a:rPr lang="pt-BR" altLang="pt-BR" sz="2800" b="1" dirty="0" smtClean="0"/>
              <a:t>Falta </a:t>
            </a:r>
            <a:r>
              <a:rPr lang="pt-BR" altLang="pt-BR" sz="2800" b="1" dirty="0"/>
              <a:t>uma cultura adequada (53) e a disponibilidade em </a:t>
            </a:r>
            <a:r>
              <a:rPr lang="pt-BR" altLang="pt-BR" sz="2800" b="1" u="sng" dirty="0"/>
              <a:t>mudar estilos de vida, produção e consumo </a:t>
            </a:r>
            <a:r>
              <a:rPr lang="pt-BR" altLang="pt-BR" sz="2800" b="1" dirty="0"/>
              <a:t>(59), enquanto é urgente “criar um sistema normativo que inclua limites invioláveis e assegure a proteção dos ecossistemas” (53</a:t>
            </a:r>
            <a:r>
              <a:rPr lang="pt-BR" altLang="pt-BR" sz="2800" b="1" dirty="0" smtClean="0"/>
              <a:t>). Papa Francisco – </a:t>
            </a:r>
            <a:r>
              <a:rPr lang="pt-BR" altLang="pt-BR" sz="2800" b="1" dirty="0" err="1" smtClean="0"/>
              <a:t>Laudato</a:t>
            </a:r>
            <a:r>
              <a:rPr lang="pt-BR" altLang="pt-BR" sz="2800" b="1" dirty="0" smtClean="0"/>
              <a:t> Si</a:t>
            </a:r>
            <a:endParaRPr lang="pt-BR" altLang="pt-BR" sz="2800" b="1" dirty="0"/>
          </a:p>
          <a:p>
            <a:pPr marL="0" indent="0">
              <a:buNone/>
            </a:pPr>
            <a:endParaRPr lang="pt-BR" dirty="0" smtClean="0">
              <a:solidFill>
                <a:schemeClr val="accent1"/>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60</a:t>
            </a:fld>
            <a:endParaRPr lang="pt-BR"/>
          </a:p>
        </p:txBody>
      </p:sp>
    </p:spTree>
    <p:extLst>
      <p:ext uri="{BB962C8B-B14F-4D97-AF65-F5344CB8AC3E}">
        <p14:creationId xmlns:p14="http://schemas.microsoft.com/office/powerpoint/2010/main" val="1320212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778098"/>
          </a:xfrm>
        </p:spPr>
        <p:txBody>
          <a:bodyPr>
            <a:normAutofit/>
          </a:bodyPr>
          <a:lstStyle/>
          <a:p>
            <a:pPr algn="ctr"/>
            <a:r>
              <a:rPr lang="pt-BR" sz="2800" dirty="0" smtClean="0">
                <a:solidFill>
                  <a:srgbClr val="FF0000"/>
                </a:solidFill>
              </a:rPr>
              <a:t>MEIO AMBIENTE-NOSSA CASA COMUM</a:t>
            </a:r>
            <a:endParaRPr lang="pt-BR" sz="2800" dirty="0">
              <a:solidFill>
                <a:srgbClr val="FF0000"/>
              </a:solidFill>
            </a:endParaRPr>
          </a:p>
        </p:txBody>
      </p:sp>
      <p:sp>
        <p:nvSpPr>
          <p:cNvPr id="3" name="Espaço Reservado para Conteúdo 2"/>
          <p:cNvSpPr>
            <a:spLocks noGrp="1"/>
          </p:cNvSpPr>
          <p:nvPr>
            <p:ph sz="quarter" idx="1"/>
          </p:nvPr>
        </p:nvSpPr>
        <p:spPr>
          <a:xfrm>
            <a:off x="539552" y="1340768"/>
            <a:ext cx="7715200" cy="5069160"/>
          </a:xfrm>
        </p:spPr>
        <p:txBody>
          <a:bodyPr>
            <a:normAutofit fontScale="25000" lnSpcReduction="20000"/>
          </a:bodyPr>
          <a:lstStyle/>
          <a:p>
            <a:pPr algn="just">
              <a:lnSpc>
                <a:spcPct val="170000"/>
              </a:lnSpc>
            </a:pPr>
            <a:r>
              <a:rPr lang="pt-BR" sz="6000" dirty="0"/>
              <a:t>“O urgente desafio de proteger a nossa casa comum inclui a preocupação de unir toda a família humana na busca de um desenvolvimento sustentável e integral, pois sabemos que as coisas podem mudar. O Criador não nos abandona, nunca recua no seu projeto de amor, nem Se arrepende de nos ter criado. A humanidade possui ainda a capacidade de colaborar na construção da nossa casa comum. </a:t>
            </a:r>
            <a:endParaRPr lang="pt-BR" sz="6000" dirty="0" smtClean="0"/>
          </a:p>
          <a:p>
            <a:pPr algn="just">
              <a:lnSpc>
                <a:spcPct val="170000"/>
              </a:lnSpc>
            </a:pPr>
            <a:endParaRPr lang="pt-BR" sz="400" dirty="0"/>
          </a:p>
          <a:p>
            <a:pPr marL="0" indent="0" algn="just">
              <a:lnSpc>
                <a:spcPct val="170000"/>
              </a:lnSpc>
              <a:buNone/>
            </a:pPr>
            <a:r>
              <a:rPr lang="pt-BR" sz="6000" dirty="0" smtClean="0"/>
              <a:t>Desejo </a:t>
            </a:r>
            <a:r>
              <a:rPr lang="pt-BR" sz="6000" dirty="0"/>
              <a:t>agradecer, encorajar e manifestar apreço a quantos, nos mais variados setores da atividade humana, estão a trabalhar para garantir a proteção da casa que partilhamos. Uma especial gratidão é devida àqueles que lutam, com vigor, por resolver as dramáticas consequências da degradação ambiental na vida dos mais pobres do mundo. Os jovens exigem de nós uma mudança; interrogam-se como se pode pretender construir um futuro melhor, sem pensar na crise do meio ambiente e nos sofrimentos dos excluídos” </a:t>
            </a:r>
            <a:endParaRPr lang="pt-BR" sz="6000" dirty="0" smtClean="0"/>
          </a:p>
          <a:p>
            <a:pPr marL="0" indent="0" algn="just">
              <a:lnSpc>
                <a:spcPct val="170000"/>
              </a:lnSpc>
              <a:buNone/>
            </a:pPr>
            <a:r>
              <a:rPr lang="pt-BR" sz="4300" b="1" dirty="0" smtClean="0"/>
              <a:t>(CARTA ENCÍCLICA LAUDATO SI’, PAPA  FRANCISCO, SOBRE O CUIDADO DA CASA COMUM, nº 13)</a:t>
            </a:r>
            <a:endParaRPr lang="pt-BR" sz="4300" dirty="0" smtClean="0"/>
          </a:p>
          <a:p>
            <a:pPr marL="0" indent="0" algn="just">
              <a:lnSpc>
                <a:spcPct val="170000"/>
              </a:lnSpc>
              <a:buNone/>
            </a:pPr>
            <a:r>
              <a:rPr lang="pt-BR" sz="4300" b="1" dirty="0"/>
              <a:t> </a:t>
            </a:r>
            <a:endParaRPr lang="pt-BR" sz="4300" dirty="0"/>
          </a:p>
          <a:p>
            <a:pPr algn="just"/>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61</a:t>
            </a:fld>
            <a:endParaRPr lang="pt-BR"/>
          </a:p>
        </p:txBody>
      </p:sp>
    </p:spTree>
    <p:extLst>
      <p:ext uri="{BB962C8B-B14F-4D97-AF65-F5344CB8AC3E}">
        <p14:creationId xmlns:p14="http://schemas.microsoft.com/office/powerpoint/2010/main" val="2520077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SANEAMENTO BÁSICO E PRÁTICA DA JUSTIÇA</a:t>
            </a:r>
            <a:endParaRPr lang="pt-BR" sz="3000" dirty="0">
              <a:solidFill>
                <a:srgbClr val="C00000"/>
              </a:solidFill>
            </a:endParaRPr>
          </a:p>
        </p:txBody>
      </p:sp>
      <p:sp>
        <p:nvSpPr>
          <p:cNvPr id="3" name="Espaço Reservado para Conteúdo 2"/>
          <p:cNvSpPr>
            <a:spLocks noGrp="1"/>
          </p:cNvSpPr>
          <p:nvPr>
            <p:ph sz="quarter" idx="1"/>
          </p:nvPr>
        </p:nvSpPr>
        <p:spPr>
          <a:xfrm>
            <a:off x="457200" y="1268760"/>
            <a:ext cx="8229600" cy="5328592"/>
          </a:xfrm>
        </p:spPr>
        <p:txBody>
          <a:bodyPr>
            <a:normAutofit fontScale="77500" lnSpcReduction="20000"/>
          </a:bodyPr>
          <a:lstStyle/>
          <a:p>
            <a:pPr lvl="0">
              <a:lnSpc>
                <a:spcPct val="170000"/>
              </a:lnSpc>
            </a:pPr>
            <a:r>
              <a:rPr lang="pt-BR" b="1" dirty="0" smtClean="0">
                <a:solidFill>
                  <a:srgbClr val="002060"/>
                </a:solidFill>
              </a:rPr>
              <a:t>No lema (</a:t>
            </a:r>
            <a:r>
              <a:rPr lang="pt-BR" b="1" dirty="0">
                <a:solidFill>
                  <a:srgbClr val="002060"/>
                </a:solidFill>
              </a:rPr>
              <a:t>Am 5,24), o profeta compara a prática da justiça com uma fonte que jorra água limpa e com um rio </a:t>
            </a:r>
            <a:r>
              <a:rPr lang="pt-BR" b="1" dirty="0" smtClean="0">
                <a:solidFill>
                  <a:srgbClr val="002060"/>
                </a:solidFill>
              </a:rPr>
              <a:t>perene. </a:t>
            </a:r>
            <a:r>
              <a:rPr lang="pt-BR" b="1" dirty="0">
                <a:solidFill>
                  <a:srgbClr val="002060"/>
                </a:solidFill>
              </a:rPr>
              <a:t>A justiça não pode interromper seu fluxo. </a:t>
            </a:r>
            <a:r>
              <a:rPr lang="pt-BR" b="1" dirty="0" smtClean="0">
                <a:solidFill>
                  <a:srgbClr val="002060"/>
                </a:solidFill>
              </a:rPr>
              <a:t>Deve </a:t>
            </a:r>
            <a:r>
              <a:rPr lang="pt-BR" b="1" dirty="0">
                <a:solidFill>
                  <a:srgbClr val="002060"/>
                </a:solidFill>
              </a:rPr>
              <a:t>correr </a:t>
            </a:r>
            <a:r>
              <a:rPr lang="pt-BR" b="1" dirty="0" smtClean="0">
                <a:solidFill>
                  <a:srgbClr val="002060"/>
                </a:solidFill>
              </a:rPr>
              <a:t>sempre</a:t>
            </a:r>
            <a:endParaRPr lang="pt-BR" b="1" dirty="0">
              <a:solidFill>
                <a:srgbClr val="002060"/>
              </a:solidFill>
            </a:endParaRPr>
          </a:p>
          <a:p>
            <a:pPr lvl="0">
              <a:lnSpc>
                <a:spcPct val="170000"/>
              </a:lnSpc>
            </a:pPr>
            <a:r>
              <a:rPr lang="pt-BR" b="1" dirty="0" smtClean="0">
                <a:solidFill>
                  <a:srgbClr val="002060"/>
                </a:solidFill>
              </a:rPr>
              <a:t>Ela aponta </a:t>
            </a:r>
            <a:r>
              <a:rPr lang="pt-BR" b="1" dirty="0">
                <a:solidFill>
                  <a:srgbClr val="002060"/>
                </a:solidFill>
              </a:rPr>
              <a:t>para a nossa relação com Deus e com o nosso próximo, com o meio ambiente e conosco </a:t>
            </a:r>
            <a:r>
              <a:rPr lang="pt-BR" b="1" dirty="0" smtClean="0">
                <a:solidFill>
                  <a:srgbClr val="002060"/>
                </a:solidFill>
              </a:rPr>
              <a:t>mesmos</a:t>
            </a:r>
            <a:endParaRPr lang="pt-BR" b="1" dirty="0">
              <a:solidFill>
                <a:srgbClr val="002060"/>
              </a:solidFill>
            </a:endParaRPr>
          </a:p>
          <a:p>
            <a:pPr lvl="0">
              <a:lnSpc>
                <a:spcPct val="170000"/>
              </a:lnSpc>
            </a:pPr>
            <a:r>
              <a:rPr lang="pt-BR" b="1" dirty="0">
                <a:solidFill>
                  <a:srgbClr val="002060"/>
                </a:solidFill>
              </a:rPr>
              <a:t>O profeta </a:t>
            </a:r>
            <a:r>
              <a:rPr lang="pt-BR" b="1" dirty="0" smtClean="0">
                <a:solidFill>
                  <a:srgbClr val="002060"/>
                </a:solidFill>
              </a:rPr>
              <a:t>aponta </a:t>
            </a:r>
            <a:r>
              <a:rPr lang="pt-BR" b="1" dirty="0">
                <a:solidFill>
                  <a:srgbClr val="002060"/>
                </a:solidFill>
              </a:rPr>
              <a:t>a necessidade constante de direito e justiça como valores imprescindíveis para </a:t>
            </a:r>
            <a:r>
              <a:rPr lang="pt-BR" b="1" dirty="0" smtClean="0">
                <a:solidFill>
                  <a:srgbClr val="002060"/>
                </a:solidFill>
              </a:rPr>
              <a:t>a </a:t>
            </a:r>
            <a:r>
              <a:rPr lang="pt-BR" b="1" dirty="0">
                <a:solidFill>
                  <a:srgbClr val="002060"/>
                </a:solidFill>
              </a:rPr>
              <a:t>harmonia e a </a:t>
            </a:r>
            <a:r>
              <a:rPr lang="pt-BR" b="1" dirty="0" smtClean="0">
                <a:solidFill>
                  <a:srgbClr val="002060"/>
                </a:solidFill>
              </a:rPr>
              <a:t>felicidade. É bem ilustrativa a </a:t>
            </a:r>
            <a:r>
              <a:rPr lang="pt-BR" b="1" dirty="0">
                <a:solidFill>
                  <a:srgbClr val="002060"/>
                </a:solidFill>
              </a:rPr>
              <a:t>comparação entre “justiça” e “água</a:t>
            </a:r>
            <a:r>
              <a:rPr lang="pt-BR" b="1" dirty="0" smtClean="0">
                <a:solidFill>
                  <a:srgbClr val="002060"/>
                </a:solidFill>
              </a:rPr>
              <a:t>” </a:t>
            </a:r>
            <a:endParaRPr lang="pt-BR" b="1" dirty="0">
              <a:solidFill>
                <a:srgbClr val="002060"/>
              </a:solidFill>
            </a:endParaRPr>
          </a:p>
          <a:p>
            <a:pPr lvl="0">
              <a:lnSpc>
                <a:spcPct val="170000"/>
              </a:lnSpc>
            </a:pPr>
            <a:r>
              <a:rPr lang="pt-BR" b="1" dirty="0">
                <a:solidFill>
                  <a:srgbClr val="002060"/>
                </a:solidFill>
              </a:rPr>
              <a:t>Como a água não é um bem </a:t>
            </a:r>
            <a:r>
              <a:rPr lang="pt-BR" b="1" dirty="0" smtClean="0">
                <a:solidFill>
                  <a:srgbClr val="002060"/>
                </a:solidFill>
              </a:rPr>
              <a:t>inesgotável, deve </a:t>
            </a:r>
            <a:r>
              <a:rPr lang="pt-BR" b="1" dirty="0">
                <a:solidFill>
                  <a:srgbClr val="002060"/>
                </a:solidFill>
              </a:rPr>
              <a:t>ser usada com muita responsabilidade, a fim de que todos possam ter acesso a essa dádiva de </a:t>
            </a:r>
            <a:r>
              <a:rPr lang="pt-BR" b="1" dirty="0" smtClean="0">
                <a:solidFill>
                  <a:srgbClr val="002060"/>
                </a:solidFill>
              </a:rPr>
              <a:t>Deus</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62</a:t>
            </a:fld>
            <a:endParaRPr lang="pt-BR"/>
          </a:p>
        </p:txBody>
      </p:sp>
    </p:spTree>
    <p:extLst>
      <p:ext uri="{BB962C8B-B14F-4D97-AF65-F5344CB8AC3E}">
        <p14:creationId xmlns:p14="http://schemas.microsoft.com/office/powerpoint/2010/main" val="3660375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E PRÁTICA DA JUSTIÇA</a:t>
            </a:r>
            <a:endParaRPr lang="pt-BR" sz="3000" dirty="0"/>
          </a:p>
        </p:txBody>
      </p:sp>
      <p:sp>
        <p:nvSpPr>
          <p:cNvPr id="3" name="Espaço Reservado para Conteúdo 2"/>
          <p:cNvSpPr>
            <a:spLocks noGrp="1"/>
          </p:cNvSpPr>
          <p:nvPr>
            <p:ph sz="quarter" idx="1"/>
          </p:nvPr>
        </p:nvSpPr>
        <p:spPr>
          <a:xfrm>
            <a:off x="457200" y="1081826"/>
            <a:ext cx="8229600" cy="5587534"/>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Em </a:t>
            </a:r>
            <a:r>
              <a:rPr lang="pt-BR" b="1" dirty="0">
                <a:solidFill>
                  <a:srgbClr val="002060"/>
                </a:solidFill>
              </a:rPr>
              <a:t>sua </a:t>
            </a:r>
            <a:r>
              <a:rPr lang="pt-BR" b="1" dirty="0" smtClean="0">
                <a:solidFill>
                  <a:srgbClr val="002060"/>
                </a:solidFill>
              </a:rPr>
              <a:t>crítica, </a:t>
            </a:r>
            <a:r>
              <a:rPr lang="pt-BR" b="1" dirty="0">
                <a:solidFill>
                  <a:srgbClr val="002060"/>
                </a:solidFill>
              </a:rPr>
              <a:t>o profeta denuncia a elite </a:t>
            </a:r>
            <a:r>
              <a:rPr lang="pt-BR" b="1" dirty="0" smtClean="0">
                <a:solidFill>
                  <a:srgbClr val="002060"/>
                </a:solidFill>
              </a:rPr>
              <a:t>por viver no </a:t>
            </a:r>
            <a:r>
              <a:rPr lang="pt-BR" b="1" dirty="0">
                <a:solidFill>
                  <a:srgbClr val="002060"/>
                </a:solidFill>
              </a:rPr>
              <a:t>consumismo </a:t>
            </a:r>
            <a:r>
              <a:rPr lang="pt-BR" b="1" dirty="0" smtClean="0">
                <a:solidFill>
                  <a:srgbClr val="002060"/>
                </a:solidFill>
              </a:rPr>
              <a:t>e no luxo </a:t>
            </a:r>
            <a:r>
              <a:rPr lang="pt-BR" b="1" dirty="0">
                <a:solidFill>
                  <a:srgbClr val="002060"/>
                </a:solidFill>
              </a:rPr>
              <a:t>à custa do meio ambiente e das </a:t>
            </a:r>
            <a:r>
              <a:rPr lang="pt-BR" b="1" dirty="0" smtClean="0">
                <a:solidFill>
                  <a:srgbClr val="002060"/>
                </a:solidFill>
              </a:rPr>
              <a:t>famílias. Viviam na riqueza, nas </a:t>
            </a:r>
            <a:r>
              <a:rPr lang="pt-BR" b="1" dirty="0">
                <a:solidFill>
                  <a:srgbClr val="002060"/>
                </a:solidFill>
              </a:rPr>
              <a:t>partes altas da cidade, </a:t>
            </a:r>
            <a:r>
              <a:rPr lang="pt-BR" b="1" dirty="0" smtClean="0">
                <a:solidFill>
                  <a:srgbClr val="002060"/>
                </a:solidFill>
              </a:rPr>
              <a:t>e as </a:t>
            </a:r>
            <a:r>
              <a:rPr lang="pt-BR" b="1" dirty="0">
                <a:solidFill>
                  <a:srgbClr val="002060"/>
                </a:solidFill>
              </a:rPr>
              <a:t>chuvas </a:t>
            </a:r>
            <a:r>
              <a:rPr lang="pt-BR" b="1" dirty="0" smtClean="0">
                <a:solidFill>
                  <a:srgbClr val="002060"/>
                </a:solidFill>
              </a:rPr>
              <a:t>levavam </a:t>
            </a:r>
            <a:r>
              <a:rPr lang="pt-BR" b="1" dirty="0">
                <a:solidFill>
                  <a:srgbClr val="002060"/>
                </a:solidFill>
              </a:rPr>
              <a:t>sujeiras e dejetos </a:t>
            </a:r>
            <a:r>
              <a:rPr lang="pt-BR" b="1" dirty="0" smtClean="0">
                <a:solidFill>
                  <a:srgbClr val="002060"/>
                </a:solidFill>
              </a:rPr>
              <a:t>para </a:t>
            </a:r>
            <a:r>
              <a:rPr lang="pt-BR" b="1" dirty="0">
                <a:solidFill>
                  <a:srgbClr val="002060"/>
                </a:solidFill>
              </a:rPr>
              <a:t>onde moravam os </a:t>
            </a:r>
            <a:r>
              <a:rPr lang="pt-BR" b="1" dirty="0" smtClean="0">
                <a:solidFill>
                  <a:srgbClr val="002060"/>
                </a:solidFill>
              </a:rPr>
              <a:t>pobres </a:t>
            </a:r>
            <a:endParaRPr lang="pt-BR" b="1" dirty="0">
              <a:solidFill>
                <a:srgbClr val="002060"/>
              </a:solidFill>
            </a:endParaRPr>
          </a:p>
          <a:p>
            <a:pPr lvl="0">
              <a:lnSpc>
                <a:spcPct val="170000"/>
              </a:lnSpc>
            </a:pPr>
            <a:r>
              <a:rPr lang="pt-BR" b="1" dirty="0">
                <a:solidFill>
                  <a:srgbClr val="002060"/>
                </a:solidFill>
              </a:rPr>
              <a:t>Isso nos ajuda a refletir </a:t>
            </a:r>
            <a:r>
              <a:rPr lang="pt-BR" b="1" dirty="0" smtClean="0">
                <a:solidFill>
                  <a:srgbClr val="002060"/>
                </a:solidFill>
              </a:rPr>
              <a:t>: Em muitas cidades, o </a:t>
            </a:r>
            <a:r>
              <a:rPr lang="pt-BR" b="1" dirty="0">
                <a:solidFill>
                  <a:srgbClr val="002060"/>
                </a:solidFill>
              </a:rPr>
              <a:t>lixo e a sujeira </a:t>
            </a:r>
            <a:r>
              <a:rPr lang="pt-BR" b="1" dirty="0" smtClean="0">
                <a:solidFill>
                  <a:srgbClr val="002060"/>
                </a:solidFill>
              </a:rPr>
              <a:t>se </a:t>
            </a:r>
            <a:r>
              <a:rPr lang="pt-BR" b="1" dirty="0">
                <a:solidFill>
                  <a:srgbClr val="002060"/>
                </a:solidFill>
              </a:rPr>
              <a:t>acumulam nos bairros pobres, enquanto os bairros nobres </a:t>
            </a:r>
            <a:r>
              <a:rPr lang="pt-BR" b="1" dirty="0" smtClean="0">
                <a:solidFill>
                  <a:srgbClr val="002060"/>
                </a:solidFill>
              </a:rPr>
              <a:t>têm o </a:t>
            </a:r>
            <a:r>
              <a:rPr lang="pt-BR" b="1" dirty="0">
                <a:solidFill>
                  <a:srgbClr val="002060"/>
                </a:solidFill>
              </a:rPr>
              <a:t>sistema público de saneamento </a:t>
            </a:r>
            <a:r>
              <a:rPr lang="pt-BR" b="1" dirty="0" smtClean="0">
                <a:solidFill>
                  <a:srgbClr val="002060"/>
                </a:solidFill>
              </a:rPr>
              <a:t>básico. </a:t>
            </a:r>
            <a:r>
              <a:rPr lang="pt-BR" b="1" dirty="0">
                <a:solidFill>
                  <a:srgbClr val="002060"/>
                </a:solidFill>
              </a:rPr>
              <a:t>Amós condena </a:t>
            </a:r>
            <a:r>
              <a:rPr lang="pt-BR" b="1" dirty="0" smtClean="0">
                <a:solidFill>
                  <a:srgbClr val="002060"/>
                </a:solidFill>
              </a:rPr>
              <a:t>quem vive </a:t>
            </a:r>
            <a:r>
              <a:rPr lang="pt-BR" b="1" dirty="0">
                <a:solidFill>
                  <a:srgbClr val="002060"/>
                </a:solidFill>
              </a:rPr>
              <a:t>num luxo </a:t>
            </a:r>
            <a:r>
              <a:rPr lang="pt-BR" b="1" dirty="0" smtClean="0">
                <a:solidFill>
                  <a:srgbClr val="002060"/>
                </a:solidFill>
              </a:rPr>
              <a:t>à </a:t>
            </a:r>
            <a:r>
              <a:rPr lang="pt-BR" b="1" dirty="0">
                <a:solidFill>
                  <a:srgbClr val="002060"/>
                </a:solidFill>
              </a:rPr>
              <a:t>custa do trabalho dos outros (cf. 4,1-3; 6,1-7</a:t>
            </a:r>
            <a:r>
              <a:rPr lang="pt-BR" b="1" dirty="0" smtClean="0">
                <a:solidFill>
                  <a:srgbClr val="002060"/>
                </a:solidFill>
              </a:rPr>
              <a:t>)</a:t>
            </a:r>
            <a:endParaRPr lang="pt-BR" b="1" dirty="0">
              <a:solidFill>
                <a:srgbClr val="002060"/>
              </a:solidFill>
            </a:endParaRPr>
          </a:p>
          <a:p>
            <a:pPr lvl="0">
              <a:lnSpc>
                <a:spcPct val="170000"/>
              </a:lnSpc>
            </a:pPr>
            <a:r>
              <a:rPr lang="pt-BR" b="1" dirty="0" smtClean="0">
                <a:solidFill>
                  <a:srgbClr val="002060"/>
                </a:solidFill>
              </a:rPr>
              <a:t>O bem-estar </a:t>
            </a:r>
            <a:r>
              <a:rPr lang="pt-BR" b="1" dirty="0">
                <a:solidFill>
                  <a:srgbClr val="002060"/>
                </a:solidFill>
              </a:rPr>
              <a:t>de todos </a:t>
            </a:r>
            <a:r>
              <a:rPr lang="pt-BR" b="1" dirty="0" smtClean="0">
                <a:solidFill>
                  <a:srgbClr val="002060"/>
                </a:solidFill>
              </a:rPr>
              <a:t>deve </a:t>
            </a:r>
            <a:r>
              <a:rPr lang="pt-BR" b="1" dirty="0">
                <a:solidFill>
                  <a:srgbClr val="002060"/>
                </a:solidFill>
              </a:rPr>
              <a:t>ser o objetivo </a:t>
            </a:r>
            <a:r>
              <a:rPr lang="pt-BR" b="1" dirty="0" smtClean="0">
                <a:solidFill>
                  <a:srgbClr val="002060"/>
                </a:solidFill>
              </a:rPr>
              <a:t>de </a:t>
            </a:r>
            <a:r>
              <a:rPr lang="pt-BR" b="1" dirty="0">
                <a:solidFill>
                  <a:srgbClr val="002060"/>
                </a:solidFill>
              </a:rPr>
              <a:t>todo o serviço público. Os governantes </a:t>
            </a:r>
            <a:r>
              <a:rPr lang="pt-BR" b="1" dirty="0" smtClean="0">
                <a:solidFill>
                  <a:srgbClr val="002060"/>
                </a:solidFill>
              </a:rPr>
              <a:t>devem zelar </a:t>
            </a:r>
            <a:r>
              <a:rPr lang="pt-BR" b="1" dirty="0">
                <a:solidFill>
                  <a:srgbClr val="002060"/>
                </a:solidFill>
              </a:rPr>
              <a:t>pelo bem-estar da comunidade. Mas </a:t>
            </a:r>
            <a:r>
              <a:rPr lang="pt-BR" b="1" dirty="0" smtClean="0">
                <a:solidFill>
                  <a:srgbClr val="002060"/>
                </a:solidFill>
              </a:rPr>
              <a:t>cada pessoa </a:t>
            </a:r>
            <a:r>
              <a:rPr lang="pt-BR" b="1" dirty="0">
                <a:solidFill>
                  <a:srgbClr val="002060"/>
                </a:solidFill>
              </a:rPr>
              <a:t>deve fazer a sua </a:t>
            </a:r>
            <a:r>
              <a:rPr lang="pt-BR" b="1" dirty="0" smtClean="0">
                <a:solidFill>
                  <a:srgbClr val="002060"/>
                </a:solidFill>
              </a:rPr>
              <a:t>parte</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63</a:t>
            </a:fld>
            <a:endParaRPr lang="pt-BR"/>
          </a:p>
        </p:txBody>
      </p:sp>
    </p:spTree>
    <p:extLst>
      <p:ext uri="{BB962C8B-B14F-4D97-AF65-F5344CB8AC3E}">
        <p14:creationId xmlns:p14="http://schemas.microsoft.com/office/powerpoint/2010/main" val="30252515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E PRÁTICA DA JUSTIÇA</a:t>
            </a:r>
            <a:endParaRPr lang="pt-BR" sz="3000" dirty="0"/>
          </a:p>
        </p:txBody>
      </p:sp>
      <p:sp>
        <p:nvSpPr>
          <p:cNvPr id="3" name="Espaço Reservado para Conteúdo 2"/>
          <p:cNvSpPr>
            <a:spLocks noGrp="1"/>
          </p:cNvSpPr>
          <p:nvPr>
            <p:ph sz="quarter" idx="1"/>
          </p:nvPr>
        </p:nvSpPr>
        <p:spPr>
          <a:xfrm>
            <a:off x="457200" y="1124744"/>
            <a:ext cx="8229600" cy="5733256"/>
          </a:xfrm>
        </p:spPr>
        <p:txBody>
          <a:bodyPr>
            <a:normAutofit fontScale="70000" lnSpcReduction="20000"/>
          </a:bodyPr>
          <a:lstStyle/>
          <a:p>
            <a:pPr lvl="0">
              <a:lnSpc>
                <a:spcPct val="170000"/>
              </a:lnSpc>
            </a:pPr>
            <a:r>
              <a:rPr lang="pt-BR" b="1" dirty="0" smtClean="0">
                <a:solidFill>
                  <a:srgbClr val="002060"/>
                </a:solidFill>
              </a:rPr>
              <a:t>Como </a:t>
            </a:r>
            <a:r>
              <a:rPr lang="pt-BR" b="1" dirty="0">
                <a:solidFill>
                  <a:srgbClr val="002060"/>
                </a:solidFill>
              </a:rPr>
              <a:t>lembra Oseias, o sistema social como um todo sofre </a:t>
            </a:r>
            <a:r>
              <a:rPr lang="pt-BR" b="1" dirty="0" smtClean="0">
                <a:solidFill>
                  <a:srgbClr val="002060"/>
                </a:solidFill>
              </a:rPr>
              <a:t>e </a:t>
            </a:r>
            <a:r>
              <a:rPr lang="pt-BR" b="1" dirty="0">
                <a:solidFill>
                  <a:srgbClr val="002060"/>
                </a:solidFill>
              </a:rPr>
              <a:t>cada um de seus membros </a:t>
            </a:r>
            <a:r>
              <a:rPr lang="pt-BR" b="1" dirty="0" smtClean="0">
                <a:solidFill>
                  <a:srgbClr val="002060"/>
                </a:solidFill>
              </a:rPr>
              <a:t>também. Cada </a:t>
            </a:r>
            <a:r>
              <a:rPr lang="pt-BR" b="1" dirty="0">
                <a:solidFill>
                  <a:srgbClr val="002060"/>
                </a:solidFill>
              </a:rPr>
              <a:t>pessoa ou </a:t>
            </a:r>
            <a:r>
              <a:rPr lang="pt-BR" b="1" dirty="0" smtClean="0">
                <a:solidFill>
                  <a:srgbClr val="002060"/>
                </a:solidFill>
              </a:rPr>
              <a:t>comunidade também deve assumir </a:t>
            </a:r>
            <a:r>
              <a:rPr lang="pt-BR" b="1" dirty="0">
                <a:solidFill>
                  <a:srgbClr val="002060"/>
                </a:solidFill>
              </a:rPr>
              <a:t>a sua parte </a:t>
            </a:r>
            <a:r>
              <a:rPr lang="pt-BR" b="1" dirty="0" smtClean="0">
                <a:solidFill>
                  <a:srgbClr val="002060"/>
                </a:solidFill>
              </a:rPr>
              <a:t>no descarte </a:t>
            </a:r>
            <a:r>
              <a:rPr lang="pt-BR" b="1" dirty="0">
                <a:solidFill>
                  <a:srgbClr val="002060"/>
                </a:solidFill>
              </a:rPr>
              <a:t>dos resíduos que produz, </a:t>
            </a:r>
            <a:r>
              <a:rPr lang="pt-BR" b="1" dirty="0" smtClean="0">
                <a:solidFill>
                  <a:srgbClr val="002060"/>
                </a:solidFill>
              </a:rPr>
              <a:t>em vista do </a:t>
            </a:r>
            <a:r>
              <a:rPr lang="pt-BR" b="1" dirty="0">
                <a:solidFill>
                  <a:srgbClr val="002060"/>
                </a:solidFill>
              </a:rPr>
              <a:t>bem-estar coletivo. </a:t>
            </a:r>
            <a:r>
              <a:rPr lang="pt-BR" b="1" dirty="0" smtClean="0">
                <a:solidFill>
                  <a:srgbClr val="002060"/>
                </a:solidFill>
              </a:rPr>
              <a:t>Este </a:t>
            </a:r>
            <a:r>
              <a:rPr lang="pt-BR" b="1" dirty="0">
                <a:solidFill>
                  <a:srgbClr val="002060"/>
                </a:solidFill>
              </a:rPr>
              <a:t>é um dos rostos da </a:t>
            </a:r>
            <a:r>
              <a:rPr lang="pt-BR" b="1" dirty="0" smtClean="0">
                <a:solidFill>
                  <a:srgbClr val="002060"/>
                </a:solidFill>
              </a:rPr>
              <a:t>justiça</a:t>
            </a:r>
            <a:endParaRPr lang="pt-BR" b="1" dirty="0">
              <a:solidFill>
                <a:srgbClr val="002060"/>
              </a:solidFill>
            </a:endParaRPr>
          </a:p>
          <a:p>
            <a:pPr lvl="0">
              <a:lnSpc>
                <a:spcPct val="170000"/>
              </a:lnSpc>
            </a:pPr>
            <a:r>
              <a:rPr lang="pt-BR" b="1" u="sng" dirty="0" smtClean="0">
                <a:solidFill>
                  <a:srgbClr val="002060"/>
                </a:solidFill>
                <a:effectLst>
                  <a:outerShdw blurRad="38100" dist="38100" dir="2700000" algn="tl">
                    <a:srgbClr val="000000">
                      <a:alpha val="43137"/>
                    </a:srgbClr>
                  </a:outerShdw>
                </a:effectLst>
              </a:rPr>
              <a:t>Um </a:t>
            </a:r>
            <a:r>
              <a:rPr lang="pt-BR" b="1" u="sng" dirty="0">
                <a:solidFill>
                  <a:srgbClr val="002060"/>
                </a:solidFill>
                <a:effectLst>
                  <a:outerShdw blurRad="38100" dist="38100" dir="2700000" algn="tl">
                    <a:srgbClr val="000000">
                      <a:alpha val="43137"/>
                    </a:srgbClr>
                  </a:outerShdw>
                </a:effectLst>
              </a:rPr>
              <a:t>dos papéis da religião é cuidar do bem-estar das pessoas. </a:t>
            </a:r>
            <a:r>
              <a:rPr lang="pt-BR" b="1" u="sng" dirty="0" smtClean="0">
                <a:solidFill>
                  <a:srgbClr val="002060"/>
                </a:solidFill>
                <a:effectLst>
                  <a:outerShdw blurRad="38100" dist="38100" dir="2700000" algn="tl">
                    <a:srgbClr val="000000">
                      <a:alpha val="43137"/>
                    </a:srgbClr>
                  </a:outerShdw>
                </a:effectLst>
              </a:rPr>
              <a:t>Não basta </a:t>
            </a:r>
            <a:r>
              <a:rPr lang="pt-BR" b="1" u="sng" dirty="0">
                <a:solidFill>
                  <a:srgbClr val="002060"/>
                </a:solidFill>
                <a:effectLst>
                  <a:outerShdw blurRad="38100" dist="38100" dir="2700000" algn="tl">
                    <a:srgbClr val="000000">
                      <a:alpha val="43137"/>
                    </a:srgbClr>
                  </a:outerShdw>
                </a:effectLst>
              </a:rPr>
              <a:t>investir em </a:t>
            </a:r>
            <a:r>
              <a:rPr lang="pt-BR" b="1" u="sng" dirty="0" smtClean="0">
                <a:solidFill>
                  <a:srgbClr val="002060"/>
                </a:solidFill>
                <a:effectLst>
                  <a:outerShdw blurRad="38100" dist="38100" dir="2700000" algn="tl">
                    <a:srgbClr val="000000">
                      <a:alpha val="43137"/>
                    </a:srgbClr>
                  </a:outerShdw>
                </a:effectLst>
              </a:rPr>
              <a:t>celebrações, </a:t>
            </a:r>
            <a:r>
              <a:rPr lang="pt-BR" b="1" u="sng" dirty="0">
                <a:solidFill>
                  <a:srgbClr val="002060"/>
                </a:solidFill>
                <a:effectLst>
                  <a:outerShdw blurRad="38100" dist="38100" dir="2700000" algn="tl">
                    <a:srgbClr val="000000">
                      <a:alpha val="43137"/>
                    </a:srgbClr>
                  </a:outerShdw>
                </a:effectLst>
              </a:rPr>
              <a:t>rituais </a:t>
            </a:r>
            <a:r>
              <a:rPr lang="pt-BR" b="1" u="sng" dirty="0" smtClean="0">
                <a:solidFill>
                  <a:srgbClr val="002060"/>
                </a:solidFill>
                <a:effectLst>
                  <a:outerShdw blurRad="38100" dist="38100" dir="2700000" algn="tl">
                    <a:srgbClr val="000000">
                      <a:alpha val="43137"/>
                    </a:srgbClr>
                  </a:outerShdw>
                </a:effectLst>
              </a:rPr>
              <a:t>e </a:t>
            </a:r>
            <a:r>
              <a:rPr lang="pt-BR" b="1" u="sng" dirty="0">
                <a:solidFill>
                  <a:srgbClr val="002060"/>
                </a:solidFill>
                <a:effectLst>
                  <a:outerShdw blurRad="38100" dist="38100" dir="2700000" algn="tl">
                    <a:srgbClr val="000000">
                      <a:alpha val="43137"/>
                    </a:srgbClr>
                  </a:outerShdw>
                </a:effectLst>
              </a:rPr>
              <a:t>atrair o </a:t>
            </a:r>
            <a:r>
              <a:rPr lang="pt-BR" b="1" u="sng" dirty="0" smtClean="0">
                <a:solidFill>
                  <a:srgbClr val="002060"/>
                </a:solidFill>
                <a:effectLst>
                  <a:outerShdw blurRad="38100" dist="38100" dir="2700000" algn="tl">
                    <a:srgbClr val="000000">
                      <a:alpha val="43137"/>
                    </a:srgbClr>
                  </a:outerShdw>
                </a:effectLst>
              </a:rPr>
              <a:t>povo </a:t>
            </a:r>
            <a:r>
              <a:rPr lang="pt-BR" b="1" u="sng" dirty="0">
                <a:solidFill>
                  <a:srgbClr val="002060"/>
                </a:solidFill>
                <a:effectLst>
                  <a:outerShdw blurRad="38100" dist="38100" dir="2700000" algn="tl">
                    <a:srgbClr val="000000">
                      <a:alpha val="43137"/>
                    </a:srgbClr>
                  </a:outerShdw>
                </a:effectLst>
              </a:rPr>
              <a:t>para </a:t>
            </a:r>
            <a:r>
              <a:rPr lang="pt-BR" b="1" u="sng" dirty="0" smtClean="0">
                <a:solidFill>
                  <a:srgbClr val="002060"/>
                </a:solidFill>
                <a:effectLst>
                  <a:outerShdw blurRad="38100" dist="38100" dir="2700000" algn="tl">
                    <a:srgbClr val="000000">
                      <a:alpha val="43137"/>
                    </a:srgbClr>
                  </a:outerShdw>
                </a:effectLst>
              </a:rPr>
              <a:t>festas </a:t>
            </a:r>
            <a:r>
              <a:rPr lang="pt-BR" b="1" u="sng" dirty="0">
                <a:solidFill>
                  <a:srgbClr val="002060"/>
                </a:solidFill>
                <a:effectLst>
                  <a:outerShdw blurRad="38100" dist="38100" dir="2700000" algn="tl">
                    <a:srgbClr val="000000">
                      <a:alpha val="43137"/>
                    </a:srgbClr>
                  </a:outerShdw>
                </a:effectLst>
              </a:rPr>
              <a:t>e cerimônias (cf. Am 5,21-27). As Igrejas devem </a:t>
            </a:r>
            <a:r>
              <a:rPr lang="pt-BR" b="1" u="sng" dirty="0" smtClean="0">
                <a:solidFill>
                  <a:srgbClr val="002060"/>
                </a:solidFill>
                <a:effectLst>
                  <a:outerShdw blurRad="38100" dist="38100" dir="2700000" algn="tl">
                    <a:srgbClr val="000000">
                      <a:alpha val="43137"/>
                    </a:srgbClr>
                  </a:outerShdw>
                </a:effectLst>
              </a:rPr>
              <a:t>ser educadoras, </a:t>
            </a:r>
            <a:r>
              <a:rPr lang="pt-BR" b="1" u="sng" dirty="0">
                <a:solidFill>
                  <a:srgbClr val="002060"/>
                </a:solidFill>
                <a:effectLst>
                  <a:outerShdw blurRad="38100" dist="38100" dir="2700000" algn="tl">
                    <a:srgbClr val="000000">
                      <a:alpha val="43137"/>
                    </a:srgbClr>
                  </a:outerShdw>
                </a:effectLst>
              </a:rPr>
              <a:t>em vista </a:t>
            </a:r>
            <a:r>
              <a:rPr lang="pt-BR" b="1" u="sng" dirty="0" smtClean="0">
                <a:solidFill>
                  <a:srgbClr val="002060"/>
                </a:solidFill>
                <a:effectLst>
                  <a:outerShdw blurRad="38100" dist="38100" dir="2700000" algn="tl">
                    <a:srgbClr val="000000">
                      <a:alpha val="43137"/>
                    </a:srgbClr>
                  </a:outerShdw>
                </a:effectLst>
              </a:rPr>
              <a:t>do bem-comum</a:t>
            </a:r>
            <a:endParaRPr lang="pt-BR" b="1" u="sng" dirty="0">
              <a:solidFill>
                <a:srgbClr val="002060"/>
              </a:solidFill>
              <a:effectLst>
                <a:outerShdw blurRad="38100" dist="38100" dir="2700000" algn="tl">
                  <a:srgbClr val="000000">
                    <a:alpha val="43137"/>
                  </a:srgbClr>
                </a:outerShdw>
              </a:effectLst>
            </a:endParaRPr>
          </a:p>
          <a:p>
            <a:pPr lvl="0">
              <a:lnSpc>
                <a:spcPct val="170000"/>
              </a:lnSpc>
            </a:pPr>
            <a:r>
              <a:rPr lang="pt-BR" b="1" dirty="0" smtClean="0">
                <a:solidFill>
                  <a:srgbClr val="002060"/>
                </a:solidFill>
              </a:rPr>
              <a:t>Oséias </a:t>
            </a:r>
            <a:r>
              <a:rPr lang="pt-BR" b="1" dirty="0">
                <a:solidFill>
                  <a:srgbClr val="002060"/>
                </a:solidFill>
              </a:rPr>
              <a:t>acusa sacerdotes e profetas de não instruírem o povo no “conhecimento de Deus” (Os 4,4-10). </a:t>
            </a:r>
            <a:r>
              <a:rPr lang="pt-BR" b="1" dirty="0" smtClean="0">
                <a:solidFill>
                  <a:srgbClr val="002060"/>
                </a:solidFill>
              </a:rPr>
              <a:t>Eles insistiam numa </a:t>
            </a:r>
            <a:r>
              <a:rPr lang="pt-BR" b="1" dirty="0">
                <a:solidFill>
                  <a:srgbClr val="002060"/>
                </a:solidFill>
              </a:rPr>
              <a:t>religiosidade de fachada e distante das </a:t>
            </a:r>
            <a:r>
              <a:rPr lang="pt-BR" b="1" dirty="0" smtClean="0">
                <a:solidFill>
                  <a:srgbClr val="002060"/>
                </a:solidFill>
              </a:rPr>
              <a:t>necessidades </a:t>
            </a:r>
            <a:r>
              <a:rPr lang="pt-BR" b="1" dirty="0">
                <a:solidFill>
                  <a:srgbClr val="002060"/>
                </a:solidFill>
              </a:rPr>
              <a:t>do povo. Os mandamentos eram as regras </a:t>
            </a:r>
            <a:r>
              <a:rPr lang="pt-BR" b="1" dirty="0" smtClean="0">
                <a:solidFill>
                  <a:srgbClr val="002060"/>
                </a:solidFill>
              </a:rPr>
              <a:t>para a </a:t>
            </a:r>
            <a:r>
              <a:rPr lang="pt-BR" b="1" dirty="0">
                <a:solidFill>
                  <a:srgbClr val="002060"/>
                </a:solidFill>
              </a:rPr>
              <a:t>boa </a:t>
            </a:r>
            <a:r>
              <a:rPr lang="pt-BR" b="1" dirty="0" smtClean="0">
                <a:solidFill>
                  <a:srgbClr val="002060"/>
                </a:solidFill>
              </a:rPr>
              <a:t>convivência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64</a:t>
            </a:fld>
            <a:endParaRPr lang="pt-BR"/>
          </a:p>
        </p:txBody>
      </p:sp>
    </p:spTree>
    <p:extLst>
      <p:ext uri="{BB962C8B-B14F-4D97-AF65-F5344CB8AC3E}">
        <p14:creationId xmlns:p14="http://schemas.microsoft.com/office/powerpoint/2010/main" val="20968913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E PRÁTICA DA JUSTIÇA</a:t>
            </a:r>
            <a:endParaRPr lang="pt-BR" sz="3000" dirty="0"/>
          </a:p>
        </p:txBody>
      </p:sp>
      <p:sp>
        <p:nvSpPr>
          <p:cNvPr id="3" name="Espaço Reservado para Conteúdo 2"/>
          <p:cNvSpPr>
            <a:spLocks noGrp="1"/>
          </p:cNvSpPr>
          <p:nvPr>
            <p:ph sz="quarter" idx="1"/>
          </p:nvPr>
        </p:nvSpPr>
        <p:spPr>
          <a:xfrm>
            <a:off x="467544" y="1196752"/>
            <a:ext cx="8229600" cy="5661248"/>
          </a:xfrm>
        </p:spPr>
        <p:txBody>
          <a:bodyPr>
            <a:normAutofit fontScale="77500" lnSpcReduction="20000"/>
          </a:bodyPr>
          <a:lstStyle/>
          <a:p>
            <a:pPr lvl="0">
              <a:lnSpc>
                <a:spcPct val="170000"/>
              </a:lnSpc>
            </a:pPr>
            <a:r>
              <a:rPr lang="pt-BR" b="1" dirty="0" smtClean="0">
                <a:solidFill>
                  <a:srgbClr val="002060"/>
                </a:solidFill>
              </a:rPr>
              <a:t>O povo </a:t>
            </a:r>
            <a:r>
              <a:rPr lang="pt-BR" b="1" dirty="0">
                <a:solidFill>
                  <a:srgbClr val="002060"/>
                </a:solidFill>
              </a:rPr>
              <a:t>nem sempre </a:t>
            </a:r>
            <a:r>
              <a:rPr lang="pt-BR" b="1" dirty="0" smtClean="0">
                <a:solidFill>
                  <a:srgbClr val="002060"/>
                </a:solidFill>
              </a:rPr>
              <a:t>era  fiel à Aliança. Isso trouxe violência</a:t>
            </a:r>
            <a:r>
              <a:rPr lang="pt-BR" b="1" dirty="0">
                <a:solidFill>
                  <a:srgbClr val="002060"/>
                </a:solidFill>
              </a:rPr>
              <a:t>, </a:t>
            </a:r>
            <a:r>
              <a:rPr lang="pt-BR" b="1" dirty="0" smtClean="0">
                <a:solidFill>
                  <a:srgbClr val="002060"/>
                </a:solidFill>
              </a:rPr>
              <a:t> </a:t>
            </a:r>
            <a:r>
              <a:rPr lang="pt-BR" b="1" dirty="0">
                <a:solidFill>
                  <a:srgbClr val="002060"/>
                </a:solidFill>
              </a:rPr>
              <a:t>disputas por poder, destruição. </a:t>
            </a:r>
            <a:r>
              <a:rPr lang="pt-BR" b="1" dirty="0" smtClean="0">
                <a:solidFill>
                  <a:srgbClr val="002060"/>
                </a:solidFill>
              </a:rPr>
              <a:t>Oseias </a:t>
            </a:r>
            <a:r>
              <a:rPr lang="pt-BR" b="1" dirty="0">
                <a:solidFill>
                  <a:srgbClr val="002060"/>
                </a:solidFill>
              </a:rPr>
              <a:t>denuncia </a:t>
            </a:r>
            <a:r>
              <a:rPr lang="pt-BR" b="1" dirty="0" smtClean="0">
                <a:solidFill>
                  <a:srgbClr val="002060"/>
                </a:solidFill>
              </a:rPr>
              <a:t>: </a:t>
            </a:r>
            <a:r>
              <a:rPr lang="pt-BR" b="1" dirty="0">
                <a:solidFill>
                  <a:srgbClr val="002060"/>
                </a:solidFill>
              </a:rPr>
              <a:t>“pois é o amor que me agrada e não o sacrifício; e o conhecimento de Deus, eu o prefiro aos holocaustos” (Os 6,6</a:t>
            </a:r>
            <a:r>
              <a:rPr lang="pt-BR" b="1" dirty="0" smtClean="0">
                <a:solidFill>
                  <a:srgbClr val="002060"/>
                </a:solidFill>
              </a:rPr>
              <a:t>)</a:t>
            </a:r>
            <a:endParaRPr lang="pt-BR" b="1" dirty="0">
              <a:solidFill>
                <a:srgbClr val="002060"/>
              </a:solidFill>
            </a:endParaRPr>
          </a:p>
          <a:p>
            <a:pPr lvl="0">
              <a:lnSpc>
                <a:spcPct val="170000"/>
              </a:lnSpc>
            </a:pPr>
            <a:r>
              <a:rPr lang="pt-BR" b="1" dirty="0" smtClean="0">
                <a:solidFill>
                  <a:srgbClr val="002060"/>
                </a:solidFill>
              </a:rPr>
              <a:t>Jesus denuncia o </a:t>
            </a:r>
            <a:r>
              <a:rPr lang="pt-BR" b="1" dirty="0">
                <a:solidFill>
                  <a:srgbClr val="002060"/>
                </a:solidFill>
              </a:rPr>
              <a:t>ritualismo e a legislação que </a:t>
            </a:r>
            <a:r>
              <a:rPr lang="pt-BR" b="1" dirty="0" smtClean="0">
                <a:solidFill>
                  <a:srgbClr val="002060"/>
                </a:solidFill>
              </a:rPr>
              <a:t>marginaliza impuros</a:t>
            </a:r>
            <a:r>
              <a:rPr lang="pt-BR" b="1" dirty="0">
                <a:solidFill>
                  <a:srgbClr val="002060"/>
                </a:solidFill>
              </a:rPr>
              <a:t>:</a:t>
            </a:r>
            <a:r>
              <a:rPr lang="pt-BR" b="1" dirty="0" smtClean="0">
                <a:solidFill>
                  <a:srgbClr val="002060"/>
                </a:solidFill>
              </a:rPr>
              <a:t> </a:t>
            </a:r>
            <a:r>
              <a:rPr lang="pt-BR" b="1" dirty="0">
                <a:solidFill>
                  <a:srgbClr val="002060"/>
                </a:solidFill>
              </a:rPr>
              <a:t>“felizes os que têm fome e sede de justiça, porque serão saciados. Felizes os misericordiosos, porque alcançarão misericórdia” (Mt 5,6-7). </a:t>
            </a:r>
            <a:r>
              <a:rPr lang="pt-BR" b="1" dirty="0" smtClean="0">
                <a:solidFill>
                  <a:srgbClr val="002060"/>
                </a:solidFill>
              </a:rPr>
              <a:t>Cabe </a:t>
            </a:r>
            <a:r>
              <a:rPr lang="pt-BR" b="1" dirty="0">
                <a:solidFill>
                  <a:srgbClr val="002060"/>
                </a:solidFill>
              </a:rPr>
              <a:t>aos puros acolher e purificar os impuros, restituindo-lhes </a:t>
            </a:r>
            <a:r>
              <a:rPr lang="pt-BR" b="1" dirty="0" smtClean="0">
                <a:solidFill>
                  <a:srgbClr val="002060"/>
                </a:solidFill>
              </a:rPr>
              <a:t>cura </a:t>
            </a:r>
            <a:r>
              <a:rPr lang="pt-BR" b="1" dirty="0">
                <a:solidFill>
                  <a:srgbClr val="002060"/>
                </a:solidFill>
              </a:rPr>
              <a:t>e a </a:t>
            </a:r>
            <a:r>
              <a:rPr lang="pt-BR" b="1" dirty="0" smtClean="0">
                <a:solidFill>
                  <a:srgbClr val="002060"/>
                </a:solidFill>
              </a:rPr>
              <a:t>dignidade</a:t>
            </a:r>
          </a:p>
          <a:p>
            <a:pPr lvl="0">
              <a:lnSpc>
                <a:spcPct val="170000"/>
              </a:lnSpc>
            </a:pPr>
            <a:r>
              <a:rPr lang="pt-BR" b="1" dirty="0" smtClean="0">
                <a:solidFill>
                  <a:srgbClr val="002060"/>
                </a:solidFill>
              </a:rPr>
              <a:t>Jesus busca a </a:t>
            </a:r>
            <a:r>
              <a:rPr lang="pt-BR" b="1" dirty="0">
                <a:solidFill>
                  <a:srgbClr val="002060"/>
                </a:solidFill>
              </a:rPr>
              <a:t>justiça e </a:t>
            </a:r>
            <a:r>
              <a:rPr lang="pt-BR" b="1" dirty="0" smtClean="0">
                <a:solidFill>
                  <a:srgbClr val="002060"/>
                </a:solidFill>
              </a:rPr>
              <a:t>sofre </a:t>
            </a:r>
            <a:r>
              <a:rPr lang="pt-BR" b="1" dirty="0">
                <a:solidFill>
                  <a:srgbClr val="002060"/>
                </a:solidFill>
              </a:rPr>
              <a:t>com </a:t>
            </a:r>
            <a:r>
              <a:rPr lang="pt-BR" b="1" dirty="0" smtClean="0">
                <a:solidFill>
                  <a:srgbClr val="002060"/>
                </a:solidFill>
              </a:rPr>
              <a:t>a injustiça. “Se </a:t>
            </a:r>
            <a:r>
              <a:rPr lang="pt-BR" b="1" dirty="0">
                <a:solidFill>
                  <a:srgbClr val="002060"/>
                </a:solidFill>
              </a:rPr>
              <a:t>a vossa justiça não ultrapassar a dos escribas e dos fariseus, de modo algum entrareis no Reino dos Céus!” (Mt 5,20</a:t>
            </a:r>
            <a:r>
              <a:rPr lang="pt-BR" b="1" dirty="0" smtClean="0">
                <a:solidFill>
                  <a:srgbClr val="002060"/>
                </a:solidFill>
              </a:rPr>
              <a:t>)</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65</a:t>
            </a:fld>
            <a:endParaRPr lang="pt-BR"/>
          </a:p>
        </p:txBody>
      </p:sp>
    </p:spTree>
    <p:extLst>
      <p:ext uri="{BB962C8B-B14F-4D97-AF65-F5344CB8AC3E}">
        <p14:creationId xmlns:p14="http://schemas.microsoft.com/office/powerpoint/2010/main" val="1740074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E PRÁTICA DA JUSTIÇA</a:t>
            </a:r>
            <a:endParaRPr lang="pt-BR" sz="3000" dirty="0"/>
          </a:p>
        </p:txBody>
      </p:sp>
      <p:sp>
        <p:nvSpPr>
          <p:cNvPr id="3" name="Espaço Reservado para Conteúdo 2"/>
          <p:cNvSpPr>
            <a:spLocks noGrp="1"/>
          </p:cNvSpPr>
          <p:nvPr>
            <p:ph sz="quarter" idx="1"/>
          </p:nvPr>
        </p:nvSpPr>
        <p:spPr>
          <a:xfrm>
            <a:off x="457200" y="1600200"/>
            <a:ext cx="8229600" cy="4925144"/>
          </a:xfrm>
        </p:spPr>
        <p:txBody>
          <a:bodyPr>
            <a:normAutofit fontScale="85000" lnSpcReduction="20000"/>
          </a:bodyPr>
          <a:lstStyle/>
          <a:p>
            <a:pPr lvl="0">
              <a:lnSpc>
                <a:spcPct val="170000"/>
              </a:lnSpc>
            </a:pPr>
            <a:r>
              <a:rPr lang="pt-BR" b="1" dirty="0">
                <a:solidFill>
                  <a:srgbClr val="002060"/>
                </a:solidFill>
              </a:rPr>
              <a:t>Ao explicitar </a:t>
            </a:r>
            <a:r>
              <a:rPr lang="pt-BR" b="1" dirty="0" smtClean="0">
                <a:solidFill>
                  <a:srgbClr val="002060"/>
                </a:solidFill>
              </a:rPr>
              <a:t>a justiça, </a:t>
            </a:r>
            <a:r>
              <a:rPr lang="pt-BR" b="1" dirty="0">
                <a:solidFill>
                  <a:srgbClr val="002060"/>
                </a:solidFill>
              </a:rPr>
              <a:t>Jesus aponta para a solidariedade ao pequeno e humilde. </a:t>
            </a:r>
            <a:r>
              <a:rPr lang="pt-BR" b="1" dirty="0" smtClean="0">
                <a:solidFill>
                  <a:srgbClr val="002060"/>
                </a:solidFill>
              </a:rPr>
              <a:t>Ele </a:t>
            </a:r>
            <a:r>
              <a:rPr lang="pt-BR" b="1" dirty="0">
                <a:solidFill>
                  <a:srgbClr val="002060"/>
                </a:solidFill>
              </a:rPr>
              <a:t>estava </a:t>
            </a:r>
            <a:r>
              <a:rPr lang="pt-BR" b="1" dirty="0" smtClean="0">
                <a:solidFill>
                  <a:srgbClr val="002060"/>
                </a:solidFill>
              </a:rPr>
              <a:t>ao </a:t>
            </a:r>
            <a:r>
              <a:rPr lang="pt-BR" b="1" dirty="0">
                <a:solidFill>
                  <a:srgbClr val="002060"/>
                </a:solidFill>
              </a:rPr>
              <a:t>lado </a:t>
            </a:r>
            <a:r>
              <a:rPr lang="pt-BR" b="1" dirty="0" smtClean="0">
                <a:solidFill>
                  <a:srgbClr val="002060"/>
                </a:solidFill>
              </a:rPr>
              <a:t>dos pecadores</a:t>
            </a:r>
            <a:r>
              <a:rPr lang="pt-BR" b="1" dirty="0">
                <a:solidFill>
                  <a:srgbClr val="002060"/>
                </a:solidFill>
              </a:rPr>
              <a:t>. </a:t>
            </a:r>
            <a:r>
              <a:rPr lang="pt-BR" b="1" dirty="0" smtClean="0">
                <a:solidFill>
                  <a:srgbClr val="002060"/>
                </a:solidFill>
              </a:rPr>
              <a:t>A </a:t>
            </a:r>
            <a:r>
              <a:rPr lang="pt-BR" b="1" dirty="0">
                <a:solidFill>
                  <a:srgbClr val="002060"/>
                </a:solidFill>
              </a:rPr>
              <a:t>justiça d</a:t>
            </a:r>
            <a:r>
              <a:rPr lang="pt-BR" b="1" dirty="0" smtClean="0">
                <a:solidFill>
                  <a:srgbClr val="002060"/>
                </a:solidFill>
              </a:rPr>
              <a:t>e </a:t>
            </a:r>
            <a:r>
              <a:rPr lang="pt-BR" b="1" dirty="0">
                <a:solidFill>
                  <a:srgbClr val="002060"/>
                </a:solidFill>
              </a:rPr>
              <a:t>Deus </a:t>
            </a:r>
            <a:r>
              <a:rPr lang="pt-BR" b="1" dirty="0" smtClean="0">
                <a:solidFill>
                  <a:srgbClr val="002060"/>
                </a:solidFill>
              </a:rPr>
              <a:t>é </a:t>
            </a:r>
            <a:r>
              <a:rPr lang="pt-BR" b="1" dirty="0">
                <a:solidFill>
                  <a:srgbClr val="002060"/>
                </a:solidFill>
              </a:rPr>
              <a:t>a solidariedade </a:t>
            </a:r>
            <a:r>
              <a:rPr lang="pt-BR" b="1" dirty="0" smtClean="0">
                <a:solidFill>
                  <a:srgbClr val="002060"/>
                </a:solidFill>
              </a:rPr>
              <a:t>com </a:t>
            </a:r>
            <a:r>
              <a:rPr lang="pt-BR" b="1" dirty="0">
                <a:solidFill>
                  <a:srgbClr val="002060"/>
                </a:solidFill>
              </a:rPr>
              <a:t>os </a:t>
            </a:r>
            <a:r>
              <a:rPr lang="pt-BR" b="1" dirty="0" smtClean="0">
                <a:solidFill>
                  <a:srgbClr val="002060"/>
                </a:solidFill>
              </a:rPr>
              <a:t>pobres</a:t>
            </a:r>
            <a:r>
              <a:rPr lang="pt-BR" b="1" dirty="0">
                <a:solidFill>
                  <a:srgbClr val="002060"/>
                </a:solidFill>
              </a:rPr>
              <a:t> </a:t>
            </a:r>
            <a:r>
              <a:rPr lang="pt-BR" b="1" dirty="0" smtClean="0">
                <a:solidFill>
                  <a:srgbClr val="002060"/>
                </a:solidFill>
              </a:rPr>
              <a:t>(Mt </a:t>
            </a:r>
            <a:r>
              <a:rPr lang="pt-BR" b="1" dirty="0">
                <a:solidFill>
                  <a:srgbClr val="002060"/>
                </a:solidFill>
              </a:rPr>
              <a:t>25,35-36). </a:t>
            </a:r>
            <a:r>
              <a:rPr lang="pt-BR" b="1" dirty="0" smtClean="0">
                <a:solidFill>
                  <a:srgbClr val="002060"/>
                </a:solidFill>
              </a:rPr>
              <a:t>Hoje</a:t>
            </a:r>
            <a:r>
              <a:rPr lang="pt-BR" b="1" dirty="0">
                <a:solidFill>
                  <a:srgbClr val="002060"/>
                </a:solidFill>
              </a:rPr>
              <a:t>, o texto bíblico poderia dizer: “estava precisando de um ambiente saudável e </a:t>
            </a:r>
            <a:r>
              <a:rPr lang="pt-BR" b="1" dirty="0" smtClean="0">
                <a:solidFill>
                  <a:srgbClr val="002060"/>
                </a:solidFill>
              </a:rPr>
              <a:t>cuidaste </a:t>
            </a:r>
            <a:r>
              <a:rPr lang="pt-BR" b="1" dirty="0">
                <a:solidFill>
                  <a:srgbClr val="002060"/>
                </a:solidFill>
              </a:rPr>
              <a:t>da natureza que garante a </a:t>
            </a:r>
            <a:r>
              <a:rPr lang="pt-BR" b="1" dirty="0" smtClean="0">
                <a:solidFill>
                  <a:srgbClr val="002060"/>
                </a:solidFill>
              </a:rPr>
              <a:t>vida”</a:t>
            </a:r>
            <a:endParaRPr lang="pt-BR" b="1" dirty="0">
              <a:solidFill>
                <a:srgbClr val="002060"/>
              </a:solidFill>
            </a:endParaRPr>
          </a:p>
          <a:p>
            <a:pPr lvl="0">
              <a:lnSpc>
                <a:spcPct val="170000"/>
              </a:lnSpc>
            </a:pPr>
            <a:r>
              <a:rPr lang="pt-BR" b="1" dirty="0" smtClean="0">
                <a:solidFill>
                  <a:srgbClr val="002060"/>
                </a:solidFill>
              </a:rPr>
              <a:t>A sociedade </a:t>
            </a:r>
            <a:r>
              <a:rPr lang="pt-BR" b="1" dirty="0">
                <a:solidFill>
                  <a:srgbClr val="002060"/>
                </a:solidFill>
              </a:rPr>
              <a:t>urbana </a:t>
            </a:r>
            <a:r>
              <a:rPr lang="pt-BR" b="1" dirty="0" smtClean="0">
                <a:solidFill>
                  <a:srgbClr val="002060"/>
                </a:solidFill>
              </a:rPr>
              <a:t>se organiza </a:t>
            </a:r>
            <a:r>
              <a:rPr lang="pt-BR" b="1" dirty="0">
                <a:solidFill>
                  <a:srgbClr val="002060"/>
                </a:solidFill>
              </a:rPr>
              <a:t>em torno </a:t>
            </a:r>
            <a:r>
              <a:rPr lang="pt-BR" b="1" dirty="0" smtClean="0">
                <a:solidFill>
                  <a:srgbClr val="002060"/>
                </a:solidFill>
              </a:rPr>
              <a:t>da </a:t>
            </a:r>
            <a:r>
              <a:rPr lang="pt-BR" b="1" dirty="0">
                <a:solidFill>
                  <a:srgbClr val="002060"/>
                </a:solidFill>
              </a:rPr>
              <a:t>economia de mercado. </a:t>
            </a:r>
            <a:r>
              <a:rPr lang="pt-BR" b="1" dirty="0" smtClean="0">
                <a:solidFill>
                  <a:srgbClr val="002060"/>
                </a:solidFill>
              </a:rPr>
              <a:t>Está voltada </a:t>
            </a:r>
            <a:r>
              <a:rPr lang="pt-BR" b="1" dirty="0">
                <a:solidFill>
                  <a:srgbClr val="002060"/>
                </a:solidFill>
              </a:rPr>
              <a:t>para o individualismo e o consumismo </a:t>
            </a:r>
            <a:r>
              <a:rPr lang="pt-BR" b="1" dirty="0" smtClean="0">
                <a:solidFill>
                  <a:srgbClr val="002060"/>
                </a:solidFill>
              </a:rPr>
              <a:t>. Converte tudo </a:t>
            </a:r>
            <a:r>
              <a:rPr lang="pt-BR" b="1" dirty="0">
                <a:solidFill>
                  <a:srgbClr val="002060"/>
                </a:solidFill>
              </a:rPr>
              <a:t>em </a:t>
            </a:r>
            <a:r>
              <a:rPr lang="pt-BR" b="1" dirty="0" smtClean="0">
                <a:solidFill>
                  <a:srgbClr val="002060"/>
                </a:solidFill>
              </a:rPr>
              <a:t>mercadoria, é adversária </a:t>
            </a:r>
            <a:r>
              <a:rPr lang="pt-BR" b="1" dirty="0">
                <a:solidFill>
                  <a:srgbClr val="002060"/>
                </a:solidFill>
              </a:rPr>
              <a:t>à</a:t>
            </a:r>
            <a:r>
              <a:rPr lang="pt-BR" b="1" dirty="0" smtClean="0">
                <a:solidFill>
                  <a:srgbClr val="002060"/>
                </a:solidFill>
              </a:rPr>
              <a:t> </a:t>
            </a:r>
            <a:r>
              <a:rPr lang="pt-BR" b="1" dirty="0">
                <a:solidFill>
                  <a:srgbClr val="002060"/>
                </a:solidFill>
              </a:rPr>
              <a:t>proposta profética. </a:t>
            </a:r>
            <a:r>
              <a:rPr lang="pt-BR" b="1" dirty="0" smtClean="0">
                <a:solidFill>
                  <a:srgbClr val="002060"/>
                </a:solidFill>
              </a:rPr>
              <a:t>Ela deve </a:t>
            </a:r>
            <a:r>
              <a:rPr lang="pt-BR" b="1" dirty="0">
                <a:solidFill>
                  <a:srgbClr val="002060"/>
                </a:solidFill>
              </a:rPr>
              <a:t>ser </a:t>
            </a:r>
            <a:r>
              <a:rPr lang="pt-BR" b="1" dirty="0" smtClean="0">
                <a:solidFill>
                  <a:srgbClr val="002060"/>
                </a:solidFill>
              </a:rPr>
              <a:t>criticada pelas igrejas</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66</a:t>
            </a:fld>
            <a:endParaRPr lang="pt-BR"/>
          </a:p>
        </p:txBody>
      </p:sp>
    </p:spTree>
    <p:extLst>
      <p:ext uri="{BB962C8B-B14F-4D97-AF65-F5344CB8AC3E}">
        <p14:creationId xmlns:p14="http://schemas.microsoft.com/office/powerpoint/2010/main" val="16839830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SANEAMENTO BÁSICO E PRÁTICA DA JUSTIÇA</a:t>
            </a:r>
            <a:endParaRPr lang="pt-BR" sz="3000" dirty="0"/>
          </a:p>
        </p:txBody>
      </p:sp>
      <p:sp>
        <p:nvSpPr>
          <p:cNvPr id="3" name="Espaço Reservado para Conteúdo 2"/>
          <p:cNvSpPr>
            <a:spLocks noGrp="1"/>
          </p:cNvSpPr>
          <p:nvPr>
            <p:ph sz="quarter" idx="1"/>
          </p:nvPr>
        </p:nvSpPr>
        <p:spPr>
          <a:xfrm>
            <a:off x="457200" y="1196752"/>
            <a:ext cx="8229600" cy="5544616"/>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Devemos refazer </a:t>
            </a:r>
            <a:r>
              <a:rPr lang="pt-BR" b="1" dirty="0">
                <a:solidFill>
                  <a:srgbClr val="002060"/>
                </a:solidFill>
              </a:rPr>
              <a:t>nossas relações </a:t>
            </a:r>
            <a:r>
              <a:rPr lang="pt-BR" b="1" dirty="0" smtClean="0">
                <a:solidFill>
                  <a:srgbClr val="002060"/>
                </a:solidFill>
              </a:rPr>
              <a:t>seguindo </a:t>
            </a:r>
            <a:r>
              <a:rPr lang="pt-BR" b="1" dirty="0">
                <a:solidFill>
                  <a:srgbClr val="002060"/>
                </a:solidFill>
              </a:rPr>
              <a:t>a prática </a:t>
            </a:r>
            <a:r>
              <a:rPr lang="pt-BR" b="1" dirty="0" smtClean="0">
                <a:solidFill>
                  <a:srgbClr val="002060"/>
                </a:solidFill>
              </a:rPr>
              <a:t>de Jesus. Elas devem </a:t>
            </a:r>
            <a:r>
              <a:rPr lang="pt-BR" b="1" dirty="0">
                <a:solidFill>
                  <a:srgbClr val="002060"/>
                </a:solidFill>
              </a:rPr>
              <a:t>transmitir nossa opção radical, celebrada no Batismo, de </a:t>
            </a:r>
            <a:r>
              <a:rPr lang="pt-BR" b="1" dirty="0" smtClean="0">
                <a:solidFill>
                  <a:srgbClr val="002060"/>
                </a:solidFill>
              </a:rPr>
              <a:t>superar </a:t>
            </a:r>
            <a:r>
              <a:rPr lang="pt-BR" b="1" dirty="0">
                <a:solidFill>
                  <a:srgbClr val="002060"/>
                </a:solidFill>
              </a:rPr>
              <a:t>as barreiras que nos dividem (cf. </a:t>
            </a:r>
            <a:r>
              <a:rPr lang="pt-BR" b="1" dirty="0" err="1">
                <a:solidFill>
                  <a:srgbClr val="002060"/>
                </a:solidFill>
              </a:rPr>
              <a:t>Gl</a:t>
            </a:r>
            <a:r>
              <a:rPr lang="pt-BR" b="1" dirty="0">
                <a:solidFill>
                  <a:srgbClr val="002060"/>
                </a:solidFill>
              </a:rPr>
              <a:t> 3,28). </a:t>
            </a:r>
            <a:r>
              <a:rPr lang="pt-BR" b="1" dirty="0" smtClean="0">
                <a:solidFill>
                  <a:srgbClr val="002060"/>
                </a:solidFill>
              </a:rPr>
              <a:t>Devemos cuidar </a:t>
            </a:r>
            <a:r>
              <a:rPr lang="pt-BR" b="1" dirty="0">
                <a:solidFill>
                  <a:srgbClr val="002060"/>
                </a:solidFill>
              </a:rPr>
              <a:t>do </a:t>
            </a:r>
            <a:r>
              <a:rPr lang="pt-BR" b="1" dirty="0" smtClean="0">
                <a:solidFill>
                  <a:srgbClr val="002060"/>
                </a:solidFill>
              </a:rPr>
              <a:t>próximo vendo o </a:t>
            </a:r>
            <a:r>
              <a:rPr lang="pt-BR" b="1" dirty="0">
                <a:solidFill>
                  <a:srgbClr val="002060"/>
                </a:solidFill>
              </a:rPr>
              <a:t>rosto de Cristo, </a:t>
            </a:r>
            <a:r>
              <a:rPr lang="pt-BR" b="1" dirty="0" smtClean="0">
                <a:solidFill>
                  <a:srgbClr val="002060"/>
                </a:solidFill>
              </a:rPr>
              <a:t>que </a:t>
            </a:r>
            <a:r>
              <a:rPr lang="pt-BR" b="1" dirty="0">
                <a:solidFill>
                  <a:srgbClr val="002060"/>
                </a:solidFill>
              </a:rPr>
              <a:t>disse: “Todas as vezes que o fizeste a um destes mais pequenos, que são meus irmãos, foi a mim que o fizeste” (Mt 25,40).</a:t>
            </a:r>
          </a:p>
          <a:p>
            <a:pPr lvl="0">
              <a:lnSpc>
                <a:spcPct val="170000"/>
              </a:lnSpc>
            </a:pPr>
            <a:r>
              <a:rPr lang="pt-BR" b="1" dirty="0">
                <a:solidFill>
                  <a:srgbClr val="002060"/>
                </a:solidFill>
              </a:rPr>
              <a:t>Pelo Batismo somos chamados a viver como uma </a:t>
            </a:r>
            <a:r>
              <a:rPr lang="pt-BR" b="1" dirty="0" smtClean="0">
                <a:solidFill>
                  <a:srgbClr val="002060"/>
                </a:solidFill>
              </a:rPr>
              <a:t>família</a:t>
            </a:r>
            <a:r>
              <a:rPr lang="pt-BR" b="1" dirty="0">
                <a:solidFill>
                  <a:srgbClr val="002060"/>
                </a:solidFill>
              </a:rPr>
              <a:t>, </a:t>
            </a:r>
            <a:r>
              <a:rPr lang="pt-BR" b="1" dirty="0" smtClean="0">
                <a:solidFill>
                  <a:srgbClr val="002060"/>
                </a:solidFill>
              </a:rPr>
              <a:t>onde não haja </a:t>
            </a:r>
            <a:r>
              <a:rPr lang="pt-BR" b="1" dirty="0">
                <a:solidFill>
                  <a:srgbClr val="002060"/>
                </a:solidFill>
              </a:rPr>
              <a:t>discriminações e </a:t>
            </a:r>
            <a:r>
              <a:rPr lang="pt-BR" b="1" dirty="0" smtClean="0">
                <a:solidFill>
                  <a:srgbClr val="002060"/>
                </a:solidFill>
              </a:rPr>
              <a:t>: </a:t>
            </a:r>
            <a:r>
              <a:rPr lang="pt-BR" b="1" dirty="0">
                <a:solidFill>
                  <a:srgbClr val="002060"/>
                </a:solidFill>
              </a:rPr>
              <a:t>“Aí não há mais grego n</a:t>
            </a:r>
            <a:r>
              <a:rPr lang="pt-BR" b="1" dirty="0" smtClean="0">
                <a:solidFill>
                  <a:srgbClr val="002060"/>
                </a:solidFill>
              </a:rPr>
              <a:t>em judeu</a:t>
            </a:r>
            <a:r>
              <a:rPr lang="pt-BR" b="1" dirty="0">
                <a:solidFill>
                  <a:srgbClr val="002060"/>
                </a:solidFill>
              </a:rPr>
              <a:t>, circunciso e incircunciso, bárbaro, cita, escravo, homem livre, mas Cristo: ele é TUDO e está em TODOS!” (Cl 3,11). </a:t>
            </a:r>
            <a:r>
              <a:rPr lang="pt-BR" b="1" dirty="0" smtClean="0">
                <a:solidFill>
                  <a:srgbClr val="002060"/>
                </a:solidFill>
              </a:rPr>
              <a:t>A </a:t>
            </a:r>
            <a:r>
              <a:rPr lang="pt-BR" b="1" dirty="0">
                <a:solidFill>
                  <a:srgbClr val="002060"/>
                </a:solidFill>
              </a:rPr>
              <a:t>vida plena, </a:t>
            </a:r>
            <a:r>
              <a:rPr lang="pt-BR" b="1" dirty="0" smtClean="0">
                <a:solidFill>
                  <a:srgbClr val="002060"/>
                </a:solidFill>
              </a:rPr>
              <a:t>dada por Jesus, é para todos</a:t>
            </a:r>
            <a:r>
              <a:rPr lang="pt-BR" b="1" dirty="0">
                <a:solidFill>
                  <a:srgbClr val="002060"/>
                </a:solidFill>
              </a:rPr>
              <a:t>, onde direitos e deveres garantem o que cada um </a:t>
            </a:r>
            <a:r>
              <a:rPr lang="pt-BR" b="1" dirty="0" smtClean="0">
                <a:solidFill>
                  <a:srgbClr val="002060"/>
                </a:solidFill>
              </a:rPr>
              <a:t>precisa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67</a:t>
            </a:fld>
            <a:endParaRPr lang="pt-BR"/>
          </a:p>
        </p:txBody>
      </p:sp>
    </p:spTree>
    <p:extLst>
      <p:ext uri="{BB962C8B-B14F-4D97-AF65-F5344CB8AC3E}">
        <p14:creationId xmlns:p14="http://schemas.microsoft.com/office/powerpoint/2010/main" val="34670029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778098"/>
          </a:xfrm>
        </p:spPr>
        <p:txBody>
          <a:bodyPr>
            <a:normAutofit/>
          </a:bodyPr>
          <a:lstStyle/>
          <a:p>
            <a:pPr lvl="0"/>
            <a:r>
              <a:rPr lang="pt-BR" sz="3000" b="1" dirty="0" smtClean="0">
                <a:solidFill>
                  <a:srgbClr val="C00000"/>
                </a:solidFill>
              </a:rPr>
              <a:t>OUVINDO AS DIVERSAS TRADIÇÕES</a:t>
            </a:r>
            <a:endParaRPr lang="pt-BR" sz="3000" dirty="0">
              <a:solidFill>
                <a:srgbClr val="C00000"/>
              </a:solidFill>
            </a:endParaRPr>
          </a:p>
        </p:txBody>
      </p:sp>
      <p:sp>
        <p:nvSpPr>
          <p:cNvPr id="3" name="Espaço Reservado para Conteúdo 2"/>
          <p:cNvSpPr>
            <a:spLocks noGrp="1"/>
          </p:cNvSpPr>
          <p:nvPr>
            <p:ph sz="quarter" idx="1"/>
          </p:nvPr>
        </p:nvSpPr>
        <p:spPr>
          <a:xfrm>
            <a:off x="457200" y="764704"/>
            <a:ext cx="8229600" cy="5976664"/>
          </a:xfrm>
        </p:spPr>
        <p:txBody>
          <a:bodyPr>
            <a:normAutofit fontScale="77500" lnSpcReduction="20000"/>
          </a:bodyPr>
          <a:lstStyle/>
          <a:p>
            <a:pPr lvl="0">
              <a:lnSpc>
                <a:spcPct val="170000"/>
              </a:lnSpc>
            </a:pPr>
            <a:r>
              <a:rPr lang="pt-BR" b="1" dirty="0">
                <a:solidFill>
                  <a:srgbClr val="002060"/>
                </a:solidFill>
              </a:rPr>
              <a:t>Amós anuncia a </a:t>
            </a:r>
            <a:r>
              <a:rPr lang="pt-BR" b="1" dirty="0" smtClean="0">
                <a:solidFill>
                  <a:srgbClr val="002060"/>
                </a:solidFill>
              </a:rPr>
              <a:t>justiça, </a:t>
            </a:r>
            <a:r>
              <a:rPr lang="pt-BR" b="1" dirty="0">
                <a:solidFill>
                  <a:srgbClr val="002060"/>
                </a:solidFill>
              </a:rPr>
              <a:t>Jesus </a:t>
            </a:r>
            <a:r>
              <a:rPr lang="pt-BR" b="1" dirty="0" smtClean="0">
                <a:solidFill>
                  <a:srgbClr val="002060"/>
                </a:solidFill>
              </a:rPr>
              <a:t>também. Os </a:t>
            </a:r>
            <a:r>
              <a:rPr lang="pt-BR" b="1" dirty="0">
                <a:solidFill>
                  <a:srgbClr val="002060"/>
                </a:solidFill>
              </a:rPr>
              <a:t>cristãos </a:t>
            </a:r>
            <a:r>
              <a:rPr lang="pt-BR" b="1" dirty="0" smtClean="0">
                <a:solidFill>
                  <a:srgbClr val="002060"/>
                </a:solidFill>
              </a:rPr>
              <a:t>têm uma </a:t>
            </a:r>
            <a:r>
              <a:rPr lang="pt-BR" b="1" dirty="0">
                <a:solidFill>
                  <a:srgbClr val="002060"/>
                </a:solidFill>
              </a:rPr>
              <a:t>grande contribuição a dar. Mas devem trabalhar unidos e também em parceria com </a:t>
            </a:r>
            <a:r>
              <a:rPr lang="pt-BR" b="1" dirty="0" smtClean="0">
                <a:solidFill>
                  <a:srgbClr val="002060"/>
                </a:solidFill>
              </a:rPr>
              <a:t>todos </a:t>
            </a:r>
            <a:r>
              <a:rPr lang="pt-BR" b="1" dirty="0">
                <a:solidFill>
                  <a:srgbClr val="002060"/>
                </a:solidFill>
              </a:rPr>
              <a:t>que, </a:t>
            </a:r>
            <a:r>
              <a:rPr lang="pt-BR" b="1" dirty="0" smtClean="0">
                <a:solidFill>
                  <a:srgbClr val="002060"/>
                </a:solidFill>
              </a:rPr>
              <a:t>mesmo ateus, </a:t>
            </a:r>
            <a:r>
              <a:rPr lang="pt-BR" b="1" dirty="0">
                <a:solidFill>
                  <a:srgbClr val="002060"/>
                </a:solidFill>
              </a:rPr>
              <a:t>querem o bem da humanidade e a preservação </a:t>
            </a:r>
            <a:r>
              <a:rPr lang="pt-BR" b="1" dirty="0" smtClean="0">
                <a:solidFill>
                  <a:srgbClr val="002060"/>
                </a:solidFill>
              </a:rPr>
              <a:t>do planeta</a:t>
            </a:r>
            <a:endParaRPr lang="pt-BR" b="1" dirty="0">
              <a:solidFill>
                <a:srgbClr val="002060"/>
              </a:solidFill>
            </a:endParaRPr>
          </a:p>
          <a:p>
            <a:pPr lvl="0">
              <a:lnSpc>
                <a:spcPct val="170000"/>
              </a:lnSpc>
            </a:pPr>
            <a:r>
              <a:rPr lang="pt-BR" b="1" dirty="0" smtClean="0">
                <a:solidFill>
                  <a:srgbClr val="002060"/>
                </a:solidFill>
              </a:rPr>
              <a:t>O Papa Francisco </a:t>
            </a:r>
            <a:r>
              <a:rPr lang="pt-BR" b="1" dirty="0">
                <a:solidFill>
                  <a:srgbClr val="002060"/>
                </a:solidFill>
              </a:rPr>
              <a:t>insiste que a igreja </a:t>
            </a:r>
            <a:r>
              <a:rPr lang="pt-BR" b="1" dirty="0" smtClean="0">
                <a:solidFill>
                  <a:srgbClr val="002060"/>
                </a:solidFill>
              </a:rPr>
              <a:t>deve </a:t>
            </a:r>
            <a:r>
              <a:rPr lang="pt-BR" b="1" dirty="0">
                <a:solidFill>
                  <a:srgbClr val="002060"/>
                </a:solidFill>
              </a:rPr>
              <a:t>ser “pobre para os pobres</a:t>
            </a:r>
            <a:r>
              <a:rPr lang="pt-BR" b="1" dirty="0" smtClean="0">
                <a:solidFill>
                  <a:srgbClr val="002060"/>
                </a:solidFill>
              </a:rPr>
              <a:t>” se quer ser hoje </a:t>
            </a:r>
            <a:r>
              <a:rPr lang="pt-BR" b="1" dirty="0">
                <a:solidFill>
                  <a:srgbClr val="002060"/>
                </a:solidFill>
              </a:rPr>
              <a:t>voz profética. </a:t>
            </a:r>
            <a:r>
              <a:rPr lang="pt-BR" b="1" dirty="0" smtClean="0">
                <a:solidFill>
                  <a:srgbClr val="002060"/>
                </a:solidFill>
              </a:rPr>
              <a:t>Ele</a:t>
            </a:r>
            <a:r>
              <a:rPr lang="pt-BR" b="1" i="1" dirty="0" smtClean="0">
                <a:solidFill>
                  <a:srgbClr val="002060"/>
                </a:solidFill>
              </a:rPr>
              <a:t>, </a:t>
            </a:r>
            <a:r>
              <a:rPr lang="pt-BR" b="1" dirty="0" smtClean="0">
                <a:solidFill>
                  <a:srgbClr val="002060"/>
                </a:solidFill>
              </a:rPr>
              <a:t>diz</a:t>
            </a:r>
            <a:r>
              <a:rPr lang="pt-BR" b="1" dirty="0">
                <a:solidFill>
                  <a:srgbClr val="002060"/>
                </a:solidFill>
              </a:rPr>
              <a:t>: </a:t>
            </a:r>
          </a:p>
          <a:p>
            <a:pPr>
              <a:lnSpc>
                <a:spcPct val="170000"/>
              </a:lnSpc>
            </a:pPr>
            <a:r>
              <a:rPr lang="pt-BR" b="1" dirty="0" smtClean="0">
                <a:solidFill>
                  <a:srgbClr val="002060"/>
                </a:solidFill>
              </a:rPr>
              <a:t>O amor </a:t>
            </a:r>
            <a:r>
              <a:rPr lang="pt-BR" b="1" dirty="0">
                <a:solidFill>
                  <a:srgbClr val="002060"/>
                </a:solidFill>
              </a:rPr>
              <a:t>cheio de pequenos gestos de cuidado mutuo é também civil e </a:t>
            </a:r>
            <a:r>
              <a:rPr lang="pt-BR" b="1" dirty="0" smtClean="0">
                <a:solidFill>
                  <a:srgbClr val="002060"/>
                </a:solidFill>
              </a:rPr>
              <a:t>político, </a:t>
            </a:r>
            <a:r>
              <a:rPr lang="pt-BR" b="1" dirty="0">
                <a:solidFill>
                  <a:srgbClr val="002060"/>
                </a:solidFill>
              </a:rPr>
              <a:t>manifestando-se em todas as ações que procuram construir um mundo melhor... O amor social é a chave para o desenvolvimento autêntico: </a:t>
            </a:r>
            <a:r>
              <a:rPr lang="pt-BR" b="1" dirty="0" smtClean="0">
                <a:solidFill>
                  <a:srgbClr val="002060"/>
                </a:solidFill>
              </a:rPr>
              <a:t>é </a:t>
            </a:r>
            <a:r>
              <a:rPr lang="pt-BR" b="1" dirty="0">
                <a:solidFill>
                  <a:srgbClr val="002060"/>
                </a:solidFill>
              </a:rPr>
              <a:t>necessário revalorizar o amor da vida social - nos planos político, econômico, cultural – fazendo dele a norma constante e suprema do </a:t>
            </a:r>
            <a:r>
              <a:rPr lang="pt-BR" b="1" dirty="0" smtClean="0">
                <a:solidFill>
                  <a:srgbClr val="002060"/>
                </a:solidFill>
              </a:rPr>
              <a:t>agir</a:t>
            </a:r>
            <a:r>
              <a:rPr lang="pt-BR" b="1" dirty="0">
                <a:solidFill>
                  <a:srgbClr val="002060"/>
                </a:solidFill>
              </a:rPr>
              <a:t> </a:t>
            </a:r>
            <a:r>
              <a:rPr lang="pt-BR" b="1" dirty="0" smtClean="0">
                <a:solidFill>
                  <a:srgbClr val="002060"/>
                </a:solidFill>
              </a:rPr>
              <a:t>(LS </a:t>
            </a:r>
            <a:r>
              <a:rPr lang="pt-BR" b="1" dirty="0">
                <a:solidFill>
                  <a:srgbClr val="002060"/>
                </a:solidFill>
              </a:rPr>
              <a:t>n. 231</a:t>
            </a:r>
            <a:r>
              <a:rPr lang="pt-BR" b="1" dirty="0" smtClean="0">
                <a:solidFill>
                  <a:srgbClr val="002060"/>
                </a:solidFill>
              </a:rPr>
              <a:t>)</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68</a:t>
            </a:fld>
            <a:endParaRPr lang="pt-BR"/>
          </a:p>
        </p:txBody>
      </p:sp>
    </p:spTree>
    <p:extLst>
      <p:ext uri="{BB962C8B-B14F-4D97-AF65-F5344CB8AC3E}">
        <p14:creationId xmlns:p14="http://schemas.microsoft.com/office/powerpoint/2010/main" val="21282162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908720"/>
          </a:xfrm>
        </p:spPr>
        <p:txBody>
          <a:bodyPr>
            <a:normAutofit/>
          </a:bodyPr>
          <a:lstStyle/>
          <a:p>
            <a:r>
              <a:rPr lang="pt-BR" sz="3000" b="1" dirty="0">
                <a:solidFill>
                  <a:srgbClr val="C00000"/>
                </a:solidFill>
              </a:rPr>
              <a:t>OUVINDO AS DIVERSAS TRADIÇÕES</a:t>
            </a:r>
            <a:endParaRPr lang="pt-BR" sz="3000" dirty="0"/>
          </a:p>
        </p:txBody>
      </p:sp>
      <p:sp>
        <p:nvSpPr>
          <p:cNvPr id="3" name="Espaço Reservado para Conteúdo 2"/>
          <p:cNvSpPr>
            <a:spLocks noGrp="1"/>
          </p:cNvSpPr>
          <p:nvPr>
            <p:ph sz="quarter" idx="1"/>
          </p:nvPr>
        </p:nvSpPr>
        <p:spPr>
          <a:xfrm>
            <a:off x="457200" y="764704"/>
            <a:ext cx="8229600" cy="5976664"/>
          </a:xfrm>
        </p:spPr>
        <p:txBody>
          <a:bodyPr>
            <a:normAutofit fontScale="70000" lnSpcReduction="20000"/>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Podemos também nos engajar </a:t>
            </a:r>
            <a:r>
              <a:rPr lang="pt-BR" b="1" dirty="0">
                <a:solidFill>
                  <a:srgbClr val="002060"/>
                </a:solidFill>
              </a:rPr>
              <a:t>em ações </a:t>
            </a:r>
            <a:r>
              <a:rPr lang="pt-BR" b="1" dirty="0" smtClean="0">
                <a:solidFill>
                  <a:srgbClr val="002060"/>
                </a:solidFill>
              </a:rPr>
              <a:t>comunitárias</a:t>
            </a:r>
            <a:r>
              <a:rPr lang="pt-BR" b="1" dirty="0">
                <a:solidFill>
                  <a:srgbClr val="002060"/>
                </a:solidFill>
              </a:rPr>
              <a:t> </a:t>
            </a:r>
            <a:r>
              <a:rPr lang="pt-BR" b="1" dirty="0" smtClean="0">
                <a:solidFill>
                  <a:srgbClr val="002060"/>
                </a:solidFill>
              </a:rPr>
              <a:t>que,  </a:t>
            </a:r>
            <a:r>
              <a:rPr lang="pt-BR" b="1" dirty="0">
                <a:solidFill>
                  <a:srgbClr val="002060"/>
                </a:solidFill>
              </a:rPr>
              <a:t>quando exprimem </a:t>
            </a:r>
            <a:r>
              <a:rPr lang="pt-BR" b="1" dirty="0" smtClean="0">
                <a:solidFill>
                  <a:srgbClr val="002060"/>
                </a:solidFill>
              </a:rPr>
              <a:t>o amor </a:t>
            </a:r>
            <a:r>
              <a:rPr lang="pt-BR" b="1" dirty="0">
                <a:solidFill>
                  <a:srgbClr val="002060"/>
                </a:solidFill>
              </a:rPr>
              <a:t>que se doa, </a:t>
            </a:r>
            <a:r>
              <a:rPr lang="pt-BR" b="1" dirty="0" smtClean="0">
                <a:solidFill>
                  <a:srgbClr val="002060"/>
                </a:solidFill>
              </a:rPr>
              <a:t>transformam-se </a:t>
            </a:r>
            <a:r>
              <a:rPr lang="pt-BR" b="1" dirty="0">
                <a:solidFill>
                  <a:srgbClr val="002060"/>
                </a:solidFill>
              </a:rPr>
              <a:t>em experiências espirituais intensas (LS n. 232</a:t>
            </a:r>
            <a:r>
              <a:rPr lang="pt-BR" b="1" dirty="0" smtClean="0">
                <a:solidFill>
                  <a:srgbClr val="002060"/>
                </a:solidFill>
              </a:rPr>
              <a:t>).</a:t>
            </a:r>
            <a:endParaRPr lang="pt-BR" b="1" dirty="0">
              <a:solidFill>
                <a:srgbClr val="002060"/>
              </a:solidFill>
            </a:endParaRPr>
          </a:p>
          <a:p>
            <a:pPr lvl="0">
              <a:lnSpc>
                <a:spcPct val="170000"/>
              </a:lnSpc>
            </a:pPr>
            <a:r>
              <a:rPr lang="pt-BR" b="1" dirty="0" smtClean="0">
                <a:solidFill>
                  <a:srgbClr val="002060"/>
                </a:solidFill>
              </a:rPr>
              <a:t>Na EG</a:t>
            </a:r>
            <a:r>
              <a:rPr lang="pt-BR" b="1" dirty="0">
                <a:solidFill>
                  <a:srgbClr val="002060"/>
                </a:solidFill>
              </a:rPr>
              <a:t>,</a:t>
            </a:r>
            <a:r>
              <a:rPr lang="pt-BR" b="1" dirty="0" smtClean="0">
                <a:solidFill>
                  <a:srgbClr val="002060"/>
                </a:solidFill>
              </a:rPr>
              <a:t> </a:t>
            </a:r>
            <a:r>
              <a:rPr lang="pt-BR" b="1" dirty="0">
                <a:solidFill>
                  <a:srgbClr val="002060"/>
                </a:solidFill>
              </a:rPr>
              <a:t>Papa Francisco retoma o </a:t>
            </a:r>
            <a:r>
              <a:rPr lang="pt-BR" b="1" dirty="0" smtClean="0">
                <a:solidFill>
                  <a:srgbClr val="002060"/>
                </a:solidFill>
              </a:rPr>
              <a:t>“</a:t>
            </a:r>
            <a:r>
              <a:rPr lang="pt-BR" b="1" dirty="0">
                <a:solidFill>
                  <a:srgbClr val="002060"/>
                </a:solidFill>
              </a:rPr>
              <a:t>expressivo e profético lamento” dos bispos </a:t>
            </a:r>
            <a:r>
              <a:rPr lang="pt-BR" b="1" dirty="0" smtClean="0">
                <a:solidFill>
                  <a:srgbClr val="002060"/>
                </a:solidFill>
              </a:rPr>
              <a:t>das </a:t>
            </a:r>
            <a:r>
              <a:rPr lang="pt-BR" b="1" dirty="0">
                <a:solidFill>
                  <a:srgbClr val="002060"/>
                </a:solidFill>
              </a:rPr>
              <a:t>Filipinas:</a:t>
            </a:r>
          </a:p>
          <a:p>
            <a:pPr>
              <a:lnSpc>
                <a:spcPct val="170000"/>
              </a:lnSpc>
            </a:pPr>
            <a:r>
              <a:rPr lang="pt-BR" b="1" dirty="0" smtClean="0">
                <a:solidFill>
                  <a:srgbClr val="002060"/>
                </a:solidFill>
              </a:rPr>
              <a:t>Uma variedade </a:t>
            </a:r>
            <a:r>
              <a:rPr lang="pt-BR" b="1" dirty="0">
                <a:solidFill>
                  <a:srgbClr val="002060"/>
                </a:solidFill>
              </a:rPr>
              <a:t>de insetos vivia nos </a:t>
            </a:r>
            <a:r>
              <a:rPr lang="pt-BR" b="1" dirty="0" smtClean="0">
                <a:solidFill>
                  <a:srgbClr val="002060"/>
                </a:solidFill>
              </a:rPr>
              <a:t>bosques...Os </a:t>
            </a:r>
            <a:r>
              <a:rPr lang="pt-BR" b="1" dirty="0">
                <a:solidFill>
                  <a:srgbClr val="002060"/>
                </a:solidFill>
              </a:rPr>
              <a:t>pássaros </a:t>
            </a:r>
            <a:r>
              <a:rPr lang="pt-BR" b="1" dirty="0" smtClean="0">
                <a:solidFill>
                  <a:srgbClr val="002060"/>
                </a:solidFill>
              </a:rPr>
              <a:t>voavam, acrescentando </a:t>
            </a:r>
            <a:r>
              <a:rPr lang="pt-BR" b="1" dirty="0">
                <a:solidFill>
                  <a:srgbClr val="002060"/>
                </a:solidFill>
              </a:rPr>
              <a:t>cor e melodia ao </a:t>
            </a:r>
            <a:r>
              <a:rPr lang="pt-BR" b="1" dirty="0" smtClean="0">
                <a:solidFill>
                  <a:srgbClr val="002060"/>
                </a:solidFill>
              </a:rPr>
              <a:t>verde...Deus </a:t>
            </a:r>
            <a:r>
              <a:rPr lang="pt-BR" b="1" dirty="0">
                <a:solidFill>
                  <a:srgbClr val="002060"/>
                </a:solidFill>
              </a:rPr>
              <a:t>quis que esta terra fosse para nós</a:t>
            </a:r>
            <a:r>
              <a:rPr lang="pt-BR" b="1" dirty="0" smtClean="0">
                <a:solidFill>
                  <a:srgbClr val="002060"/>
                </a:solidFill>
              </a:rPr>
              <a:t>, </a:t>
            </a:r>
            <a:r>
              <a:rPr lang="pt-BR" b="1" dirty="0">
                <a:solidFill>
                  <a:srgbClr val="002060"/>
                </a:solidFill>
              </a:rPr>
              <a:t>mas não para a </a:t>
            </a:r>
            <a:r>
              <a:rPr lang="pt-BR" b="1" dirty="0" smtClean="0">
                <a:solidFill>
                  <a:srgbClr val="002060"/>
                </a:solidFill>
              </a:rPr>
              <a:t>destruir </a:t>
            </a:r>
            <a:r>
              <a:rPr lang="pt-BR" b="1" dirty="0">
                <a:solidFill>
                  <a:srgbClr val="002060"/>
                </a:solidFill>
              </a:rPr>
              <a:t>ou transformar num terreno abandonado</a:t>
            </a:r>
            <a:r>
              <a:rPr lang="pt-BR" b="1" dirty="0" smtClean="0">
                <a:solidFill>
                  <a:srgbClr val="002060"/>
                </a:solidFill>
              </a:rPr>
              <a:t>...Depois </a:t>
            </a:r>
            <a:r>
              <a:rPr lang="pt-BR" b="1" dirty="0">
                <a:solidFill>
                  <a:srgbClr val="002060"/>
                </a:solidFill>
              </a:rPr>
              <a:t>de uma </a:t>
            </a:r>
            <a:r>
              <a:rPr lang="pt-BR" b="1" dirty="0" smtClean="0">
                <a:solidFill>
                  <a:srgbClr val="002060"/>
                </a:solidFill>
              </a:rPr>
              <a:t>noite </a:t>
            </a:r>
            <a:r>
              <a:rPr lang="pt-BR" b="1" dirty="0">
                <a:solidFill>
                  <a:srgbClr val="002060"/>
                </a:solidFill>
              </a:rPr>
              <a:t>de chuva, observa os rios </a:t>
            </a:r>
            <a:r>
              <a:rPr lang="pt-BR" b="1" dirty="0" smtClean="0">
                <a:solidFill>
                  <a:srgbClr val="002060"/>
                </a:solidFill>
              </a:rPr>
              <a:t>estão </a:t>
            </a:r>
            <a:r>
              <a:rPr lang="pt-BR" b="1" dirty="0">
                <a:solidFill>
                  <a:srgbClr val="002060"/>
                </a:solidFill>
              </a:rPr>
              <a:t>a arrastar sangue vivo da terra para o mar</a:t>
            </a:r>
            <a:r>
              <a:rPr lang="pt-BR" b="1" dirty="0" smtClean="0">
                <a:solidFill>
                  <a:srgbClr val="002060"/>
                </a:solidFill>
              </a:rPr>
              <a:t>. Como </a:t>
            </a:r>
            <a:r>
              <a:rPr lang="pt-BR" b="1" dirty="0">
                <a:solidFill>
                  <a:srgbClr val="002060"/>
                </a:solidFill>
              </a:rPr>
              <a:t>poderão os peixes nadar em esgotos </a:t>
            </a:r>
            <a:r>
              <a:rPr lang="pt-BR" b="1" dirty="0" smtClean="0">
                <a:solidFill>
                  <a:srgbClr val="002060"/>
                </a:solidFill>
              </a:rPr>
              <a:t>em muitos rios </a:t>
            </a:r>
            <a:r>
              <a:rPr lang="pt-BR" b="1" dirty="0">
                <a:solidFill>
                  <a:srgbClr val="002060"/>
                </a:solidFill>
              </a:rPr>
              <a:t>que poluímos? Quem transformou o maravilhoso mundo marinho em cemitério </a:t>
            </a:r>
            <a:r>
              <a:rPr lang="pt-BR" b="1" dirty="0" smtClean="0">
                <a:solidFill>
                  <a:srgbClr val="002060"/>
                </a:solidFill>
              </a:rPr>
              <a:t>subaquático? </a:t>
            </a:r>
            <a:r>
              <a:rPr lang="pt-BR" b="1" dirty="0">
                <a:solidFill>
                  <a:srgbClr val="002060"/>
                </a:solidFill>
              </a:rPr>
              <a:t>(EG n. </a:t>
            </a:r>
            <a:r>
              <a:rPr lang="pt-BR" b="1" dirty="0" smtClean="0">
                <a:solidFill>
                  <a:srgbClr val="002060"/>
                </a:solidFill>
              </a:rPr>
              <a:t>215</a:t>
            </a:r>
            <a:r>
              <a:rPr lang="pt-BR" b="1" dirty="0">
                <a:solidFill>
                  <a:srgbClr val="002060"/>
                </a:solidFill>
              </a:rPr>
              <a:t>)</a:t>
            </a: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69</a:t>
            </a:fld>
            <a:endParaRPr lang="pt-BR"/>
          </a:p>
        </p:txBody>
      </p:sp>
    </p:spTree>
    <p:extLst>
      <p:ext uri="{BB962C8B-B14F-4D97-AF65-F5344CB8AC3E}">
        <p14:creationId xmlns:p14="http://schemas.microsoft.com/office/powerpoint/2010/main" val="3941901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POR QUE UMA IV CAMPANHA DA FRATERNIDADE ECUMÊNICA (CFE)? 	</a:t>
            </a:r>
            <a:endParaRPr lang="pt-BR" sz="3000" dirty="0"/>
          </a:p>
        </p:txBody>
      </p:sp>
      <p:sp>
        <p:nvSpPr>
          <p:cNvPr id="3" name="Espaço Reservado para Conteúdo 2"/>
          <p:cNvSpPr>
            <a:spLocks noGrp="1"/>
          </p:cNvSpPr>
          <p:nvPr>
            <p:ph sz="quarter" idx="1"/>
          </p:nvPr>
        </p:nvSpPr>
        <p:spPr>
          <a:xfrm>
            <a:off x="457200" y="1600200"/>
            <a:ext cx="8003232" cy="4873752"/>
          </a:xfrm>
        </p:spPr>
        <p:txBody>
          <a:bodyPr>
            <a:normAutofit fontScale="70000" lnSpcReduction="20000"/>
          </a:bodyPr>
          <a:lstStyle/>
          <a:p>
            <a:pPr lvl="0" algn="just">
              <a:lnSpc>
                <a:spcPct val="170000"/>
              </a:lnSpc>
            </a:pPr>
            <a:r>
              <a:rPr lang="pt-BR" b="1" dirty="0">
                <a:solidFill>
                  <a:srgbClr val="002060"/>
                </a:solidFill>
              </a:rPr>
              <a:t>A </a:t>
            </a:r>
            <a:r>
              <a:rPr lang="pt-BR" b="1" dirty="0" smtClean="0">
                <a:solidFill>
                  <a:srgbClr val="002060"/>
                </a:solidFill>
              </a:rPr>
              <a:t>CF 2016 </a:t>
            </a:r>
            <a:r>
              <a:rPr lang="pt-BR" b="1" dirty="0">
                <a:solidFill>
                  <a:srgbClr val="002060"/>
                </a:solidFill>
              </a:rPr>
              <a:t>apresenta o tema “Casa Comum, nossa responsabilidade" e tem como lema</a:t>
            </a:r>
            <a:r>
              <a:rPr lang="pt-BR" b="1" i="1" dirty="0">
                <a:solidFill>
                  <a:srgbClr val="002060"/>
                </a:solidFill>
              </a:rPr>
              <a:t>: </a:t>
            </a:r>
            <a:r>
              <a:rPr lang="pt-BR" b="1" dirty="0">
                <a:solidFill>
                  <a:srgbClr val="002060"/>
                </a:solidFill>
              </a:rPr>
              <a:t>“Quero ver o direito brotar </a:t>
            </a:r>
            <a:r>
              <a:rPr lang="pt-BR" b="1" dirty="0" smtClean="0">
                <a:solidFill>
                  <a:srgbClr val="002060"/>
                </a:solidFill>
              </a:rPr>
              <a:t>como fonte e correr a justiça qual riacho que não seca”  (Am. 5,24)</a:t>
            </a:r>
            <a:endParaRPr lang="pt-BR" b="1" dirty="0">
              <a:solidFill>
                <a:srgbClr val="002060"/>
              </a:solidFill>
            </a:endParaRPr>
          </a:p>
          <a:p>
            <a:pPr lvl="0" algn="just">
              <a:lnSpc>
                <a:spcPct val="170000"/>
              </a:lnSpc>
            </a:pPr>
            <a:r>
              <a:rPr lang="pt-BR" b="1" dirty="0">
                <a:solidFill>
                  <a:srgbClr val="002060"/>
                </a:solidFill>
              </a:rPr>
              <a:t>Nesse tema e nesse lema, duas dimensões básicas para a subsistência da vida são abarcadas a um só tempo: </a:t>
            </a:r>
            <a:r>
              <a:rPr lang="pt-BR" b="1" dirty="0">
                <a:solidFill>
                  <a:srgbClr val="FF0000"/>
                </a:solidFill>
              </a:rPr>
              <a:t>o cuidado com a criação</a:t>
            </a:r>
            <a:r>
              <a:rPr lang="pt-BR" b="1" i="1" dirty="0">
                <a:solidFill>
                  <a:srgbClr val="FF0000"/>
                </a:solidFill>
              </a:rPr>
              <a:t> </a:t>
            </a:r>
            <a:r>
              <a:rPr lang="pt-BR" b="1" dirty="0">
                <a:solidFill>
                  <a:srgbClr val="FF0000"/>
                </a:solidFill>
              </a:rPr>
              <a:t>e a luta pela justiça, </a:t>
            </a:r>
            <a:r>
              <a:rPr lang="pt-BR" b="1" dirty="0">
                <a:solidFill>
                  <a:srgbClr val="002060"/>
                </a:solidFill>
              </a:rPr>
              <a:t>sobretudo dos países pobres e vulneráveis.</a:t>
            </a:r>
            <a:r>
              <a:rPr lang="pt-BR" b="1" i="1" dirty="0">
                <a:solidFill>
                  <a:srgbClr val="002060"/>
                </a:solidFill>
              </a:rPr>
              <a:t> </a:t>
            </a:r>
            <a:r>
              <a:rPr lang="pt-BR" b="1" dirty="0" smtClean="0">
                <a:solidFill>
                  <a:srgbClr val="002060"/>
                </a:solidFill>
              </a:rPr>
              <a:t>Faremos </a:t>
            </a:r>
            <a:r>
              <a:rPr lang="pt-BR" b="1" dirty="0">
                <a:solidFill>
                  <a:srgbClr val="002060"/>
                </a:solidFill>
              </a:rPr>
              <a:t>essa reflexão a partir de um problema </a:t>
            </a:r>
            <a:r>
              <a:rPr lang="pt-BR" b="1" dirty="0" smtClean="0">
                <a:solidFill>
                  <a:srgbClr val="002060"/>
                </a:solidFill>
              </a:rPr>
              <a:t>específico: a </a:t>
            </a:r>
            <a:r>
              <a:rPr lang="pt-BR" b="1" dirty="0">
                <a:solidFill>
                  <a:srgbClr val="002060"/>
                </a:solidFill>
              </a:rPr>
              <a:t>fragilidade e, em alguns lugares, a ausência dos serviços de </a:t>
            </a:r>
            <a:r>
              <a:rPr lang="pt-BR" b="1" u="sng" dirty="0">
                <a:solidFill>
                  <a:srgbClr val="002060"/>
                </a:solidFill>
              </a:rPr>
              <a:t>saneamento básico </a:t>
            </a:r>
            <a:r>
              <a:rPr lang="pt-BR" b="1" dirty="0">
                <a:solidFill>
                  <a:srgbClr val="002060"/>
                </a:solidFill>
              </a:rPr>
              <a:t>em nosso </a:t>
            </a:r>
            <a:r>
              <a:rPr lang="pt-BR" b="1" dirty="0" smtClean="0">
                <a:solidFill>
                  <a:srgbClr val="002060"/>
                </a:solidFill>
              </a:rPr>
              <a:t>país.</a:t>
            </a:r>
            <a:endParaRPr lang="pt-BR" b="1" dirty="0">
              <a:solidFill>
                <a:srgbClr val="002060"/>
              </a:solidFill>
            </a:endParaRPr>
          </a:p>
          <a:p>
            <a:pPr marL="0" lvl="0" indent="0">
              <a:lnSpc>
                <a:spcPct val="170000"/>
              </a:lnSpc>
              <a:buNone/>
            </a:pPr>
            <a:r>
              <a:rPr lang="pt-BR" b="1" dirty="0" smtClean="0">
                <a:solidFill>
                  <a:srgbClr val="002060"/>
                </a:solidFill>
              </a:rPr>
              <a:t>              </a:t>
            </a:r>
            <a:r>
              <a:rPr lang="pt-BR" sz="2600" b="1" dirty="0" smtClean="0">
                <a:solidFill>
                  <a:srgbClr val="002060"/>
                </a:solidFill>
              </a:rPr>
              <a:t>Como </a:t>
            </a:r>
            <a:r>
              <a:rPr lang="pt-BR" sz="2600" b="1" dirty="0">
                <a:solidFill>
                  <a:srgbClr val="002060"/>
                </a:solidFill>
              </a:rPr>
              <a:t>estão estruturadas as nossas cidades? </a:t>
            </a:r>
            <a:r>
              <a:rPr lang="pt-BR" sz="2600" b="1" dirty="0" smtClean="0">
                <a:solidFill>
                  <a:srgbClr val="002060"/>
                </a:solidFill>
              </a:rPr>
              <a:t>                            	Quem   realmente </a:t>
            </a:r>
            <a:r>
              <a:rPr lang="pt-BR" sz="2600" b="1" dirty="0">
                <a:solidFill>
                  <a:srgbClr val="002060"/>
                </a:solidFill>
              </a:rPr>
              <a:t>tem acesso ao saneamento </a:t>
            </a:r>
            <a:r>
              <a:rPr lang="pt-BR" sz="2600" b="1" dirty="0" smtClean="0">
                <a:solidFill>
                  <a:srgbClr val="002060"/>
                </a:solidFill>
              </a:rPr>
              <a:t>básico</a:t>
            </a:r>
            <a:r>
              <a:rPr lang="pt-BR" sz="2600" b="1" dirty="0">
                <a:solidFill>
                  <a:srgbClr val="002060"/>
                </a:solidFill>
              </a:rPr>
              <a:t>?</a:t>
            </a: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a:t>
            </a:fld>
            <a:endParaRPr lang="pt-BR"/>
          </a:p>
        </p:txBody>
      </p:sp>
      <p:pic>
        <p:nvPicPr>
          <p:cNvPr id="5" name="Imagem 4" descr="https://pixabay.com/static/uploads/photo/2014/09/25/19/36/question-mark-460864_64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25" y="5197986"/>
            <a:ext cx="1368152" cy="1203453"/>
          </a:xfrm>
          <a:prstGeom prst="rect">
            <a:avLst/>
          </a:prstGeom>
          <a:noFill/>
          <a:ln>
            <a:noFill/>
          </a:ln>
        </p:spPr>
      </p:pic>
    </p:spTree>
    <p:extLst>
      <p:ext uri="{BB962C8B-B14F-4D97-AF65-F5344CB8AC3E}">
        <p14:creationId xmlns:p14="http://schemas.microsoft.com/office/powerpoint/2010/main" val="1843628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OUVINDO AS DIVERSAS </a:t>
            </a:r>
            <a:r>
              <a:rPr lang="pt-BR" sz="3000" b="1" dirty="0" smtClean="0">
                <a:solidFill>
                  <a:srgbClr val="C00000"/>
                </a:solidFill>
              </a:rPr>
              <a:t>TRADIÇÕES</a:t>
            </a:r>
            <a:endParaRPr lang="pt-BR" sz="3000" dirty="0"/>
          </a:p>
        </p:txBody>
      </p:sp>
      <p:sp>
        <p:nvSpPr>
          <p:cNvPr id="3" name="Espaço Reservado para Conteúdo 2"/>
          <p:cNvSpPr>
            <a:spLocks noGrp="1"/>
          </p:cNvSpPr>
          <p:nvPr>
            <p:ph sz="quarter" idx="1"/>
          </p:nvPr>
        </p:nvSpPr>
        <p:spPr>
          <a:xfrm>
            <a:off x="457200" y="1196752"/>
            <a:ext cx="8229600" cy="5544616"/>
          </a:xfrm>
        </p:spPr>
        <p:txBody>
          <a:bodyPr>
            <a:normAutofit/>
          </a:bodyPr>
          <a:lstStyle/>
          <a:p>
            <a:pPr lvl="0">
              <a:lnSpc>
                <a:spcPct val="170000"/>
              </a:lnSpc>
            </a:pPr>
            <a:endParaRPr lang="pt-BR" b="1" dirty="0" smtClean="0">
              <a:solidFill>
                <a:srgbClr val="002060"/>
              </a:solidFill>
            </a:endParaRPr>
          </a:p>
          <a:p>
            <a:pPr lvl="0">
              <a:lnSpc>
                <a:spcPct val="170000"/>
              </a:lnSpc>
            </a:pPr>
            <a:r>
              <a:rPr lang="pt-BR" b="1" dirty="0" smtClean="0">
                <a:solidFill>
                  <a:srgbClr val="002060"/>
                </a:solidFill>
              </a:rPr>
              <a:t>Dietrich </a:t>
            </a:r>
            <a:r>
              <a:rPr lang="pt-BR" b="1" dirty="0" err="1">
                <a:solidFill>
                  <a:srgbClr val="002060"/>
                </a:solidFill>
              </a:rPr>
              <a:t>Bonhoeffer</a:t>
            </a:r>
            <a:r>
              <a:rPr lang="pt-BR" b="1" dirty="0">
                <a:solidFill>
                  <a:srgbClr val="002060"/>
                </a:solidFill>
              </a:rPr>
              <a:t> (1906-1945) </a:t>
            </a:r>
            <a:r>
              <a:rPr lang="pt-BR" b="1" dirty="0" smtClean="0">
                <a:solidFill>
                  <a:srgbClr val="002060"/>
                </a:solidFill>
              </a:rPr>
              <a:t>dizia </a:t>
            </a:r>
            <a:r>
              <a:rPr lang="pt-BR" b="1" dirty="0">
                <a:solidFill>
                  <a:srgbClr val="002060"/>
                </a:solidFill>
              </a:rPr>
              <a:t>que o desafio, para todas as pessoas que creem em Jesus Cristo, é o do empenho na oração e na prática da justiça. </a:t>
            </a:r>
            <a:r>
              <a:rPr lang="pt-BR" b="1" dirty="0" smtClean="0">
                <a:solidFill>
                  <a:srgbClr val="002060"/>
                </a:solidFill>
              </a:rPr>
              <a:t>Todo </a:t>
            </a:r>
            <a:r>
              <a:rPr lang="pt-BR" b="1" dirty="0">
                <a:solidFill>
                  <a:srgbClr val="002060"/>
                </a:solidFill>
              </a:rPr>
              <a:t>pensar, falar e organizar </a:t>
            </a:r>
            <a:r>
              <a:rPr lang="pt-BR" b="1" dirty="0" smtClean="0">
                <a:solidFill>
                  <a:srgbClr val="002060"/>
                </a:solidFill>
              </a:rPr>
              <a:t>(no cristianismo), </a:t>
            </a:r>
            <a:r>
              <a:rPr lang="pt-BR" b="1" dirty="0">
                <a:solidFill>
                  <a:srgbClr val="002060"/>
                </a:solidFill>
              </a:rPr>
              <a:t>devem resultar dessa oração e dessa </a:t>
            </a:r>
            <a:r>
              <a:rPr lang="pt-BR" b="1" dirty="0" smtClean="0">
                <a:solidFill>
                  <a:srgbClr val="002060"/>
                </a:solidFill>
              </a:rPr>
              <a:t>prática</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70</a:t>
            </a:fld>
            <a:endParaRPr lang="pt-BR"/>
          </a:p>
        </p:txBody>
      </p:sp>
    </p:spTree>
    <p:extLst>
      <p:ext uri="{BB962C8B-B14F-4D97-AF65-F5344CB8AC3E}">
        <p14:creationId xmlns:p14="http://schemas.microsoft.com/office/powerpoint/2010/main" val="1761712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OUVINDO AS DIVERSAS TRADIÇÕES</a:t>
            </a:r>
            <a:endParaRPr lang="pt-BR" sz="3000" dirty="0"/>
          </a:p>
        </p:txBody>
      </p:sp>
      <p:sp>
        <p:nvSpPr>
          <p:cNvPr id="3" name="Espaço Reservado para Conteúdo 2"/>
          <p:cNvSpPr>
            <a:spLocks noGrp="1"/>
          </p:cNvSpPr>
          <p:nvPr>
            <p:ph sz="quarter" idx="1"/>
          </p:nvPr>
        </p:nvSpPr>
        <p:spPr>
          <a:xfrm>
            <a:off x="457200" y="1196752"/>
            <a:ext cx="8229600" cy="5472608"/>
          </a:xfrm>
        </p:spPr>
        <p:txBody>
          <a:bodyPr>
            <a:normAutofit lnSpcReduction="10000"/>
          </a:bodyPr>
          <a:lstStyle/>
          <a:p>
            <a:pPr lvl="0">
              <a:lnSpc>
                <a:spcPct val="170000"/>
              </a:lnSpc>
            </a:pPr>
            <a:r>
              <a:rPr lang="pt-BR" b="1" dirty="0" smtClean="0">
                <a:solidFill>
                  <a:srgbClr val="002060"/>
                </a:solidFill>
              </a:rPr>
              <a:t>As </a:t>
            </a:r>
            <a:r>
              <a:rPr lang="pt-BR" b="1" dirty="0">
                <a:solidFill>
                  <a:srgbClr val="002060"/>
                </a:solidFill>
              </a:rPr>
              <a:t>religiões de matriz africana </a:t>
            </a:r>
            <a:r>
              <a:rPr lang="pt-BR" b="1" dirty="0" smtClean="0">
                <a:solidFill>
                  <a:srgbClr val="002060"/>
                </a:solidFill>
              </a:rPr>
              <a:t>dizem que, tudo é </a:t>
            </a:r>
            <a:r>
              <a:rPr lang="pt-BR" b="1" dirty="0">
                <a:solidFill>
                  <a:srgbClr val="002060"/>
                </a:solidFill>
              </a:rPr>
              <a:t>parte de uma só unidade, </a:t>
            </a:r>
            <a:r>
              <a:rPr lang="pt-BR" b="1" dirty="0" smtClean="0">
                <a:solidFill>
                  <a:srgbClr val="002060"/>
                </a:solidFill>
              </a:rPr>
              <a:t>está </a:t>
            </a:r>
            <a:r>
              <a:rPr lang="pt-BR" b="1" dirty="0">
                <a:solidFill>
                  <a:srgbClr val="002060"/>
                </a:solidFill>
              </a:rPr>
              <a:t>ligado a tudo. Do </a:t>
            </a:r>
            <a:r>
              <a:rPr lang="pt-BR" b="1" dirty="0" smtClean="0">
                <a:solidFill>
                  <a:srgbClr val="002060"/>
                </a:solidFill>
              </a:rPr>
              <a:t>Criador </a:t>
            </a:r>
            <a:r>
              <a:rPr lang="pt-BR" b="1" dirty="0">
                <a:solidFill>
                  <a:srgbClr val="002060"/>
                </a:solidFill>
              </a:rPr>
              <a:t>emana a sustentação de tudo. Aos elementos da natureza e seus fenômenos correspondem divindades que fazem fluir a vida e de quem nascem as criaturas humanas. O ar e a água ligam todas as coisas. Cuidar </a:t>
            </a:r>
            <a:r>
              <a:rPr lang="pt-BR" b="1" dirty="0" smtClean="0">
                <a:solidFill>
                  <a:srgbClr val="002060"/>
                </a:solidFill>
              </a:rPr>
              <a:t>da pessoa</a:t>
            </a:r>
            <a:r>
              <a:rPr lang="pt-BR" b="1" dirty="0">
                <a:solidFill>
                  <a:srgbClr val="002060"/>
                </a:solidFill>
              </a:rPr>
              <a:t>, da natureza e </a:t>
            </a:r>
            <a:r>
              <a:rPr lang="pt-BR" b="1" dirty="0" smtClean="0">
                <a:solidFill>
                  <a:srgbClr val="002060"/>
                </a:solidFill>
              </a:rPr>
              <a:t>da vida é cuidar </a:t>
            </a:r>
            <a:r>
              <a:rPr lang="pt-BR" b="1" dirty="0">
                <a:solidFill>
                  <a:srgbClr val="002060"/>
                </a:solidFill>
              </a:rPr>
              <a:t>de si </a:t>
            </a:r>
            <a:r>
              <a:rPr lang="pt-BR" b="1" dirty="0" smtClean="0">
                <a:solidFill>
                  <a:srgbClr val="002060"/>
                </a:solidFill>
              </a:rPr>
              <a:t>mesmo. Sem </a:t>
            </a:r>
            <a:r>
              <a:rPr lang="pt-BR" b="1" dirty="0">
                <a:solidFill>
                  <a:srgbClr val="002060"/>
                </a:solidFill>
              </a:rPr>
              <a:t>folhas não tem Orixás e sem água não tem </a:t>
            </a:r>
            <a:r>
              <a:rPr lang="pt-BR" b="1" dirty="0" smtClean="0">
                <a:solidFill>
                  <a:srgbClr val="002060"/>
                </a:solidFill>
              </a:rPr>
              <a:t>Axé</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normAutofit/>
          </a:bodyPr>
          <a:lstStyle/>
          <a:p>
            <a:fld id="{CC8F7CFE-5062-4D44-BFB0-A44768D6635B}" type="slidenum">
              <a:rPr lang="pt-BR" smtClean="0"/>
              <a:t>71</a:t>
            </a:fld>
            <a:endParaRPr lang="pt-BR"/>
          </a:p>
        </p:txBody>
      </p:sp>
    </p:spTree>
    <p:extLst>
      <p:ext uri="{BB962C8B-B14F-4D97-AF65-F5344CB8AC3E}">
        <p14:creationId xmlns:p14="http://schemas.microsoft.com/office/powerpoint/2010/main" val="34998411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OUVINDO AS DIVERSAS TRADIÇÕES</a:t>
            </a:r>
            <a:endParaRPr lang="pt-BR" sz="3000" dirty="0"/>
          </a:p>
        </p:txBody>
      </p:sp>
      <p:sp>
        <p:nvSpPr>
          <p:cNvPr id="3" name="Espaço Reservado para Conteúdo 2"/>
          <p:cNvSpPr>
            <a:spLocks noGrp="1"/>
          </p:cNvSpPr>
          <p:nvPr>
            <p:ph sz="quarter" idx="1"/>
          </p:nvPr>
        </p:nvSpPr>
        <p:spPr>
          <a:xfrm>
            <a:off x="457200" y="1196752"/>
            <a:ext cx="8229600" cy="5472608"/>
          </a:xfrm>
        </p:spPr>
        <p:txBody>
          <a:bodyPr>
            <a:normAutofit fontScale="70000" lnSpcReduction="20000"/>
          </a:bodyPr>
          <a:lstStyle/>
          <a:p>
            <a:pPr>
              <a:lnSpc>
                <a:spcPct val="170000"/>
              </a:lnSpc>
            </a:pPr>
            <a:r>
              <a:rPr lang="pt-BR" b="1" dirty="0" smtClean="0">
                <a:solidFill>
                  <a:srgbClr val="002060"/>
                </a:solidFill>
              </a:rPr>
              <a:t>1. </a:t>
            </a:r>
            <a:r>
              <a:rPr lang="pt-BR" b="1" dirty="0" smtClean="0">
                <a:solidFill>
                  <a:srgbClr val="006600"/>
                </a:solidFill>
              </a:rPr>
              <a:t>E nós,  </a:t>
            </a:r>
            <a:r>
              <a:rPr lang="pt-BR" b="1" dirty="0">
                <a:solidFill>
                  <a:srgbClr val="006600"/>
                </a:solidFill>
              </a:rPr>
              <a:t>e</a:t>
            </a:r>
            <a:r>
              <a:rPr lang="pt-BR" b="1" dirty="0" smtClean="0">
                <a:solidFill>
                  <a:srgbClr val="006600"/>
                </a:solidFill>
              </a:rPr>
              <a:t>stamos </a:t>
            </a:r>
            <a:r>
              <a:rPr lang="pt-BR" b="1" dirty="0">
                <a:solidFill>
                  <a:srgbClr val="006600"/>
                </a:solidFill>
              </a:rPr>
              <a:t>sabendo valorizar os dons de Deus, percebidos na riqueza dos recursos naturais e na preciosa vida de todos os irmãos e irmãs que o Criador nos </a:t>
            </a:r>
            <a:r>
              <a:rPr lang="pt-BR" b="1" dirty="0" smtClean="0">
                <a:solidFill>
                  <a:srgbClr val="006600"/>
                </a:solidFill>
              </a:rPr>
              <a:t>deu? </a:t>
            </a:r>
          </a:p>
          <a:p>
            <a:pPr>
              <a:lnSpc>
                <a:spcPct val="170000"/>
              </a:lnSpc>
            </a:pPr>
            <a:r>
              <a:rPr lang="pt-BR" b="1" dirty="0" smtClean="0">
                <a:solidFill>
                  <a:srgbClr val="002060"/>
                </a:solidFill>
              </a:rPr>
              <a:t>2. </a:t>
            </a:r>
            <a:r>
              <a:rPr lang="pt-BR" b="1" dirty="0" smtClean="0">
                <a:solidFill>
                  <a:srgbClr val="C00000"/>
                </a:solidFill>
              </a:rPr>
              <a:t>Como </a:t>
            </a:r>
            <a:r>
              <a:rPr lang="pt-BR" b="1" dirty="0">
                <a:solidFill>
                  <a:srgbClr val="C00000"/>
                </a:solidFill>
              </a:rPr>
              <a:t>estamos desenvolvendo a tarefa de “cultivar e guardar” o mundo que é a nossa grande Casa Comum?</a:t>
            </a:r>
          </a:p>
          <a:p>
            <a:pPr lvl="0">
              <a:lnSpc>
                <a:spcPct val="170000"/>
              </a:lnSpc>
            </a:pPr>
            <a:r>
              <a:rPr lang="pt-BR" b="1" dirty="0" smtClean="0">
                <a:solidFill>
                  <a:srgbClr val="002060"/>
                </a:solidFill>
              </a:rPr>
              <a:t>A fidelidade </a:t>
            </a:r>
            <a:r>
              <a:rPr lang="pt-BR" b="1" dirty="0">
                <a:solidFill>
                  <a:srgbClr val="002060"/>
                </a:solidFill>
              </a:rPr>
              <a:t>a Deus precisa se manifestar na preservação de tudo o que é necessário para que a grande família humana possa viver com dignidade e justiça em um ambiente bem cuidado. Mas não basta refletir. Como Jesus nos mostrou na parábola dos dois filhos chamados a trabalhar na vinha (Mt 21.28-31</a:t>
            </a:r>
            <a:r>
              <a:rPr lang="pt-BR" b="1" dirty="0" smtClean="0">
                <a:solidFill>
                  <a:srgbClr val="002060"/>
                </a:solidFill>
              </a:rPr>
              <a:t>), </a:t>
            </a:r>
            <a:r>
              <a:rPr lang="pt-BR" b="1" dirty="0">
                <a:solidFill>
                  <a:srgbClr val="002060"/>
                </a:solidFill>
              </a:rPr>
              <a:t>o importante é entrar em ação, transformando o mundo do modo como Deus deseja. Então, mãos à obra, vamos agir!</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72</a:t>
            </a:fld>
            <a:endParaRPr lang="pt-BR"/>
          </a:p>
        </p:txBody>
      </p:sp>
    </p:spTree>
    <p:extLst>
      <p:ext uri="{BB962C8B-B14F-4D97-AF65-F5344CB8AC3E}">
        <p14:creationId xmlns:p14="http://schemas.microsoft.com/office/powerpoint/2010/main" val="2254799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002060"/>
                </a:solidFill>
              </a:rPr>
              <a:t>AGIR</a:t>
            </a:r>
            <a:endParaRPr lang="pt-BR" dirty="0">
              <a:solidFill>
                <a:srgbClr val="002060"/>
              </a:solidFill>
            </a:endParaRPr>
          </a:p>
        </p:txBody>
      </p:sp>
      <p:sp>
        <p:nvSpPr>
          <p:cNvPr id="3" name="Espaço Reservado para Texto 2"/>
          <p:cNvSpPr>
            <a:spLocks noGrp="1"/>
          </p:cNvSpPr>
          <p:nvPr>
            <p:ph type="body" idx="1"/>
          </p:nvPr>
        </p:nvSpPr>
        <p:spPr/>
        <p:txBody>
          <a:bodyPr>
            <a:normAutofit/>
          </a:bodyPr>
          <a:lstStyle/>
          <a:p>
            <a:pPr algn="ctr"/>
            <a:r>
              <a:rPr lang="pt-BR" sz="3000" b="1" dirty="0" smtClean="0">
                <a:solidFill>
                  <a:srgbClr val="C00000"/>
                </a:solidFill>
              </a:rPr>
              <a:t>TERCEIRA PARTE</a:t>
            </a:r>
            <a:endParaRPr lang="pt-BR" sz="3000" b="1" dirty="0">
              <a:solidFill>
                <a:srgbClr val="C00000"/>
              </a:solidFill>
            </a:endParaRPr>
          </a:p>
        </p:txBody>
      </p:sp>
      <p:sp>
        <p:nvSpPr>
          <p:cNvPr id="4" name="Espaço Reservado para Número de Slide 3"/>
          <p:cNvSpPr>
            <a:spLocks noGrp="1"/>
          </p:cNvSpPr>
          <p:nvPr>
            <p:ph type="sldNum" sz="quarter" idx="12"/>
          </p:nvPr>
        </p:nvSpPr>
        <p:spPr/>
        <p:txBody>
          <a:bodyPr/>
          <a:lstStyle/>
          <a:p>
            <a:fld id="{CC8F7CFE-5062-4D44-BFB0-A44768D6635B}" type="slidenum">
              <a:rPr lang="pt-BR" smtClean="0"/>
              <a:t>73</a:t>
            </a:fld>
            <a:endParaRPr lang="pt-BR"/>
          </a:p>
        </p:txBody>
      </p:sp>
    </p:spTree>
    <p:extLst>
      <p:ext uri="{BB962C8B-B14F-4D97-AF65-F5344CB8AC3E}">
        <p14:creationId xmlns:p14="http://schemas.microsoft.com/office/powerpoint/2010/main" val="7989101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VIVER A CAMPANHA DA FRATERNIDADE</a:t>
            </a:r>
            <a:endParaRPr lang="pt-BR" sz="3000" dirty="0">
              <a:solidFill>
                <a:srgbClr val="C00000"/>
              </a:solidFill>
            </a:endParaRPr>
          </a:p>
        </p:txBody>
      </p:sp>
      <p:sp>
        <p:nvSpPr>
          <p:cNvPr id="3" name="Espaço Reservado para Conteúdo 2"/>
          <p:cNvSpPr>
            <a:spLocks noGrp="1"/>
          </p:cNvSpPr>
          <p:nvPr>
            <p:ph sz="quarter" idx="1"/>
          </p:nvPr>
        </p:nvSpPr>
        <p:spPr>
          <a:xfrm>
            <a:off x="467544" y="1124744"/>
            <a:ext cx="8229600" cy="5573216"/>
          </a:xfrm>
        </p:spPr>
        <p:txBody>
          <a:bodyPr>
            <a:normAutofit fontScale="85000" lnSpcReduction="20000"/>
          </a:bodyPr>
          <a:lstStyle/>
          <a:p>
            <a:pPr lvl="0">
              <a:lnSpc>
                <a:spcPct val="160000"/>
              </a:lnSpc>
            </a:pPr>
            <a:endParaRPr lang="pt-BR" b="1" dirty="0" smtClean="0">
              <a:solidFill>
                <a:srgbClr val="002060"/>
              </a:solidFill>
            </a:endParaRPr>
          </a:p>
          <a:p>
            <a:pPr lvl="0">
              <a:lnSpc>
                <a:spcPct val="160000"/>
              </a:lnSpc>
            </a:pPr>
            <a:r>
              <a:rPr lang="pt-BR" b="1" dirty="0" smtClean="0">
                <a:solidFill>
                  <a:srgbClr val="002060"/>
                </a:solidFill>
              </a:rPr>
              <a:t>As CFE fortalecem a convivência </a:t>
            </a:r>
            <a:r>
              <a:rPr lang="pt-BR" b="1" dirty="0">
                <a:solidFill>
                  <a:srgbClr val="002060"/>
                </a:solidFill>
              </a:rPr>
              <a:t>entre as </a:t>
            </a:r>
            <a:r>
              <a:rPr lang="pt-BR" b="1" dirty="0" smtClean="0">
                <a:solidFill>
                  <a:srgbClr val="002060"/>
                </a:solidFill>
              </a:rPr>
              <a:t>Igrejas</a:t>
            </a:r>
            <a:r>
              <a:rPr lang="pt-BR" b="1" dirty="0">
                <a:solidFill>
                  <a:srgbClr val="002060"/>
                </a:solidFill>
              </a:rPr>
              <a:t>. O diálogo e o trabalho conjunto a favor do bem comum são testemunhos importantes que podemos </a:t>
            </a:r>
            <a:r>
              <a:rPr lang="pt-BR" b="1" dirty="0" smtClean="0">
                <a:solidFill>
                  <a:srgbClr val="002060"/>
                </a:solidFill>
              </a:rPr>
              <a:t>dar</a:t>
            </a:r>
          </a:p>
          <a:p>
            <a:pPr lvl="0">
              <a:lnSpc>
                <a:spcPct val="160000"/>
              </a:lnSpc>
            </a:pPr>
            <a:r>
              <a:rPr lang="pt-BR" b="1" dirty="0" smtClean="0">
                <a:solidFill>
                  <a:srgbClr val="002060"/>
                </a:solidFill>
              </a:rPr>
              <a:t>O </a:t>
            </a:r>
            <a:r>
              <a:rPr lang="pt-BR" b="1" dirty="0">
                <a:solidFill>
                  <a:srgbClr val="002060"/>
                </a:solidFill>
              </a:rPr>
              <a:t>primeiro passo que precisamos dar é em direção aos nossos irmãos e irmãs de fé. Conhecer quem são </a:t>
            </a:r>
            <a:r>
              <a:rPr lang="pt-BR" b="1" dirty="0" smtClean="0">
                <a:solidFill>
                  <a:srgbClr val="002060"/>
                </a:solidFill>
              </a:rPr>
              <a:t>e </a:t>
            </a:r>
            <a:r>
              <a:rPr lang="pt-BR" b="1" dirty="0">
                <a:solidFill>
                  <a:srgbClr val="002060"/>
                </a:solidFill>
              </a:rPr>
              <a:t>como testemunham a fé em Jesus </a:t>
            </a:r>
            <a:endParaRPr lang="pt-BR" b="1" dirty="0" smtClean="0">
              <a:solidFill>
                <a:srgbClr val="002060"/>
              </a:solidFill>
            </a:endParaRPr>
          </a:p>
          <a:p>
            <a:pPr lvl="0">
              <a:lnSpc>
                <a:spcPct val="160000"/>
              </a:lnSpc>
            </a:pPr>
            <a:r>
              <a:rPr lang="pt-BR" b="1" dirty="0" smtClean="0">
                <a:solidFill>
                  <a:srgbClr val="002060"/>
                </a:solidFill>
              </a:rPr>
              <a:t>Nesta CFE, </a:t>
            </a:r>
            <a:r>
              <a:rPr lang="pt-BR" b="1" dirty="0">
                <a:solidFill>
                  <a:srgbClr val="002060"/>
                </a:solidFill>
              </a:rPr>
              <a:t>o que nos motivará para o encontro e a ação conjunta é a preocupação </a:t>
            </a:r>
            <a:r>
              <a:rPr lang="pt-BR" b="1" dirty="0" smtClean="0">
                <a:solidFill>
                  <a:srgbClr val="002060"/>
                </a:solidFill>
              </a:rPr>
              <a:t> do </a:t>
            </a:r>
            <a:r>
              <a:rPr lang="pt-BR" b="1" dirty="0">
                <a:solidFill>
                  <a:srgbClr val="002060"/>
                </a:solidFill>
              </a:rPr>
              <a:t>cuidado com a Casa Comum, o lugar onde </a:t>
            </a:r>
            <a:r>
              <a:rPr lang="pt-BR" b="1" dirty="0" smtClean="0">
                <a:solidFill>
                  <a:srgbClr val="002060"/>
                </a:solidFill>
              </a:rPr>
              <a:t>habitamos</a:t>
            </a:r>
          </a:p>
          <a:p>
            <a:pPr lvl="0">
              <a:lnSpc>
                <a:spcPct val="160000"/>
              </a:lnSpc>
            </a:pPr>
            <a:r>
              <a:rPr lang="pt-BR" b="1" dirty="0" smtClean="0">
                <a:solidFill>
                  <a:srgbClr val="002060"/>
                </a:solidFill>
              </a:rPr>
              <a:t>“</a:t>
            </a:r>
            <a:r>
              <a:rPr lang="pt-BR" b="1" dirty="0">
                <a:solidFill>
                  <a:srgbClr val="002060"/>
                </a:solidFill>
              </a:rPr>
              <a:t>Casa Comum: nossa responsabilidade” é um tema que nos </a:t>
            </a:r>
            <a:r>
              <a:rPr lang="pt-BR" b="1" dirty="0" smtClean="0">
                <a:solidFill>
                  <a:srgbClr val="002060"/>
                </a:solidFill>
              </a:rPr>
              <a:t>orienta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74</a:t>
            </a:fld>
            <a:endParaRPr lang="pt-BR"/>
          </a:p>
        </p:txBody>
      </p:sp>
    </p:spTree>
    <p:extLst>
      <p:ext uri="{BB962C8B-B14F-4D97-AF65-F5344CB8AC3E}">
        <p14:creationId xmlns:p14="http://schemas.microsoft.com/office/powerpoint/2010/main" val="1010435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VIVER A CAMPANHA DA FRATERNIDADE</a:t>
            </a:r>
            <a:endParaRPr lang="pt-BR" sz="3000" dirty="0"/>
          </a:p>
        </p:txBody>
      </p:sp>
      <p:sp>
        <p:nvSpPr>
          <p:cNvPr id="3" name="Espaço Reservado para Conteúdo 2"/>
          <p:cNvSpPr>
            <a:spLocks noGrp="1"/>
          </p:cNvSpPr>
          <p:nvPr>
            <p:ph sz="quarter" idx="1"/>
          </p:nvPr>
        </p:nvSpPr>
        <p:spPr>
          <a:xfrm>
            <a:off x="457200" y="1600200"/>
            <a:ext cx="8229600" cy="5069160"/>
          </a:xfrm>
        </p:spPr>
        <p:txBody>
          <a:bodyPr>
            <a:normAutofit fontScale="85000" lnSpcReduction="10000"/>
          </a:bodyPr>
          <a:lstStyle/>
          <a:p>
            <a:pPr lvl="0">
              <a:lnSpc>
                <a:spcPct val="170000"/>
              </a:lnSpc>
            </a:pPr>
            <a:r>
              <a:rPr lang="pt-BR" b="1" dirty="0" smtClean="0">
                <a:solidFill>
                  <a:srgbClr val="002060"/>
                </a:solidFill>
              </a:rPr>
              <a:t>O </a:t>
            </a:r>
            <a:r>
              <a:rPr lang="pt-BR" b="1" dirty="0">
                <a:solidFill>
                  <a:srgbClr val="002060"/>
                </a:solidFill>
              </a:rPr>
              <a:t>cuidado com a Casa Comum exige postura política e mudança de </a:t>
            </a:r>
            <a:r>
              <a:rPr lang="pt-BR" b="1" dirty="0" smtClean="0">
                <a:solidFill>
                  <a:srgbClr val="002060"/>
                </a:solidFill>
              </a:rPr>
              <a:t>comportamento</a:t>
            </a:r>
            <a:endParaRPr lang="pt-BR" b="1" dirty="0">
              <a:solidFill>
                <a:srgbClr val="002060"/>
              </a:solidFill>
            </a:endParaRPr>
          </a:p>
          <a:p>
            <a:pPr lvl="0">
              <a:lnSpc>
                <a:spcPct val="170000"/>
              </a:lnSpc>
            </a:pPr>
            <a:r>
              <a:rPr lang="pt-BR" b="1" dirty="0" smtClean="0">
                <a:solidFill>
                  <a:srgbClr val="002060"/>
                </a:solidFill>
              </a:rPr>
              <a:t>O poder </a:t>
            </a:r>
            <a:r>
              <a:rPr lang="pt-BR" b="1" dirty="0">
                <a:solidFill>
                  <a:srgbClr val="002060"/>
                </a:solidFill>
              </a:rPr>
              <a:t>público </a:t>
            </a:r>
            <a:r>
              <a:rPr lang="pt-BR" b="1" dirty="0" smtClean="0">
                <a:solidFill>
                  <a:srgbClr val="002060"/>
                </a:solidFill>
              </a:rPr>
              <a:t>deve implementar </a:t>
            </a:r>
            <a:r>
              <a:rPr lang="pt-BR" b="1" dirty="0">
                <a:solidFill>
                  <a:srgbClr val="002060"/>
                </a:solidFill>
              </a:rPr>
              <a:t>o Plano Municipal de Saneamento Básico, garantir a limpeza do espaço público e fazer a coleta seletiva do </a:t>
            </a:r>
            <a:r>
              <a:rPr lang="pt-BR" b="1" dirty="0" smtClean="0">
                <a:solidFill>
                  <a:srgbClr val="002060"/>
                </a:solidFill>
              </a:rPr>
              <a:t>lixo</a:t>
            </a:r>
          </a:p>
          <a:p>
            <a:pPr lvl="0">
              <a:lnSpc>
                <a:spcPct val="170000"/>
              </a:lnSpc>
            </a:pPr>
            <a:r>
              <a:rPr lang="pt-BR" b="1" dirty="0" smtClean="0">
                <a:solidFill>
                  <a:srgbClr val="002060"/>
                </a:solidFill>
              </a:rPr>
              <a:t>Nós devemos cuidar </a:t>
            </a:r>
            <a:r>
              <a:rPr lang="pt-BR" b="1" dirty="0">
                <a:solidFill>
                  <a:srgbClr val="002060"/>
                </a:solidFill>
              </a:rPr>
              <a:t>do espaço onde moramos, </a:t>
            </a:r>
            <a:r>
              <a:rPr lang="pt-BR" b="1" dirty="0" smtClean="0">
                <a:solidFill>
                  <a:srgbClr val="002060"/>
                </a:solidFill>
              </a:rPr>
              <a:t>sem jogar </a:t>
            </a:r>
            <a:r>
              <a:rPr lang="pt-BR" b="1" dirty="0">
                <a:solidFill>
                  <a:srgbClr val="002060"/>
                </a:solidFill>
              </a:rPr>
              <a:t>lixo na </a:t>
            </a:r>
            <a:r>
              <a:rPr lang="pt-BR" b="1" dirty="0" smtClean="0">
                <a:solidFill>
                  <a:srgbClr val="002060"/>
                </a:solidFill>
              </a:rPr>
              <a:t>rua e </a:t>
            </a:r>
            <a:r>
              <a:rPr lang="pt-BR" b="1" dirty="0">
                <a:solidFill>
                  <a:srgbClr val="002060"/>
                </a:solidFill>
              </a:rPr>
              <a:t>zelar pelos bens e espaços coletivos. Essas atitudes </a:t>
            </a:r>
            <a:r>
              <a:rPr lang="pt-BR" b="1" dirty="0" smtClean="0">
                <a:solidFill>
                  <a:srgbClr val="002060"/>
                </a:solidFill>
              </a:rPr>
              <a:t>nos possibilitarão </a:t>
            </a:r>
            <a:r>
              <a:rPr lang="pt-BR" b="1" dirty="0">
                <a:solidFill>
                  <a:srgbClr val="002060"/>
                </a:solidFill>
              </a:rPr>
              <a:t>“ver o direito brotar como fonte e correr a justiça qual riacho que não seca" </a:t>
            </a:r>
            <a:r>
              <a:rPr lang="pt-BR" b="1" dirty="0" smtClean="0">
                <a:solidFill>
                  <a:srgbClr val="002060"/>
                </a:solidFill>
              </a:rPr>
              <a:t>(</a:t>
            </a:r>
            <a:r>
              <a:rPr lang="pt-BR" sz="1900" b="1" dirty="0" err="1" smtClean="0">
                <a:solidFill>
                  <a:srgbClr val="002060"/>
                </a:solidFill>
              </a:rPr>
              <a:t>Am</a:t>
            </a:r>
            <a:r>
              <a:rPr lang="pt-BR" sz="1900" b="1" dirty="0" smtClean="0">
                <a:solidFill>
                  <a:srgbClr val="002060"/>
                </a:solidFill>
              </a:rPr>
              <a:t> </a:t>
            </a:r>
            <a:r>
              <a:rPr lang="pt-BR" sz="1900" b="1" dirty="0">
                <a:solidFill>
                  <a:srgbClr val="002060"/>
                </a:solidFill>
              </a:rPr>
              <a:t>5,24</a:t>
            </a:r>
            <a:r>
              <a:rPr lang="pt-BR" sz="1900" b="1" dirty="0" smtClean="0">
                <a:solidFill>
                  <a:srgbClr val="002060"/>
                </a:solidFill>
              </a:rPr>
              <a:t>)</a:t>
            </a:r>
            <a:endParaRPr lang="pt-BR" sz="1900"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75</a:t>
            </a:fld>
            <a:endParaRPr lang="pt-BR"/>
          </a:p>
        </p:txBody>
      </p:sp>
    </p:spTree>
    <p:extLst>
      <p:ext uri="{BB962C8B-B14F-4D97-AF65-F5344CB8AC3E}">
        <p14:creationId xmlns:p14="http://schemas.microsoft.com/office/powerpoint/2010/main" val="19282873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ALGUMAS ATITUDES QUE PODEMOS ASSUMIR</a:t>
            </a:r>
            <a:endParaRPr lang="pt-BR" sz="3000" dirty="0">
              <a:solidFill>
                <a:srgbClr val="C00000"/>
              </a:solidFill>
            </a:endParaRPr>
          </a:p>
        </p:txBody>
      </p:sp>
      <p:sp>
        <p:nvSpPr>
          <p:cNvPr id="3" name="Espaço Reservado para Conteúdo 2"/>
          <p:cNvSpPr>
            <a:spLocks noGrp="1"/>
          </p:cNvSpPr>
          <p:nvPr>
            <p:ph sz="quarter" idx="1"/>
          </p:nvPr>
        </p:nvSpPr>
        <p:spPr/>
        <p:txBody>
          <a:bodyPr>
            <a:normAutofit fontScale="92500" lnSpcReduction="20000"/>
          </a:bodyPr>
          <a:lstStyle/>
          <a:p>
            <a:pPr>
              <a:lnSpc>
                <a:spcPct val="160000"/>
              </a:lnSpc>
            </a:pPr>
            <a:r>
              <a:rPr lang="pt-BR" sz="3600" b="1" dirty="0">
                <a:solidFill>
                  <a:srgbClr val="002060"/>
                </a:solidFill>
              </a:rPr>
              <a:t>Conhecer a realidade</a:t>
            </a:r>
          </a:p>
          <a:p>
            <a:pPr lvl="0">
              <a:lnSpc>
                <a:spcPct val="160000"/>
              </a:lnSpc>
            </a:pPr>
            <a:r>
              <a:rPr lang="pt-BR" b="1" dirty="0">
                <a:solidFill>
                  <a:srgbClr val="002060"/>
                </a:solidFill>
              </a:rPr>
              <a:t>No meio de tudo que se relaciona ao tema, há um aspecto que é necessário destacar, que são as iniciativas individuais necessárias para que as mudanças que queremos </a:t>
            </a:r>
            <a:r>
              <a:rPr lang="pt-BR" b="1" dirty="0" smtClean="0">
                <a:solidFill>
                  <a:srgbClr val="002060"/>
                </a:solidFill>
              </a:rPr>
              <a:t>aconteçam</a:t>
            </a:r>
          </a:p>
          <a:p>
            <a:pPr lvl="0">
              <a:lnSpc>
                <a:spcPct val="160000"/>
              </a:lnSpc>
            </a:pPr>
            <a:r>
              <a:rPr lang="pt-BR" b="1" dirty="0" smtClean="0">
                <a:solidFill>
                  <a:srgbClr val="002060"/>
                </a:solidFill>
              </a:rPr>
              <a:t>O </a:t>
            </a:r>
            <a:r>
              <a:rPr lang="pt-BR" b="1" dirty="0">
                <a:solidFill>
                  <a:srgbClr val="002060"/>
                </a:solidFill>
              </a:rPr>
              <a:t>saneamento básico envolve o poder público, mas também cada um </a:t>
            </a:r>
            <a:r>
              <a:rPr lang="pt-BR" b="1" dirty="0" smtClean="0">
                <a:solidFill>
                  <a:srgbClr val="002060"/>
                </a:solidFill>
              </a:rPr>
              <a:t>morador, habitante da cidade, bairro...</a:t>
            </a:r>
            <a:endParaRPr lang="pt-BR" sz="2800" b="1" dirty="0">
              <a:solidFill>
                <a:srgbClr val="002060"/>
              </a:solidFill>
            </a:endParaRPr>
          </a:p>
          <a:p>
            <a:pPr lvl="0">
              <a:lnSpc>
                <a:spcPct val="160000"/>
              </a:lnSpc>
            </a:pPr>
            <a:r>
              <a:rPr lang="pt-BR" b="1" dirty="0">
                <a:solidFill>
                  <a:srgbClr val="002060"/>
                </a:solidFill>
              </a:rPr>
              <a:t>É por isso, que somos chamados a </a:t>
            </a:r>
            <a:r>
              <a:rPr lang="pt-BR" b="1" dirty="0" smtClean="0">
                <a:solidFill>
                  <a:srgbClr val="002060"/>
                </a:solidFill>
              </a:rPr>
              <a:t>pensar</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76</a:t>
            </a:fld>
            <a:endParaRPr lang="pt-BR"/>
          </a:p>
        </p:txBody>
      </p:sp>
    </p:spTree>
    <p:extLst>
      <p:ext uri="{BB962C8B-B14F-4D97-AF65-F5344CB8AC3E}">
        <p14:creationId xmlns:p14="http://schemas.microsoft.com/office/powerpoint/2010/main" val="14642450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ALGUMAS ATITUDES QUE PODEMOS ASSUMIR</a:t>
            </a:r>
            <a:endParaRPr lang="pt-BR" sz="3000" dirty="0"/>
          </a:p>
        </p:txBody>
      </p:sp>
      <p:sp>
        <p:nvSpPr>
          <p:cNvPr id="3" name="Espaço Reservado para Conteúdo 2"/>
          <p:cNvSpPr>
            <a:spLocks noGrp="1"/>
          </p:cNvSpPr>
          <p:nvPr>
            <p:ph sz="quarter" idx="1"/>
          </p:nvPr>
        </p:nvSpPr>
        <p:spPr>
          <a:xfrm>
            <a:off x="457200" y="1600200"/>
            <a:ext cx="8229600" cy="5141168"/>
          </a:xfrm>
        </p:spPr>
        <p:txBody>
          <a:bodyPr>
            <a:normAutofit fontScale="77500" lnSpcReduction="20000"/>
          </a:bodyPr>
          <a:lstStyle/>
          <a:p>
            <a:pPr>
              <a:lnSpc>
                <a:spcPct val="170000"/>
              </a:lnSpc>
            </a:pPr>
            <a:r>
              <a:rPr lang="pt-BR" b="1" dirty="0">
                <a:solidFill>
                  <a:srgbClr val="002060"/>
                </a:solidFill>
              </a:rPr>
              <a:t>Na sua casa:</a:t>
            </a:r>
          </a:p>
          <a:p>
            <a:pPr lvl="1">
              <a:lnSpc>
                <a:spcPct val="170000"/>
              </a:lnSpc>
            </a:pPr>
            <a:r>
              <a:rPr lang="pt-BR" b="1" dirty="0"/>
              <a:t>Como é o uso da </a:t>
            </a:r>
            <a:r>
              <a:rPr lang="pt-BR" b="1" dirty="0" smtClean="0"/>
              <a:t>água? Com </a:t>
            </a:r>
            <a:r>
              <a:rPr lang="pt-BR" b="1" dirty="0"/>
              <a:t>cuidado e economia? Quais as práticas </a:t>
            </a:r>
            <a:r>
              <a:rPr lang="pt-BR" b="1" dirty="0" smtClean="0"/>
              <a:t>adotadas para </a:t>
            </a:r>
            <a:r>
              <a:rPr lang="pt-BR" b="1" dirty="0"/>
              <a:t>um consumo </a:t>
            </a:r>
            <a:r>
              <a:rPr lang="pt-BR" b="1" dirty="0" smtClean="0"/>
              <a:t>responsável? </a:t>
            </a:r>
          </a:p>
          <a:p>
            <a:pPr lvl="1">
              <a:lnSpc>
                <a:spcPct val="170000"/>
              </a:lnSpc>
            </a:pPr>
            <a:r>
              <a:rPr lang="pt-BR" b="1" dirty="0" smtClean="0"/>
              <a:t>Existe </a:t>
            </a:r>
            <a:r>
              <a:rPr lang="pt-BR" b="1" dirty="0"/>
              <a:t>algum hábito que você </a:t>
            </a:r>
            <a:r>
              <a:rPr lang="pt-BR" b="1" dirty="0" smtClean="0"/>
              <a:t>poderia </a:t>
            </a:r>
            <a:r>
              <a:rPr lang="pt-BR" b="1" dirty="0"/>
              <a:t>mudar? </a:t>
            </a:r>
          </a:p>
          <a:p>
            <a:pPr lvl="1">
              <a:lnSpc>
                <a:spcPct val="170000"/>
              </a:lnSpc>
            </a:pPr>
            <a:r>
              <a:rPr lang="pt-BR" b="1" dirty="0"/>
              <a:t>A sua casa tem coleta e afastamento do esgoto</a:t>
            </a:r>
            <a:r>
              <a:rPr lang="pt-BR" b="1" dirty="0" smtClean="0"/>
              <a:t>?</a:t>
            </a:r>
          </a:p>
          <a:p>
            <a:pPr lvl="1">
              <a:lnSpc>
                <a:spcPct val="170000"/>
              </a:lnSpc>
            </a:pPr>
            <a:r>
              <a:rPr lang="pt-BR" b="1" dirty="0" smtClean="0"/>
              <a:t>Materiais descartáveis entram facilmente na sua casa?</a:t>
            </a:r>
            <a:endParaRPr lang="pt-BR" b="1" dirty="0"/>
          </a:p>
          <a:p>
            <a:pPr lvl="1">
              <a:lnSpc>
                <a:spcPct val="170000"/>
              </a:lnSpc>
            </a:pPr>
            <a:r>
              <a:rPr lang="pt-BR" b="1" dirty="0" smtClean="0"/>
              <a:t>Você apaga </a:t>
            </a:r>
            <a:r>
              <a:rPr lang="pt-BR" b="1" dirty="0"/>
              <a:t>a luz do cômodo que ficará vazio?</a:t>
            </a:r>
          </a:p>
          <a:p>
            <a:pPr lvl="1">
              <a:lnSpc>
                <a:spcPct val="170000"/>
              </a:lnSpc>
            </a:pPr>
            <a:r>
              <a:rPr lang="pt-BR" b="1" dirty="0"/>
              <a:t>Você desperdiça alimentos? </a:t>
            </a:r>
          </a:p>
          <a:p>
            <a:pPr lvl="1">
              <a:lnSpc>
                <a:spcPct val="170000"/>
              </a:lnSpc>
            </a:pPr>
            <a:r>
              <a:rPr lang="pt-BR" b="1" dirty="0"/>
              <a:t>Qual o destino </a:t>
            </a:r>
            <a:r>
              <a:rPr lang="pt-BR" b="1" dirty="0" smtClean="0"/>
              <a:t>do </a:t>
            </a:r>
            <a:r>
              <a:rPr lang="pt-BR" b="1" dirty="0"/>
              <a:t>óleo da fritura </a:t>
            </a:r>
            <a:r>
              <a:rPr lang="pt-BR" b="1" dirty="0" smtClean="0"/>
              <a:t>descartado? </a:t>
            </a:r>
            <a:endParaRPr lang="pt-BR" b="1" dirty="0"/>
          </a:p>
          <a:p>
            <a:pPr lvl="1">
              <a:lnSpc>
                <a:spcPct val="170000"/>
              </a:lnSpc>
            </a:pPr>
            <a:r>
              <a:rPr lang="pt-BR" b="1" dirty="0"/>
              <a:t>Você tem cuidado com o </a:t>
            </a:r>
            <a:r>
              <a:rPr lang="pt-BR" b="1" dirty="0" smtClean="0"/>
              <a:t>lixo? </a:t>
            </a:r>
            <a:endParaRPr lang="pt-BR" b="1" dirty="0"/>
          </a:p>
          <a:p>
            <a:pPr lvl="1">
              <a:lnSpc>
                <a:spcPct val="170000"/>
              </a:lnSpc>
            </a:pPr>
            <a:r>
              <a:rPr lang="pt-BR" b="1" dirty="0" smtClean="0"/>
              <a:t>Usa </a:t>
            </a:r>
            <a:r>
              <a:rPr lang="pt-BR" b="1" dirty="0"/>
              <a:t>detergente </a:t>
            </a:r>
            <a:r>
              <a:rPr lang="pt-BR" b="1" dirty="0">
                <a:solidFill>
                  <a:srgbClr val="FF0000"/>
                </a:solidFill>
              </a:rPr>
              <a:t>biodegradável?</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77</a:t>
            </a:fld>
            <a:endParaRPr lang="pt-BR" dirty="0"/>
          </a:p>
        </p:txBody>
      </p:sp>
    </p:spTree>
    <p:extLst>
      <p:ext uri="{BB962C8B-B14F-4D97-AF65-F5344CB8AC3E}">
        <p14:creationId xmlns:p14="http://schemas.microsoft.com/office/powerpoint/2010/main" val="17986858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ALGUMAS ATITUDES QUE PODEMOS ASSUMIR</a:t>
            </a:r>
            <a:endParaRPr lang="pt-BR" sz="3000" dirty="0"/>
          </a:p>
        </p:txBody>
      </p:sp>
      <p:sp>
        <p:nvSpPr>
          <p:cNvPr id="3" name="Espaço Reservado para Conteúdo 2"/>
          <p:cNvSpPr>
            <a:spLocks noGrp="1"/>
          </p:cNvSpPr>
          <p:nvPr>
            <p:ph sz="quarter" idx="1"/>
          </p:nvPr>
        </p:nvSpPr>
        <p:spPr>
          <a:xfrm>
            <a:off x="457200" y="1600200"/>
            <a:ext cx="8229600" cy="5069160"/>
          </a:xfrm>
        </p:spPr>
        <p:txBody>
          <a:bodyPr>
            <a:normAutofit fontScale="92500" lnSpcReduction="10000"/>
          </a:bodyPr>
          <a:lstStyle/>
          <a:p>
            <a:pPr>
              <a:lnSpc>
                <a:spcPct val="170000"/>
              </a:lnSpc>
            </a:pPr>
            <a:r>
              <a:rPr lang="pt-BR" b="1" dirty="0">
                <a:solidFill>
                  <a:srgbClr val="002060"/>
                </a:solidFill>
              </a:rPr>
              <a:t>No seu bairro:</a:t>
            </a:r>
          </a:p>
          <a:p>
            <a:pPr lvl="1">
              <a:lnSpc>
                <a:spcPct val="170000"/>
              </a:lnSpc>
            </a:pPr>
            <a:r>
              <a:rPr lang="pt-BR" b="1" dirty="0" smtClean="0"/>
              <a:t>Tem água </a:t>
            </a:r>
            <a:r>
              <a:rPr lang="pt-BR" b="1" dirty="0"/>
              <a:t>encanada?</a:t>
            </a:r>
          </a:p>
          <a:p>
            <a:pPr lvl="1">
              <a:lnSpc>
                <a:spcPct val="170000"/>
              </a:lnSpc>
            </a:pPr>
            <a:r>
              <a:rPr lang="pt-BR" b="1" dirty="0"/>
              <a:t>Há coleta regular de lixo?</a:t>
            </a:r>
          </a:p>
          <a:p>
            <a:pPr lvl="1">
              <a:lnSpc>
                <a:spcPct val="170000"/>
              </a:lnSpc>
            </a:pPr>
            <a:r>
              <a:rPr lang="pt-BR" b="1" dirty="0" smtClean="0"/>
              <a:t>Tem rede </a:t>
            </a:r>
            <a:r>
              <a:rPr lang="pt-BR" b="1" dirty="0"/>
              <a:t>de esgoto? Todas as casas estão ligadas à </a:t>
            </a:r>
            <a:r>
              <a:rPr lang="pt-BR" b="1" dirty="0" smtClean="0"/>
              <a:t>rede? </a:t>
            </a:r>
            <a:endParaRPr lang="pt-BR" b="1" dirty="0"/>
          </a:p>
          <a:p>
            <a:pPr>
              <a:lnSpc>
                <a:spcPct val="170000"/>
              </a:lnSpc>
            </a:pPr>
            <a:r>
              <a:rPr lang="pt-BR" b="1" dirty="0">
                <a:solidFill>
                  <a:srgbClr val="002060"/>
                </a:solidFill>
              </a:rPr>
              <a:t>Na sua cidade:</a:t>
            </a:r>
          </a:p>
          <a:p>
            <a:pPr lvl="1">
              <a:lnSpc>
                <a:spcPct val="170000"/>
              </a:lnSpc>
            </a:pPr>
            <a:r>
              <a:rPr lang="pt-BR" b="1" dirty="0"/>
              <a:t>Como está a distribuição de água? É</a:t>
            </a:r>
            <a:r>
              <a:rPr lang="pt-BR" b="1" dirty="0" smtClean="0"/>
              <a:t> de qualidade</a:t>
            </a:r>
            <a:r>
              <a:rPr lang="pt-BR" b="1" dirty="0"/>
              <a:t>?</a:t>
            </a:r>
          </a:p>
          <a:p>
            <a:pPr lvl="1">
              <a:lnSpc>
                <a:spcPct val="170000"/>
              </a:lnSpc>
            </a:pPr>
            <a:r>
              <a:rPr lang="pt-BR" b="1" dirty="0"/>
              <a:t>Há </a:t>
            </a:r>
            <a:r>
              <a:rPr lang="pt-BR" b="1" dirty="0" smtClean="0"/>
              <a:t>tratamento </a:t>
            </a:r>
            <a:r>
              <a:rPr lang="pt-BR" b="1" dirty="0"/>
              <a:t>do </a:t>
            </a:r>
            <a:r>
              <a:rPr lang="pt-BR" b="1" dirty="0" smtClean="0"/>
              <a:t>esgoto?</a:t>
            </a:r>
            <a:endParaRPr lang="pt-BR" b="1" dirty="0"/>
          </a:p>
          <a:p>
            <a:pPr lvl="1">
              <a:lnSpc>
                <a:spcPct val="170000"/>
              </a:lnSpc>
            </a:pPr>
            <a:r>
              <a:rPr lang="pt-BR" b="1" dirty="0" smtClean="0"/>
              <a:t>O lixo é reciclado? Existem cooperativas </a:t>
            </a:r>
            <a:r>
              <a:rPr lang="pt-BR" b="1" dirty="0"/>
              <a:t>de </a:t>
            </a:r>
            <a:r>
              <a:rPr lang="pt-BR" b="1" dirty="0" smtClean="0"/>
              <a:t>reciclagem? </a:t>
            </a:r>
            <a:endParaRPr lang="pt-BR" b="1" dirty="0"/>
          </a:p>
          <a:p>
            <a:pPr lvl="1">
              <a:lnSpc>
                <a:spcPct val="170000"/>
              </a:lnSpc>
            </a:pPr>
            <a:r>
              <a:rPr lang="pt-BR" b="1" dirty="0" smtClean="0"/>
              <a:t>O serviço de saneamento é terceirizado?</a:t>
            </a:r>
            <a:endParaRPr lang="pt-BR"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78</a:t>
            </a:fld>
            <a:endParaRPr lang="pt-BR"/>
          </a:p>
        </p:txBody>
      </p:sp>
    </p:spTree>
    <p:extLst>
      <p:ext uri="{BB962C8B-B14F-4D97-AF65-F5344CB8AC3E}">
        <p14:creationId xmlns:p14="http://schemas.microsoft.com/office/powerpoint/2010/main" val="28376361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ctr" rtl="0">
              <a:spcBef>
                <a:spcPct val="0"/>
              </a:spcBef>
            </a:pPr>
            <a:r>
              <a:rPr lang="pt-BR" sz="3000" b="1" dirty="0" smtClean="0">
                <a:solidFill>
                  <a:srgbClr val="C00000"/>
                </a:solidFill>
                <a:latin typeface="+mj-lt"/>
              </a:rPr>
              <a:t>PARTICIPAR</a:t>
            </a:r>
            <a:endParaRPr lang="pt-BR" sz="3000" dirty="0">
              <a:solidFill>
                <a:srgbClr val="C00000"/>
              </a:solidFill>
              <a:latin typeface="+mj-lt"/>
            </a:endParaRPr>
          </a:p>
        </p:txBody>
      </p:sp>
      <p:sp>
        <p:nvSpPr>
          <p:cNvPr id="3" name="Espaço Reservado para Conteúdo 2"/>
          <p:cNvSpPr>
            <a:spLocks noGrp="1"/>
          </p:cNvSpPr>
          <p:nvPr>
            <p:ph sz="quarter" idx="1"/>
          </p:nvPr>
        </p:nvSpPr>
        <p:spPr>
          <a:xfrm>
            <a:off x="457200" y="1600200"/>
            <a:ext cx="8229600" cy="5141168"/>
          </a:xfrm>
        </p:spPr>
        <p:txBody>
          <a:bodyPr>
            <a:normAutofit fontScale="92500"/>
          </a:bodyPr>
          <a:lstStyle/>
          <a:p>
            <a:pPr lvl="0">
              <a:lnSpc>
                <a:spcPct val="160000"/>
              </a:lnSpc>
            </a:pPr>
            <a:r>
              <a:rPr lang="pt-BR" b="1" dirty="0" smtClean="0">
                <a:solidFill>
                  <a:srgbClr val="002060"/>
                </a:solidFill>
              </a:rPr>
              <a:t>É </a:t>
            </a:r>
            <a:r>
              <a:rPr lang="pt-BR" b="1" dirty="0">
                <a:solidFill>
                  <a:srgbClr val="002060"/>
                </a:solidFill>
              </a:rPr>
              <a:t>fundamental dar </a:t>
            </a:r>
            <a:r>
              <a:rPr lang="pt-BR" b="1" dirty="0" smtClean="0">
                <a:solidFill>
                  <a:srgbClr val="002060"/>
                </a:solidFill>
              </a:rPr>
              <a:t>visibilidade às questões da política </a:t>
            </a:r>
            <a:r>
              <a:rPr lang="pt-BR" b="1" dirty="0">
                <a:solidFill>
                  <a:srgbClr val="002060"/>
                </a:solidFill>
              </a:rPr>
              <a:t>de saneamento básico. </a:t>
            </a:r>
            <a:r>
              <a:rPr lang="pt-BR" b="1" dirty="0" smtClean="0">
                <a:solidFill>
                  <a:srgbClr val="002060"/>
                </a:solidFill>
              </a:rPr>
              <a:t>Esse </a:t>
            </a:r>
            <a:r>
              <a:rPr lang="pt-BR" b="1" dirty="0">
                <a:solidFill>
                  <a:srgbClr val="002060"/>
                </a:solidFill>
              </a:rPr>
              <a:t>tema </a:t>
            </a:r>
            <a:r>
              <a:rPr lang="pt-BR" b="1" dirty="0" smtClean="0">
                <a:solidFill>
                  <a:srgbClr val="002060"/>
                </a:solidFill>
              </a:rPr>
              <a:t>deve ser prioridade </a:t>
            </a:r>
            <a:r>
              <a:rPr lang="pt-BR" b="1" dirty="0">
                <a:solidFill>
                  <a:srgbClr val="002060"/>
                </a:solidFill>
              </a:rPr>
              <a:t>nas ações do </a:t>
            </a:r>
            <a:r>
              <a:rPr lang="pt-BR" b="1" dirty="0" smtClean="0">
                <a:solidFill>
                  <a:srgbClr val="002060"/>
                </a:solidFill>
              </a:rPr>
              <a:t>Estado</a:t>
            </a:r>
            <a:endParaRPr lang="pt-BR" b="1" dirty="0">
              <a:solidFill>
                <a:srgbClr val="002060"/>
              </a:solidFill>
            </a:endParaRPr>
          </a:p>
          <a:p>
            <a:pPr lvl="0">
              <a:lnSpc>
                <a:spcPct val="160000"/>
              </a:lnSpc>
            </a:pPr>
            <a:r>
              <a:rPr lang="pt-BR" b="1" dirty="0" smtClean="0">
                <a:solidFill>
                  <a:srgbClr val="002060"/>
                </a:solidFill>
              </a:rPr>
              <a:t>Temos </a:t>
            </a:r>
            <a:r>
              <a:rPr lang="pt-BR" b="1" dirty="0">
                <a:solidFill>
                  <a:srgbClr val="002060"/>
                </a:solidFill>
              </a:rPr>
              <a:t>de desenvolver a dimensão ética de nossa prática com relação à saúde, ao meio ambiente, ao saneamento e à forma como depositamos o </a:t>
            </a:r>
            <a:r>
              <a:rPr lang="pt-BR" b="1" dirty="0" smtClean="0">
                <a:solidFill>
                  <a:srgbClr val="002060"/>
                </a:solidFill>
              </a:rPr>
              <a:t>lixo </a:t>
            </a:r>
            <a:endParaRPr lang="pt-BR" b="1" dirty="0">
              <a:solidFill>
                <a:srgbClr val="002060"/>
              </a:solidFill>
            </a:endParaRPr>
          </a:p>
          <a:p>
            <a:pPr lvl="0">
              <a:lnSpc>
                <a:spcPct val="160000"/>
              </a:lnSpc>
            </a:pPr>
            <a:r>
              <a:rPr lang="pt-BR" b="1" dirty="0">
                <a:solidFill>
                  <a:srgbClr val="002060"/>
                </a:solidFill>
              </a:rPr>
              <a:t>Essa é uma questão que envolve </a:t>
            </a:r>
            <a:r>
              <a:rPr lang="pt-BR" b="1" dirty="0" smtClean="0">
                <a:solidFill>
                  <a:srgbClr val="002060"/>
                </a:solidFill>
              </a:rPr>
              <a:t>a todos. Devemos mudar nosso estilo </a:t>
            </a:r>
            <a:r>
              <a:rPr lang="pt-BR" b="1" dirty="0">
                <a:solidFill>
                  <a:srgbClr val="002060"/>
                </a:solidFill>
              </a:rPr>
              <a:t>de vida, </a:t>
            </a:r>
            <a:r>
              <a:rPr lang="pt-BR" b="1" dirty="0" smtClean="0">
                <a:solidFill>
                  <a:srgbClr val="002060"/>
                </a:solidFill>
              </a:rPr>
              <a:t>ser </a:t>
            </a:r>
            <a:r>
              <a:rPr lang="pt-BR" b="1" dirty="0">
                <a:solidFill>
                  <a:srgbClr val="002060"/>
                </a:solidFill>
              </a:rPr>
              <a:t>menos </a:t>
            </a:r>
            <a:r>
              <a:rPr lang="pt-BR" b="1" dirty="0" smtClean="0">
                <a:solidFill>
                  <a:srgbClr val="002060"/>
                </a:solidFill>
              </a:rPr>
              <a:t>consumistas</a:t>
            </a:r>
            <a:r>
              <a:rPr lang="pt-BR" b="1" dirty="0">
                <a:solidFill>
                  <a:srgbClr val="002060"/>
                </a:solidFill>
              </a:rPr>
              <a:t>, </a:t>
            </a:r>
            <a:r>
              <a:rPr lang="pt-BR" b="1" dirty="0" smtClean="0">
                <a:solidFill>
                  <a:srgbClr val="002060"/>
                </a:solidFill>
              </a:rPr>
              <a:t>produzir </a:t>
            </a:r>
            <a:r>
              <a:rPr lang="pt-BR" b="1" dirty="0">
                <a:solidFill>
                  <a:srgbClr val="002060"/>
                </a:solidFill>
              </a:rPr>
              <a:t>menos </a:t>
            </a:r>
            <a:r>
              <a:rPr lang="pt-BR" b="1" dirty="0" smtClean="0">
                <a:solidFill>
                  <a:srgbClr val="002060"/>
                </a:solidFill>
              </a:rPr>
              <a:t>lixo</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79</a:t>
            </a:fld>
            <a:endParaRPr lang="pt-BR"/>
          </a:p>
        </p:txBody>
      </p:sp>
    </p:spTree>
    <p:extLst>
      <p:ext uri="{BB962C8B-B14F-4D97-AF65-F5344CB8AC3E}">
        <p14:creationId xmlns:p14="http://schemas.microsoft.com/office/powerpoint/2010/main" val="3828548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POR QUE UMA IV CAMPANHA DA FRATERNIDADE ECUMÊNICA (CFE)?</a:t>
            </a:r>
            <a:endParaRPr lang="pt-BR" sz="3000" dirty="0"/>
          </a:p>
        </p:txBody>
      </p:sp>
      <p:sp>
        <p:nvSpPr>
          <p:cNvPr id="3" name="Espaço Reservado para Conteúdo 2"/>
          <p:cNvSpPr>
            <a:spLocks noGrp="1"/>
          </p:cNvSpPr>
          <p:nvPr>
            <p:ph sz="quarter" idx="1"/>
          </p:nvPr>
        </p:nvSpPr>
        <p:spPr>
          <a:xfrm>
            <a:off x="457200" y="1600200"/>
            <a:ext cx="8229600" cy="4925144"/>
          </a:xfrm>
        </p:spPr>
        <p:txBody>
          <a:bodyPr>
            <a:normAutofit fontScale="70000" lnSpcReduction="20000"/>
          </a:bodyPr>
          <a:lstStyle/>
          <a:p>
            <a:pPr lvl="0">
              <a:lnSpc>
                <a:spcPct val="170000"/>
              </a:lnSpc>
            </a:pPr>
            <a:r>
              <a:rPr lang="pt-BR" b="1" dirty="0" smtClean="0">
                <a:solidFill>
                  <a:srgbClr val="002060"/>
                </a:solidFill>
              </a:rPr>
              <a:t>Estamos em </a:t>
            </a:r>
            <a:r>
              <a:rPr lang="pt-BR" b="1" dirty="0">
                <a:solidFill>
                  <a:srgbClr val="002060"/>
                </a:solidFill>
              </a:rPr>
              <a:t>sintonia com o </a:t>
            </a:r>
            <a:r>
              <a:rPr lang="pt-BR" b="1" dirty="0" smtClean="0">
                <a:solidFill>
                  <a:srgbClr val="002060"/>
                </a:solidFill>
              </a:rPr>
              <a:t>CMI e com </a:t>
            </a:r>
            <a:r>
              <a:rPr lang="pt-BR" b="1" dirty="0">
                <a:solidFill>
                  <a:srgbClr val="002060"/>
                </a:solidFill>
              </a:rPr>
              <a:t>o Papa </a:t>
            </a:r>
            <a:r>
              <a:rPr lang="pt-BR" b="1" dirty="0" smtClean="0">
                <a:solidFill>
                  <a:srgbClr val="002060"/>
                </a:solidFill>
              </a:rPr>
              <a:t>Francisco, que têm </a:t>
            </a:r>
            <a:r>
              <a:rPr lang="pt-BR" b="1" dirty="0">
                <a:solidFill>
                  <a:srgbClr val="002060"/>
                </a:solidFill>
              </a:rPr>
              <a:t>chamado a atenção para </a:t>
            </a:r>
            <a:r>
              <a:rPr lang="pt-BR" b="1" dirty="0" smtClean="0">
                <a:solidFill>
                  <a:srgbClr val="002060"/>
                </a:solidFill>
              </a:rPr>
              <a:t>o </a:t>
            </a:r>
            <a:r>
              <a:rPr lang="pt-BR" b="1" dirty="0">
                <a:solidFill>
                  <a:srgbClr val="002060"/>
                </a:solidFill>
              </a:rPr>
              <a:t>atual modelo de desenvolvimento </a:t>
            </a:r>
            <a:r>
              <a:rPr lang="pt-BR" b="1" dirty="0" smtClean="0">
                <a:solidFill>
                  <a:srgbClr val="002060"/>
                </a:solidFill>
              </a:rPr>
              <a:t>que ameaça </a:t>
            </a:r>
            <a:r>
              <a:rPr lang="pt-BR" b="1" dirty="0">
                <a:solidFill>
                  <a:srgbClr val="002060"/>
                </a:solidFill>
              </a:rPr>
              <a:t>a </a:t>
            </a:r>
            <a:r>
              <a:rPr lang="pt-BR" b="1" dirty="0" smtClean="0">
                <a:solidFill>
                  <a:srgbClr val="002060"/>
                </a:solidFill>
              </a:rPr>
              <a:t>vida e destrói </a:t>
            </a:r>
            <a:r>
              <a:rPr lang="pt-BR" b="1" dirty="0">
                <a:solidFill>
                  <a:srgbClr val="002060"/>
                </a:solidFill>
              </a:rPr>
              <a:t>a biodiversidade</a:t>
            </a:r>
            <a:r>
              <a:rPr lang="pt-BR" b="1" dirty="0" smtClean="0">
                <a:solidFill>
                  <a:srgbClr val="002060"/>
                </a:solidFill>
              </a:rPr>
              <a:t>. Devemos assumir </a:t>
            </a:r>
            <a:r>
              <a:rPr lang="pt-BR" b="1" dirty="0">
                <a:solidFill>
                  <a:srgbClr val="002060"/>
                </a:solidFill>
              </a:rPr>
              <a:t>nossas responsabilidades pelo cuidado com a Casa Comum e denunciar os pecados que ameaçam a vida no </a:t>
            </a:r>
            <a:r>
              <a:rPr lang="pt-BR" b="1" dirty="0" smtClean="0">
                <a:solidFill>
                  <a:srgbClr val="002060"/>
                </a:solidFill>
              </a:rPr>
              <a:t>planeta </a:t>
            </a:r>
            <a:endParaRPr lang="pt-BR" b="1" dirty="0">
              <a:solidFill>
                <a:srgbClr val="002060"/>
              </a:solidFill>
            </a:endParaRPr>
          </a:p>
          <a:p>
            <a:pPr lvl="0">
              <a:lnSpc>
                <a:spcPct val="170000"/>
              </a:lnSpc>
            </a:pPr>
            <a:r>
              <a:rPr lang="pt-BR" b="1" dirty="0" smtClean="0">
                <a:solidFill>
                  <a:srgbClr val="002060"/>
                </a:solidFill>
              </a:rPr>
              <a:t>Esta CFE</a:t>
            </a:r>
            <a:r>
              <a:rPr lang="pt-BR" b="1" dirty="0">
                <a:solidFill>
                  <a:srgbClr val="002060"/>
                </a:solidFill>
              </a:rPr>
              <a:t>, além das cinco Igrejas que integram o CONIC, </a:t>
            </a:r>
            <a:r>
              <a:rPr lang="pt-BR" b="1" dirty="0" smtClean="0">
                <a:solidFill>
                  <a:srgbClr val="002060"/>
                </a:solidFill>
              </a:rPr>
              <a:t>estão também a </a:t>
            </a:r>
            <a:r>
              <a:rPr lang="pt-BR" b="1" dirty="0">
                <a:solidFill>
                  <a:srgbClr val="002060"/>
                </a:solidFill>
              </a:rPr>
              <a:t>Aliança de Batistas do Brasil, o Centro Ecumênico de Serviços à Evangelização e Educação Popular/CESEEP e a Visão Mundial. </a:t>
            </a:r>
            <a:r>
              <a:rPr lang="pt-BR" b="1" dirty="0" smtClean="0">
                <a:solidFill>
                  <a:srgbClr val="002060"/>
                </a:solidFill>
              </a:rPr>
              <a:t>Esta CFE será </a:t>
            </a:r>
            <a:r>
              <a:rPr lang="pt-BR" b="1" dirty="0">
                <a:solidFill>
                  <a:srgbClr val="002060"/>
                </a:solidFill>
              </a:rPr>
              <a:t>internacional, porque a Misereor, </a:t>
            </a:r>
            <a:r>
              <a:rPr lang="pt-BR" b="1" dirty="0" smtClean="0">
                <a:solidFill>
                  <a:srgbClr val="002060"/>
                </a:solidFill>
              </a:rPr>
              <a:t>da Alemanha, integrou-se a ela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a:t>
            </a:fld>
            <a:endParaRPr lang="pt-BR"/>
          </a:p>
        </p:txBody>
      </p:sp>
    </p:spTree>
    <p:extLst>
      <p:ext uri="{BB962C8B-B14F-4D97-AF65-F5344CB8AC3E}">
        <p14:creationId xmlns:p14="http://schemas.microsoft.com/office/powerpoint/2010/main" val="27313876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ctr" rtl="0">
              <a:spcBef>
                <a:spcPct val="0"/>
              </a:spcBef>
            </a:pPr>
            <a:r>
              <a:rPr lang="pt-BR" sz="3000" b="1" dirty="0" smtClean="0">
                <a:solidFill>
                  <a:srgbClr val="C00000"/>
                </a:solidFill>
                <a:latin typeface="+mj-lt"/>
              </a:rPr>
              <a:t>EDUCAR PARA A SUSTENTABILIDADE</a:t>
            </a:r>
            <a:endParaRPr lang="pt-BR" sz="3000" dirty="0">
              <a:solidFill>
                <a:srgbClr val="C00000"/>
              </a:solidFill>
              <a:latin typeface="+mj-lt"/>
            </a:endParaRPr>
          </a:p>
        </p:txBody>
      </p:sp>
      <p:sp>
        <p:nvSpPr>
          <p:cNvPr id="3" name="Espaço Reservado para Conteúdo 2"/>
          <p:cNvSpPr>
            <a:spLocks noGrp="1"/>
          </p:cNvSpPr>
          <p:nvPr>
            <p:ph sz="quarter" idx="1"/>
          </p:nvPr>
        </p:nvSpPr>
        <p:spPr>
          <a:xfrm>
            <a:off x="457200" y="1340768"/>
            <a:ext cx="8229600" cy="5256584"/>
          </a:xfrm>
        </p:spPr>
        <p:txBody>
          <a:bodyPr>
            <a:normAutofit fontScale="85000" lnSpcReduction="10000"/>
          </a:bodyPr>
          <a:lstStyle/>
          <a:p>
            <a:pPr lvl="0">
              <a:lnSpc>
                <a:spcPct val="170000"/>
              </a:lnSpc>
            </a:pPr>
            <a:r>
              <a:rPr lang="pt-BR" b="1" dirty="0">
                <a:solidFill>
                  <a:srgbClr val="002060"/>
                </a:solidFill>
              </a:rPr>
              <a:t>A educação para a sustentabilidade </a:t>
            </a:r>
            <a:r>
              <a:rPr lang="pt-BR" b="1" dirty="0" smtClean="0">
                <a:solidFill>
                  <a:srgbClr val="002060"/>
                </a:solidFill>
              </a:rPr>
              <a:t>depende da </a:t>
            </a:r>
            <a:r>
              <a:rPr lang="pt-BR" b="1" dirty="0">
                <a:solidFill>
                  <a:srgbClr val="002060"/>
                </a:solidFill>
              </a:rPr>
              <a:t>adoção de práticas </a:t>
            </a:r>
            <a:r>
              <a:rPr lang="pt-BR" b="1" dirty="0" smtClean="0">
                <a:solidFill>
                  <a:srgbClr val="002060"/>
                </a:solidFill>
              </a:rPr>
              <a:t>simples: </a:t>
            </a:r>
            <a:endParaRPr lang="pt-BR" b="1" dirty="0">
              <a:solidFill>
                <a:srgbClr val="002060"/>
              </a:solidFill>
            </a:endParaRPr>
          </a:p>
          <a:p>
            <a:pPr lvl="0">
              <a:lnSpc>
                <a:spcPct val="170000"/>
              </a:lnSpc>
            </a:pPr>
            <a:r>
              <a:rPr lang="pt-BR" b="1" dirty="0">
                <a:solidFill>
                  <a:srgbClr val="002060"/>
                </a:solidFill>
              </a:rPr>
              <a:t>Ao tomar banho, escovar os dentes, não </a:t>
            </a:r>
            <a:r>
              <a:rPr lang="pt-BR" b="1" dirty="0" smtClean="0">
                <a:solidFill>
                  <a:srgbClr val="002060"/>
                </a:solidFill>
              </a:rPr>
              <a:t>deixar </a:t>
            </a:r>
            <a:r>
              <a:rPr lang="pt-BR" b="1" dirty="0">
                <a:solidFill>
                  <a:srgbClr val="002060"/>
                </a:solidFill>
              </a:rPr>
              <a:t>a água </a:t>
            </a:r>
            <a:r>
              <a:rPr lang="pt-BR" b="1" dirty="0" smtClean="0">
                <a:solidFill>
                  <a:srgbClr val="002060"/>
                </a:solidFill>
              </a:rPr>
              <a:t>correndo;</a:t>
            </a:r>
            <a:endParaRPr lang="pt-BR" b="1" dirty="0">
              <a:solidFill>
                <a:srgbClr val="002060"/>
              </a:solidFill>
            </a:endParaRPr>
          </a:p>
          <a:p>
            <a:pPr lvl="0">
              <a:lnSpc>
                <a:spcPct val="170000"/>
              </a:lnSpc>
            </a:pPr>
            <a:r>
              <a:rPr lang="pt-BR" b="1" dirty="0" smtClean="0">
                <a:solidFill>
                  <a:srgbClr val="002060"/>
                </a:solidFill>
              </a:rPr>
              <a:t>Apagar </a:t>
            </a:r>
            <a:r>
              <a:rPr lang="pt-BR" b="1" dirty="0">
                <a:solidFill>
                  <a:srgbClr val="002060"/>
                </a:solidFill>
              </a:rPr>
              <a:t>as luzes nos cômodos vazios;</a:t>
            </a:r>
          </a:p>
          <a:p>
            <a:pPr lvl="0">
              <a:lnSpc>
                <a:spcPct val="170000"/>
              </a:lnSpc>
            </a:pPr>
            <a:r>
              <a:rPr lang="pt-BR" b="1" dirty="0" smtClean="0">
                <a:solidFill>
                  <a:srgbClr val="002060"/>
                </a:solidFill>
              </a:rPr>
              <a:t>Separar </a:t>
            </a:r>
            <a:r>
              <a:rPr lang="pt-BR" b="1" dirty="0">
                <a:solidFill>
                  <a:srgbClr val="002060"/>
                </a:solidFill>
              </a:rPr>
              <a:t>o </a:t>
            </a:r>
            <a:r>
              <a:rPr lang="pt-BR" b="1" dirty="0" smtClean="0">
                <a:solidFill>
                  <a:srgbClr val="002060"/>
                </a:solidFill>
              </a:rPr>
              <a:t>lixo;</a:t>
            </a:r>
            <a:endParaRPr lang="pt-BR" b="1" dirty="0">
              <a:solidFill>
                <a:srgbClr val="002060"/>
              </a:solidFill>
            </a:endParaRPr>
          </a:p>
          <a:p>
            <a:pPr lvl="0">
              <a:lnSpc>
                <a:spcPct val="170000"/>
              </a:lnSpc>
            </a:pPr>
            <a:r>
              <a:rPr lang="pt-BR" b="1" dirty="0" smtClean="0">
                <a:solidFill>
                  <a:srgbClr val="002060"/>
                </a:solidFill>
              </a:rPr>
              <a:t>Manter</a:t>
            </a:r>
            <a:r>
              <a:rPr lang="en-US" b="1" dirty="0" smtClean="0">
                <a:solidFill>
                  <a:srgbClr val="002060"/>
                </a:solidFill>
              </a:rPr>
              <a:t> </a:t>
            </a:r>
            <a:r>
              <a:rPr lang="en-US" b="1" dirty="0">
                <a:solidFill>
                  <a:srgbClr val="002060"/>
                </a:solidFill>
              </a:rPr>
              <a:t>o quintal </a:t>
            </a:r>
            <a:r>
              <a:rPr lang="pt-BR" b="1" dirty="0" smtClean="0">
                <a:solidFill>
                  <a:srgbClr val="002060"/>
                </a:solidFill>
              </a:rPr>
              <a:t>limpo</a:t>
            </a:r>
            <a:r>
              <a:rPr lang="en-US" b="1" dirty="0" smtClean="0">
                <a:solidFill>
                  <a:srgbClr val="002060"/>
                </a:solidFill>
              </a:rPr>
              <a:t>;</a:t>
            </a:r>
            <a:endParaRPr lang="pt-BR" b="1" dirty="0">
              <a:solidFill>
                <a:srgbClr val="002060"/>
              </a:solidFill>
            </a:endParaRPr>
          </a:p>
          <a:p>
            <a:pPr lvl="0">
              <a:lnSpc>
                <a:spcPct val="170000"/>
              </a:lnSpc>
            </a:pPr>
            <a:r>
              <a:rPr lang="pt-BR" b="1" dirty="0" smtClean="0">
                <a:solidFill>
                  <a:srgbClr val="002060"/>
                </a:solidFill>
              </a:rPr>
              <a:t>Descartar </a:t>
            </a:r>
            <a:r>
              <a:rPr lang="pt-BR" b="1" dirty="0">
                <a:solidFill>
                  <a:srgbClr val="002060"/>
                </a:solidFill>
              </a:rPr>
              <a:t>pilhas e produtos eletrônicos </a:t>
            </a:r>
            <a:r>
              <a:rPr lang="pt-BR" b="1" dirty="0" smtClean="0">
                <a:solidFill>
                  <a:srgbClr val="002060"/>
                </a:solidFill>
              </a:rPr>
              <a:t>adequadamente</a:t>
            </a:r>
            <a:endParaRPr lang="pt-BR" b="1" dirty="0">
              <a:solidFill>
                <a:srgbClr val="002060"/>
              </a:solidFill>
            </a:endParaRPr>
          </a:p>
          <a:p>
            <a:pPr lvl="0">
              <a:lnSpc>
                <a:spcPct val="170000"/>
              </a:lnSpc>
            </a:pPr>
            <a:r>
              <a:rPr lang="pt-BR" b="1" dirty="0" smtClean="0">
                <a:solidFill>
                  <a:srgbClr val="002060"/>
                </a:solidFill>
              </a:rPr>
              <a:t>Educar para </a:t>
            </a:r>
            <a:r>
              <a:rPr lang="pt-BR" b="1" dirty="0">
                <a:solidFill>
                  <a:srgbClr val="002060"/>
                </a:solidFill>
              </a:rPr>
              <a:t>a </a:t>
            </a:r>
            <a:r>
              <a:rPr lang="pt-BR" b="1" dirty="0" smtClean="0">
                <a:solidFill>
                  <a:srgbClr val="002060"/>
                </a:solidFill>
              </a:rPr>
              <a:t>sustentabilidade é conscientizar</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80</a:t>
            </a:fld>
            <a:endParaRPr lang="pt-BR"/>
          </a:p>
        </p:txBody>
      </p:sp>
    </p:spTree>
    <p:extLst>
      <p:ext uri="{BB962C8B-B14F-4D97-AF65-F5344CB8AC3E}">
        <p14:creationId xmlns:p14="http://schemas.microsoft.com/office/powerpoint/2010/main" val="28089137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EDUCAR PARA A SUSTENTABILIDADE</a:t>
            </a:r>
            <a:endParaRPr lang="pt-BR" sz="3000" dirty="0"/>
          </a:p>
        </p:txBody>
      </p:sp>
      <p:sp>
        <p:nvSpPr>
          <p:cNvPr id="3" name="Espaço Reservado para Conteúdo 2"/>
          <p:cNvSpPr>
            <a:spLocks noGrp="1"/>
          </p:cNvSpPr>
          <p:nvPr>
            <p:ph sz="quarter" idx="1"/>
          </p:nvPr>
        </p:nvSpPr>
        <p:spPr>
          <a:xfrm>
            <a:off x="467544" y="1628800"/>
            <a:ext cx="8003232" cy="4873752"/>
          </a:xfrm>
        </p:spPr>
        <p:txBody>
          <a:bodyPr>
            <a:normAutofit fontScale="85000" lnSpcReduction="10000"/>
          </a:bodyPr>
          <a:lstStyle/>
          <a:p>
            <a:pPr lvl="0">
              <a:lnSpc>
                <a:spcPct val="160000"/>
              </a:lnSpc>
            </a:pPr>
            <a:r>
              <a:rPr lang="pt-BR" b="1" dirty="0" smtClean="0">
                <a:solidFill>
                  <a:srgbClr val="002060"/>
                </a:solidFill>
              </a:rPr>
              <a:t>Precisamos </a:t>
            </a:r>
            <a:r>
              <a:rPr lang="pt-BR" b="1" dirty="0">
                <a:solidFill>
                  <a:srgbClr val="002060"/>
                </a:solidFill>
              </a:rPr>
              <a:t>de programas educacionais nas </a:t>
            </a:r>
            <a:r>
              <a:rPr lang="pt-BR" b="1" dirty="0" smtClean="0">
                <a:solidFill>
                  <a:srgbClr val="002060"/>
                </a:solidFill>
              </a:rPr>
              <a:t>escolas. </a:t>
            </a:r>
            <a:r>
              <a:rPr lang="pt-BR" b="1" dirty="0">
                <a:solidFill>
                  <a:srgbClr val="002060"/>
                </a:solidFill>
              </a:rPr>
              <a:t>As crianças e jovens são tão protagonistas quanto os adultos para estabelecer uma nova relação com a Casa </a:t>
            </a:r>
            <a:r>
              <a:rPr lang="pt-BR" b="1" dirty="0" smtClean="0">
                <a:solidFill>
                  <a:srgbClr val="002060"/>
                </a:solidFill>
              </a:rPr>
              <a:t>Comum</a:t>
            </a:r>
            <a:endParaRPr lang="pt-BR" b="1" dirty="0">
              <a:solidFill>
                <a:srgbClr val="002060"/>
              </a:solidFill>
            </a:endParaRPr>
          </a:p>
          <a:p>
            <a:pPr lvl="0">
              <a:lnSpc>
                <a:spcPct val="160000"/>
              </a:lnSpc>
            </a:pPr>
            <a:r>
              <a:rPr lang="pt-BR" b="1" dirty="0">
                <a:solidFill>
                  <a:srgbClr val="002060"/>
                </a:solidFill>
              </a:rPr>
              <a:t>Nossas igrejas também são responsáveis por motivar novas práticas no cuidado com a Casa </a:t>
            </a:r>
            <a:r>
              <a:rPr lang="pt-BR" b="1" dirty="0" smtClean="0">
                <a:solidFill>
                  <a:srgbClr val="002060"/>
                </a:solidFill>
              </a:rPr>
              <a:t>Comum</a:t>
            </a:r>
          </a:p>
          <a:p>
            <a:pPr lvl="0">
              <a:lnSpc>
                <a:spcPct val="160000"/>
              </a:lnSpc>
            </a:pPr>
            <a:r>
              <a:rPr lang="pt-BR" b="1" dirty="0" smtClean="0">
                <a:solidFill>
                  <a:srgbClr val="002060"/>
                </a:solidFill>
              </a:rPr>
              <a:t>Verificar sempre a necessidade antes de imprimir papel, antes de comprar, de consumir...</a:t>
            </a:r>
          </a:p>
          <a:p>
            <a:pPr lvl="0">
              <a:lnSpc>
                <a:spcPct val="160000"/>
              </a:lnSpc>
            </a:pPr>
            <a:r>
              <a:rPr lang="pt-BR" b="1" dirty="0" smtClean="0">
                <a:solidFill>
                  <a:srgbClr val="002060"/>
                </a:solidFill>
              </a:rPr>
              <a:t>Se necessário, quanto? Em que medida?</a:t>
            </a:r>
            <a:endParaRPr lang="pt-BR" b="1" dirty="0">
              <a:solidFill>
                <a:srgbClr val="002060"/>
              </a:solidFill>
            </a:endParaRP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81</a:t>
            </a:fld>
            <a:endParaRPr lang="pt-BR"/>
          </a:p>
        </p:txBody>
      </p:sp>
    </p:spTree>
    <p:extLst>
      <p:ext uri="{BB962C8B-B14F-4D97-AF65-F5344CB8AC3E}">
        <p14:creationId xmlns:p14="http://schemas.microsoft.com/office/powerpoint/2010/main" val="185273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CONHECER AS ESTRUTURAS LEGAIS EXISTENTES</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4997152"/>
          </a:xfrm>
        </p:spPr>
        <p:txBody>
          <a:bodyPr>
            <a:normAutofit/>
          </a:bodyPr>
          <a:lstStyle/>
          <a:p>
            <a:pPr lvl="0">
              <a:lnSpc>
                <a:spcPct val="160000"/>
              </a:lnSpc>
            </a:pPr>
            <a:r>
              <a:rPr lang="pt-BR" b="1" dirty="0">
                <a:solidFill>
                  <a:srgbClr val="002060"/>
                </a:solidFill>
              </a:rPr>
              <a:t>Tenhamos em mente que </a:t>
            </a:r>
            <a:r>
              <a:rPr lang="pt-BR" b="1" dirty="0" smtClean="0">
                <a:solidFill>
                  <a:srgbClr val="002060"/>
                </a:solidFill>
              </a:rPr>
              <a:t>à uma </a:t>
            </a:r>
            <a:r>
              <a:rPr lang="pt-BR" b="1" dirty="0">
                <a:solidFill>
                  <a:srgbClr val="002060"/>
                </a:solidFill>
              </a:rPr>
              <a:t>década foi criado o Ministério das Cidades, e nele, a Secretaria Nacional de Saneamento </a:t>
            </a:r>
            <a:r>
              <a:rPr lang="pt-BR" b="1" dirty="0" smtClean="0">
                <a:solidFill>
                  <a:srgbClr val="002060"/>
                </a:solidFill>
              </a:rPr>
              <a:t>Ambiental</a:t>
            </a:r>
          </a:p>
          <a:p>
            <a:pPr lvl="0">
              <a:lnSpc>
                <a:spcPct val="160000"/>
              </a:lnSpc>
            </a:pPr>
            <a:r>
              <a:rPr lang="pt-BR" b="1" dirty="0" smtClean="0">
                <a:solidFill>
                  <a:srgbClr val="002060"/>
                </a:solidFill>
              </a:rPr>
              <a:t> </a:t>
            </a:r>
            <a:r>
              <a:rPr lang="pt-BR" b="1" dirty="0">
                <a:solidFill>
                  <a:srgbClr val="002060"/>
                </a:solidFill>
              </a:rPr>
              <a:t>A Lei n</a:t>
            </a:r>
            <a:r>
              <a:rPr lang="pt-BR" b="1" baseline="30000" dirty="0">
                <a:solidFill>
                  <a:srgbClr val="002060"/>
                </a:solidFill>
              </a:rPr>
              <a:t>o</a:t>
            </a:r>
            <a:r>
              <a:rPr lang="pt-BR" b="1" dirty="0">
                <a:solidFill>
                  <a:srgbClr val="002060"/>
                </a:solidFill>
              </a:rPr>
              <a:t> 11.445/2007 </a:t>
            </a:r>
            <a:r>
              <a:rPr lang="pt-BR" b="1" dirty="0" smtClean="0">
                <a:solidFill>
                  <a:srgbClr val="002060"/>
                </a:solidFill>
              </a:rPr>
              <a:t>orienta essa </a:t>
            </a:r>
            <a:r>
              <a:rPr lang="pt-BR" b="1" dirty="0">
                <a:solidFill>
                  <a:srgbClr val="002060"/>
                </a:solidFill>
              </a:rPr>
              <a:t>política. Não estamos, portanto, </a:t>
            </a:r>
            <a:r>
              <a:rPr lang="pt-BR" b="1" dirty="0" smtClean="0">
                <a:solidFill>
                  <a:srgbClr val="002060"/>
                </a:solidFill>
              </a:rPr>
              <a:t>partindo </a:t>
            </a:r>
            <a:r>
              <a:rPr lang="pt-BR" b="1" dirty="0">
                <a:solidFill>
                  <a:srgbClr val="002060"/>
                </a:solidFill>
              </a:rPr>
              <a:t>do nada. Temos todas as condições necessárias para a universalização dos serviços públicos de saneamento básico com </a:t>
            </a:r>
            <a:r>
              <a:rPr lang="pt-BR" b="1" dirty="0" smtClean="0">
                <a:solidFill>
                  <a:srgbClr val="002060"/>
                </a:solidFill>
              </a:rPr>
              <a:t>qualidade</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82</a:t>
            </a:fld>
            <a:endParaRPr lang="pt-BR"/>
          </a:p>
        </p:txBody>
      </p:sp>
    </p:spTree>
    <p:extLst>
      <p:ext uri="{BB962C8B-B14F-4D97-AF65-F5344CB8AC3E}">
        <p14:creationId xmlns:p14="http://schemas.microsoft.com/office/powerpoint/2010/main" val="3041076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3000" b="1" dirty="0">
                <a:solidFill>
                  <a:srgbClr val="C00000"/>
                </a:solidFill>
              </a:rPr>
              <a:t>CONHECER AS ESTRUTURAS LEGAIS EXISTENTES</a:t>
            </a:r>
            <a:endParaRPr lang="pt-BR" sz="3000" dirty="0"/>
          </a:p>
        </p:txBody>
      </p:sp>
      <p:sp>
        <p:nvSpPr>
          <p:cNvPr id="3" name="Espaço Reservado para Conteúdo 2"/>
          <p:cNvSpPr>
            <a:spLocks noGrp="1"/>
          </p:cNvSpPr>
          <p:nvPr>
            <p:ph sz="quarter" idx="1"/>
          </p:nvPr>
        </p:nvSpPr>
        <p:spPr>
          <a:xfrm>
            <a:off x="323528" y="908720"/>
            <a:ext cx="8568952" cy="5949280"/>
          </a:xfrm>
        </p:spPr>
        <p:txBody>
          <a:bodyPr>
            <a:normAutofit fontScale="55000" lnSpcReduction="20000"/>
          </a:bodyPr>
          <a:lstStyle/>
          <a:p>
            <a:pPr lvl="0">
              <a:lnSpc>
                <a:spcPct val="170000"/>
              </a:lnSpc>
            </a:pPr>
            <a:endParaRPr lang="pt-BR" b="1" dirty="0" smtClean="0">
              <a:solidFill>
                <a:srgbClr val="002060"/>
              </a:solidFill>
            </a:endParaRPr>
          </a:p>
          <a:p>
            <a:pPr lvl="0">
              <a:lnSpc>
                <a:spcPct val="170000"/>
              </a:lnSpc>
            </a:pPr>
            <a:r>
              <a:rPr lang="pt-BR" sz="2900" b="1" dirty="0" smtClean="0">
                <a:solidFill>
                  <a:srgbClr val="002060"/>
                </a:solidFill>
              </a:rPr>
              <a:t>Para </a:t>
            </a:r>
            <a:r>
              <a:rPr lang="pt-BR" sz="2900" b="1" dirty="0">
                <a:solidFill>
                  <a:srgbClr val="002060"/>
                </a:solidFill>
              </a:rPr>
              <a:t>que a universalização desses serviços seja alcançada é necessário: </a:t>
            </a:r>
          </a:p>
          <a:p>
            <a:pPr marL="457200" lvl="1" indent="0">
              <a:lnSpc>
                <a:spcPct val="170000"/>
              </a:lnSpc>
              <a:buNone/>
            </a:pPr>
            <a:r>
              <a:rPr lang="pt-BR" sz="3200" b="1" dirty="0"/>
              <a:t>a. Concluir o ciclo de implementação da nova política pública de saneamento básico. </a:t>
            </a:r>
            <a:r>
              <a:rPr lang="pt-BR" sz="3200" b="1" dirty="0" smtClean="0"/>
              <a:t>Cada </a:t>
            </a:r>
            <a:r>
              <a:rPr lang="pt-BR" sz="3200" b="1" dirty="0"/>
              <a:t>município precisa assumir </a:t>
            </a:r>
            <a:r>
              <a:rPr lang="pt-BR" sz="3200" b="1" dirty="0" smtClean="0"/>
              <a:t>o PLANSEB pela implementação </a:t>
            </a:r>
            <a:r>
              <a:rPr lang="pt-BR" sz="3200" b="1" dirty="0"/>
              <a:t>do </a:t>
            </a:r>
            <a:r>
              <a:rPr lang="pt-BR" sz="3200" b="1" dirty="0" smtClean="0"/>
              <a:t>PMSB </a:t>
            </a:r>
            <a:endParaRPr lang="pt-BR" sz="3200" b="1" dirty="0"/>
          </a:p>
          <a:p>
            <a:pPr marL="457200" lvl="1" indent="0">
              <a:lnSpc>
                <a:spcPct val="170000"/>
              </a:lnSpc>
              <a:buNone/>
            </a:pPr>
            <a:r>
              <a:rPr lang="pt-BR" sz="3200" b="1" dirty="0"/>
              <a:t>b. Exigir uma efetiva coordenação institucional da política de saneamento </a:t>
            </a:r>
            <a:r>
              <a:rPr lang="pt-BR" sz="3200" b="1" dirty="0" smtClean="0"/>
              <a:t>básico </a:t>
            </a:r>
            <a:endParaRPr lang="pt-BR" sz="3200" b="1" dirty="0"/>
          </a:p>
          <a:p>
            <a:pPr marL="457200" lvl="1" indent="0">
              <a:lnSpc>
                <a:spcPct val="170000"/>
              </a:lnSpc>
              <a:buNone/>
            </a:pPr>
            <a:r>
              <a:rPr lang="pt-BR" sz="3200" b="1" dirty="0"/>
              <a:t>c. Garantir que a política de saneamento básico seja executada contemplando todos os </a:t>
            </a:r>
            <a:r>
              <a:rPr lang="pt-BR" sz="3200" b="1" dirty="0" smtClean="0"/>
              <a:t>seus aspectos </a:t>
            </a:r>
            <a:endParaRPr lang="pt-BR" sz="3200" b="1" dirty="0"/>
          </a:p>
          <a:p>
            <a:pPr marL="457200" lvl="1" indent="0">
              <a:lnSpc>
                <a:spcPct val="170000"/>
              </a:lnSpc>
              <a:buNone/>
            </a:pPr>
            <a:r>
              <a:rPr lang="pt-BR" sz="3200" b="1" dirty="0"/>
              <a:t>d. Compreender que o saneamento básico tem a ver com justiça</a:t>
            </a:r>
            <a:r>
              <a:rPr lang="pt-BR" sz="3200" b="1" dirty="0" smtClean="0"/>
              <a:t>.. </a:t>
            </a:r>
            <a:endParaRPr lang="pt-BR" sz="3200" b="1" dirty="0"/>
          </a:p>
          <a:p>
            <a:pPr marL="457200" lvl="1" indent="0">
              <a:lnSpc>
                <a:spcPct val="170000"/>
              </a:lnSpc>
              <a:buNone/>
            </a:pPr>
            <a:r>
              <a:rPr lang="pt-BR" sz="3200" b="1" dirty="0"/>
              <a:t>e. O saneamento </a:t>
            </a:r>
            <a:r>
              <a:rPr lang="pt-BR" sz="3200" b="1" dirty="0" smtClean="0"/>
              <a:t>básico </a:t>
            </a:r>
            <a:r>
              <a:rPr lang="pt-BR" sz="3200" b="1" dirty="0"/>
              <a:t>só </a:t>
            </a:r>
            <a:r>
              <a:rPr lang="pt-BR" sz="3200" b="1" dirty="0" smtClean="0"/>
              <a:t>pode ocorrer </a:t>
            </a:r>
            <a:r>
              <a:rPr lang="pt-BR" sz="3200" b="1" dirty="0"/>
              <a:t>se houver </a:t>
            </a:r>
            <a:r>
              <a:rPr lang="pt-BR" sz="3200" b="1" dirty="0" smtClean="0"/>
              <a:t>participação </a:t>
            </a:r>
            <a:r>
              <a:rPr lang="pt-BR" sz="3200" b="1" dirty="0"/>
              <a:t>de toda a </a:t>
            </a:r>
            <a:r>
              <a:rPr lang="pt-BR" sz="3200" b="1" dirty="0" smtClean="0"/>
              <a:t>população</a:t>
            </a:r>
            <a:endParaRPr lang="pt-BR" sz="3200"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83</a:t>
            </a:fld>
            <a:endParaRPr lang="pt-BR"/>
          </a:p>
        </p:txBody>
      </p:sp>
    </p:spTree>
    <p:extLst>
      <p:ext uri="{BB962C8B-B14F-4D97-AF65-F5344CB8AC3E}">
        <p14:creationId xmlns:p14="http://schemas.microsoft.com/office/powerpoint/2010/main" val="729955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smtClean="0">
                <a:solidFill>
                  <a:srgbClr val="C00000"/>
                </a:solidFill>
              </a:rPr>
              <a:t>PRIVATIZAR SERVIÇOS DE SANEAMENTO BÁSICO?</a:t>
            </a:r>
            <a:endParaRPr lang="pt-BR" sz="3000" dirty="0">
              <a:solidFill>
                <a:srgbClr val="C00000"/>
              </a:solidFill>
            </a:endParaRPr>
          </a:p>
        </p:txBody>
      </p:sp>
      <p:sp>
        <p:nvSpPr>
          <p:cNvPr id="3" name="Espaço Reservado para Conteúdo 2"/>
          <p:cNvSpPr>
            <a:spLocks noGrp="1"/>
          </p:cNvSpPr>
          <p:nvPr>
            <p:ph sz="quarter" idx="1"/>
          </p:nvPr>
        </p:nvSpPr>
        <p:spPr>
          <a:xfrm>
            <a:off x="467544" y="1484784"/>
            <a:ext cx="8229600" cy="4958011"/>
          </a:xfrm>
        </p:spPr>
        <p:txBody>
          <a:bodyPr>
            <a:normAutofit fontScale="92500" lnSpcReduction="20000"/>
          </a:bodyPr>
          <a:lstStyle/>
          <a:p>
            <a:pPr lvl="0">
              <a:lnSpc>
                <a:spcPct val="160000"/>
              </a:lnSpc>
            </a:pPr>
            <a:r>
              <a:rPr lang="pt-BR" b="1" dirty="0">
                <a:solidFill>
                  <a:srgbClr val="002060"/>
                </a:solidFill>
              </a:rPr>
              <a:t>O governo federal disponibilizou recursos </a:t>
            </a:r>
            <a:r>
              <a:rPr lang="pt-BR" b="1" dirty="0" smtClean="0">
                <a:solidFill>
                  <a:srgbClr val="002060"/>
                </a:solidFill>
              </a:rPr>
              <a:t>que </a:t>
            </a:r>
            <a:r>
              <a:rPr lang="pt-BR" b="1" dirty="0">
                <a:solidFill>
                  <a:srgbClr val="002060"/>
                </a:solidFill>
              </a:rPr>
              <a:t>devem ser aplicados para a universalização dos serviços de saneamento </a:t>
            </a:r>
            <a:r>
              <a:rPr lang="pt-BR" b="1" dirty="0" smtClean="0">
                <a:solidFill>
                  <a:srgbClr val="002060"/>
                </a:solidFill>
              </a:rPr>
              <a:t>básico. Grandes </a:t>
            </a:r>
            <a:r>
              <a:rPr lang="pt-BR" b="1" dirty="0">
                <a:solidFill>
                  <a:srgbClr val="002060"/>
                </a:solidFill>
              </a:rPr>
              <a:t>corporações </a:t>
            </a:r>
            <a:r>
              <a:rPr lang="pt-BR" b="1" dirty="0" smtClean="0">
                <a:solidFill>
                  <a:srgbClr val="002060"/>
                </a:solidFill>
              </a:rPr>
              <a:t>veem isso como oportunidade </a:t>
            </a:r>
            <a:r>
              <a:rPr lang="pt-BR" b="1" dirty="0">
                <a:solidFill>
                  <a:srgbClr val="002060"/>
                </a:solidFill>
              </a:rPr>
              <a:t>de </a:t>
            </a:r>
            <a:r>
              <a:rPr lang="pt-BR" b="1" dirty="0" smtClean="0">
                <a:solidFill>
                  <a:srgbClr val="002060"/>
                </a:solidFill>
              </a:rPr>
              <a:t>lucro</a:t>
            </a:r>
            <a:endParaRPr lang="pt-BR" b="1" dirty="0">
              <a:solidFill>
                <a:srgbClr val="002060"/>
              </a:solidFill>
            </a:endParaRPr>
          </a:p>
          <a:p>
            <a:pPr lvl="0">
              <a:lnSpc>
                <a:spcPct val="160000"/>
              </a:lnSpc>
            </a:pPr>
            <a:r>
              <a:rPr lang="pt-BR" b="1" dirty="0" smtClean="0">
                <a:solidFill>
                  <a:srgbClr val="002060"/>
                </a:solidFill>
              </a:rPr>
              <a:t>Eles seguem </a:t>
            </a:r>
            <a:r>
              <a:rPr lang="pt-BR" b="1" dirty="0">
                <a:solidFill>
                  <a:srgbClr val="002060"/>
                </a:solidFill>
              </a:rPr>
              <a:t>a lógica do retorno do capital investido. </a:t>
            </a:r>
            <a:r>
              <a:rPr lang="pt-BR" b="1" dirty="0" smtClean="0">
                <a:solidFill>
                  <a:srgbClr val="002060"/>
                </a:solidFill>
              </a:rPr>
              <a:t>Com isso, há investimento onde há lucro  </a:t>
            </a:r>
            <a:endParaRPr lang="pt-BR" b="1" dirty="0">
              <a:solidFill>
                <a:srgbClr val="002060"/>
              </a:solidFill>
            </a:endParaRPr>
          </a:p>
          <a:p>
            <a:pPr>
              <a:lnSpc>
                <a:spcPct val="160000"/>
              </a:lnSpc>
            </a:pPr>
            <a:r>
              <a:rPr lang="pt-BR" b="1" dirty="0" smtClean="0">
                <a:solidFill>
                  <a:srgbClr val="002060"/>
                </a:solidFill>
              </a:rPr>
              <a:t>Garantir </a:t>
            </a:r>
            <a:r>
              <a:rPr lang="pt-BR" b="1" dirty="0">
                <a:solidFill>
                  <a:srgbClr val="002060"/>
                </a:solidFill>
              </a:rPr>
              <a:t>o </a:t>
            </a:r>
            <a:r>
              <a:rPr lang="pt-BR" b="1" dirty="0" smtClean="0">
                <a:solidFill>
                  <a:srgbClr val="002060"/>
                </a:solidFill>
              </a:rPr>
              <a:t>saneamento </a:t>
            </a:r>
            <a:r>
              <a:rPr lang="pt-BR" b="1" dirty="0">
                <a:solidFill>
                  <a:srgbClr val="002060"/>
                </a:solidFill>
              </a:rPr>
              <a:t>básico promovendo a desigualdade significa </a:t>
            </a:r>
            <a:r>
              <a:rPr lang="pt-BR" b="1" dirty="0" smtClean="0">
                <a:solidFill>
                  <a:srgbClr val="002060"/>
                </a:solidFill>
              </a:rPr>
              <a:t>implementação </a:t>
            </a:r>
            <a:r>
              <a:rPr lang="pt-BR" b="1" dirty="0">
                <a:solidFill>
                  <a:srgbClr val="002060"/>
                </a:solidFill>
              </a:rPr>
              <a:t>de políticas públicas equivocadas e injustas. Os pobres serão sempre os mais afetados</a:t>
            </a:r>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84</a:t>
            </a:fld>
            <a:endParaRPr lang="pt-BR"/>
          </a:p>
        </p:txBody>
      </p:sp>
    </p:spTree>
    <p:extLst>
      <p:ext uri="{BB962C8B-B14F-4D97-AF65-F5344CB8AC3E}">
        <p14:creationId xmlns:p14="http://schemas.microsoft.com/office/powerpoint/2010/main" val="2282808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PRIVATIZAR SERVIÇOS DE SANEAMENTO BÁSICO?</a:t>
            </a:r>
            <a:endParaRPr lang="pt-BR" sz="3000" dirty="0"/>
          </a:p>
        </p:txBody>
      </p:sp>
      <p:sp>
        <p:nvSpPr>
          <p:cNvPr id="3" name="Espaço Reservado para Conteúdo 2"/>
          <p:cNvSpPr>
            <a:spLocks noGrp="1"/>
          </p:cNvSpPr>
          <p:nvPr>
            <p:ph sz="quarter" idx="1"/>
          </p:nvPr>
        </p:nvSpPr>
        <p:spPr>
          <a:xfrm>
            <a:off x="457200" y="1412776"/>
            <a:ext cx="8229600" cy="5112568"/>
          </a:xfrm>
        </p:spPr>
        <p:txBody>
          <a:bodyPr>
            <a:normAutofit fontScale="85000" lnSpcReduction="20000"/>
          </a:bodyPr>
          <a:lstStyle/>
          <a:p>
            <a:pPr lvl="0">
              <a:lnSpc>
                <a:spcPct val="160000"/>
              </a:lnSpc>
            </a:pPr>
            <a:r>
              <a:rPr lang="pt-BR" b="1" dirty="0">
                <a:solidFill>
                  <a:srgbClr val="002060"/>
                </a:solidFill>
              </a:rPr>
              <a:t>Em outros casos, o serviço de saneamento é oferecido através de parcerias </a:t>
            </a:r>
            <a:r>
              <a:rPr lang="pt-BR" b="1" dirty="0" smtClean="0">
                <a:solidFill>
                  <a:srgbClr val="002060"/>
                </a:solidFill>
              </a:rPr>
              <a:t>público-privadas. Os </a:t>
            </a:r>
            <a:r>
              <a:rPr lang="pt-BR" b="1" dirty="0">
                <a:solidFill>
                  <a:srgbClr val="002060"/>
                </a:solidFill>
              </a:rPr>
              <a:t>governos </a:t>
            </a:r>
            <a:r>
              <a:rPr lang="pt-BR" b="1" dirty="0" smtClean="0">
                <a:solidFill>
                  <a:srgbClr val="002060"/>
                </a:solidFill>
              </a:rPr>
              <a:t>federais firmam </a:t>
            </a:r>
            <a:r>
              <a:rPr lang="pt-BR" b="1" dirty="0">
                <a:solidFill>
                  <a:srgbClr val="002060"/>
                </a:solidFill>
              </a:rPr>
              <a:t>contrato </a:t>
            </a:r>
            <a:r>
              <a:rPr lang="pt-BR" b="1" dirty="0" smtClean="0">
                <a:solidFill>
                  <a:srgbClr val="002060"/>
                </a:solidFill>
              </a:rPr>
              <a:t>com </a:t>
            </a:r>
            <a:r>
              <a:rPr lang="pt-BR" b="1" dirty="0">
                <a:solidFill>
                  <a:srgbClr val="002060"/>
                </a:solidFill>
              </a:rPr>
              <a:t>empresas do setor privado. Essas empresas são remuneradas </a:t>
            </a:r>
            <a:r>
              <a:rPr lang="pt-BR" b="1" dirty="0" smtClean="0">
                <a:solidFill>
                  <a:srgbClr val="002060"/>
                </a:solidFill>
              </a:rPr>
              <a:t>pelo </a:t>
            </a:r>
            <a:r>
              <a:rPr lang="pt-BR" b="1" dirty="0">
                <a:solidFill>
                  <a:srgbClr val="002060"/>
                </a:solidFill>
              </a:rPr>
              <a:t>governo ou numa combinação de tarifas </a:t>
            </a:r>
            <a:r>
              <a:rPr lang="pt-BR" b="1" dirty="0" smtClean="0">
                <a:solidFill>
                  <a:srgbClr val="002060"/>
                </a:solidFill>
              </a:rPr>
              <a:t>dos </a:t>
            </a:r>
            <a:r>
              <a:rPr lang="pt-BR" b="1" dirty="0">
                <a:solidFill>
                  <a:srgbClr val="002060"/>
                </a:solidFill>
              </a:rPr>
              <a:t>serviços com complementação de recursos </a:t>
            </a:r>
            <a:r>
              <a:rPr lang="pt-BR" b="1" dirty="0" smtClean="0">
                <a:solidFill>
                  <a:srgbClr val="002060"/>
                </a:solidFill>
              </a:rPr>
              <a:t>públicos</a:t>
            </a:r>
          </a:p>
          <a:p>
            <a:pPr lvl="0">
              <a:lnSpc>
                <a:spcPct val="160000"/>
              </a:lnSpc>
            </a:pPr>
            <a:r>
              <a:rPr lang="pt-BR" b="1" dirty="0" smtClean="0">
                <a:solidFill>
                  <a:srgbClr val="002060"/>
                </a:solidFill>
              </a:rPr>
              <a:t>Para avaliar </a:t>
            </a:r>
            <a:r>
              <a:rPr lang="pt-BR" b="1" dirty="0">
                <a:solidFill>
                  <a:srgbClr val="002060"/>
                </a:solidFill>
              </a:rPr>
              <a:t>esse tipo de parceria na prestação de serviço de saneamento básico é </a:t>
            </a:r>
            <a:r>
              <a:rPr lang="pt-BR" b="1" dirty="0" smtClean="0">
                <a:solidFill>
                  <a:srgbClr val="002060"/>
                </a:solidFill>
              </a:rPr>
              <a:t>necessário </a:t>
            </a:r>
            <a:r>
              <a:rPr lang="pt-BR" b="1" dirty="0">
                <a:solidFill>
                  <a:srgbClr val="002060"/>
                </a:solidFill>
              </a:rPr>
              <a:t>levar em conta aspectos como: acesso universal, integralidade, equidade, preço da tarifa, qualidade dos serviços e participação </a:t>
            </a:r>
            <a:r>
              <a:rPr lang="pt-BR" b="1" dirty="0" smtClean="0">
                <a:solidFill>
                  <a:srgbClr val="002060"/>
                </a:solidFill>
              </a:rPr>
              <a:t>popular</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85</a:t>
            </a:fld>
            <a:endParaRPr lang="pt-BR"/>
          </a:p>
        </p:txBody>
      </p:sp>
    </p:spTree>
    <p:extLst>
      <p:ext uri="{BB962C8B-B14F-4D97-AF65-F5344CB8AC3E}">
        <p14:creationId xmlns:p14="http://schemas.microsoft.com/office/powerpoint/2010/main" val="25444684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 ALÉM DO URBANO</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5141168"/>
          </a:xfrm>
        </p:spPr>
        <p:txBody>
          <a:bodyPr>
            <a:normAutofit fontScale="85000" lnSpcReduction="10000"/>
          </a:bodyPr>
          <a:lstStyle/>
          <a:p>
            <a:pPr lvl="0">
              <a:lnSpc>
                <a:spcPct val="170000"/>
              </a:lnSpc>
            </a:pPr>
            <a:r>
              <a:rPr lang="pt-BR" b="1" dirty="0" smtClean="0">
                <a:solidFill>
                  <a:srgbClr val="002060"/>
                </a:solidFill>
              </a:rPr>
              <a:t>As áreas rurais, comunidades </a:t>
            </a:r>
            <a:r>
              <a:rPr lang="pt-BR" b="1" dirty="0">
                <a:solidFill>
                  <a:srgbClr val="002060"/>
                </a:solidFill>
              </a:rPr>
              <a:t>indígenas, quilombolas e </a:t>
            </a:r>
            <a:r>
              <a:rPr lang="pt-BR" b="1" dirty="0" smtClean="0">
                <a:solidFill>
                  <a:srgbClr val="002060"/>
                </a:solidFill>
              </a:rPr>
              <a:t>ribeirinhas requerem projetos </a:t>
            </a:r>
            <a:r>
              <a:rPr lang="pt-BR" b="1" dirty="0">
                <a:solidFill>
                  <a:srgbClr val="002060"/>
                </a:solidFill>
              </a:rPr>
              <a:t>que respondam adequadamente às suas </a:t>
            </a:r>
            <a:r>
              <a:rPr lang="pt-BR" b="1" dirty="0" smtClean="0">
                <a:solidFill>
                  <a:srgbClr val="002060"/>
                </a:solidFill>
              </a:rPr>
              <a:t>necessidades </a:t>
            </a:r>
            <a:endParaRPr lang="pt-BR" b="1" dirty="0">
              <a:solidFill>
                <a:srgbClr val="002060"/>
              </a:solidFill>
            </a:endParaRPr>
          </a:p>
          <a:p>
            <a:pPr lvl="0">
              <a:lnSpc>
                <a:spcPct val="170000"/>
              </a:lnSpc>
            </a:pPr>
            <a:r>
              <a:rPr lang="pt-BR" b="1" dirty="0">
                <a:solidFill>
                  <a:srgbClr val="002060"/>
                </a:solidFill>
              </a:rPr>
              <a:t>O desafio é aumentar o nível de participação das populações rurais, fazendo com que se envolvam na gestão dos serviços de </a:t>
            </a:r>
            <a:r>
              <a:rPr lang="pt-BR" b="1" dirty="0" smtClean="0">
                <a:solidFill>
                  <a:srgbClr val="002060"/>
                </a:solidFill>
              </a:rPr>
              <a:t>saneamento</a:t>
            </a:r>
          </a:p>
          <a:p>
            <a:pPr lvl="0">
              <a:lnSpc>
                <a:spcPct val="170000"/>
              </a:lnSpc>
            </a:pPr>
            <a:r>
              <a:rPr lang="pt-BR" b="1" dirty="0" smtClean="0">
                <a:solidFill>
                  <a:srgbClr val="002060"/>
                </a:solidFill>
              </a:rPr>
              <a:t>É </a:t>
            </a:r>
            <a:r>
              <a:rPr lang="pt-BR" b="1" dirty="0">
                <a:solidFill>
                  <a:srgbClr val="002060"/>
                </a:solidFill>
              </a:rPr>
              <a:t>importante que os poderes públicos dialoguem e ouçam os movimentos sociais e ecológicos que trabalham com populações como a indígena, a quilombola e as </a:t>
            </a:r>
            <a:r>
              <a:rPr lang="pt-BR" b="1" dirty="0" smtClean="0">
                <a:solidFill>
                  <a:srgbClr val="002060"/>
                </a:solidFill>
              </a:rPr>
              <a:t>ribeirinhas</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86</a:t>
            </a:fld>
            <a:endParaRPr lang="pt-BR"/>
          </a:p>
        </p:txBody>
      </p:sp>
    </p:spTree>
    <p:extLst>
      <p:ext uri="{BB962C8B-B14F-4D97-AF65-F5344CB8AC3E}">
        <p14:creationId xmlns:p14="http://schemas.microsoft.com/office/powerpoint/2010/main" val="3440376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RESPONSABILIDADES COM O ESPAÇO ONDE SE HABITA</a:t>
            </a:r>
            <a:endParaRPr lang="pt-BR" sz="3000" dirty="0">
              <a:solidFill>
                <a:srgbClr val="C00000"/>
              </a:solidFill>
            </a:endParaRPr>
          </a:p>
        </p:txBody>
      </p:sp>
      <p:sp>
        <p:nvSpPr>
          <p:cNvPr id="3" name="Espaço Reservado para Conteúdo 2"/>
          <p:cNvSpPr>
            <a:spLocks noGrp="1"/>
          </p:cNvSpPr>
          <p:nvPr>
            <p:ph sz="quarter" idx="1"/>
          </p:nvPr>
        </p:nvSpPr>
        <p:spPr>
          <a:xfrm>
            <a:off x="457200" y="1412776"/>
            <a:ext cx="8229600" cy="5328592"/>
          </a:xfrm>
        </p:spPr>
        <p:txBody>
          <a:bodyPr>
            <a:normAutofit lnSpcReduction="10000"/>
          </a:bodyPr>
          <a:lstStyle/>
          <a:p>
            <a:pPr lvl="0">
              <a:lnSpc>
                <a:spcPct val="160000"/>
              </a:lnSpc>
            </a:pPr>
            <a:r>
              <a:rPr lang="pt-BR" b="1" dirty="0">
                <a:solidFill>
                  <a:srgbClr val="002060"/>
                </a:solidFill>
              </a:rPr>
              <a:t>E</a:t>
            </a:r>
            <a:r>
              <a:rPr lang="pt-BR" b="1" dirty="0" smtClean="0">
                <a:solidFill>
                  <a:srgbClr val="002060"/>
                </a:solidFill>
              </a:rPr>
              <a:t> </a:t>
            </a:r>
            <a:r>
              <a:rPr lang="pt-BR" b="1" dirty="0">
                <a:solidFill>
                  <a:srgbClr val="002060"/>
                </a:solidFill>
              </a:rPr>
              <a:t>necessário: </a:t>
            </a:r>
          </a:p>
          <a:p>
            <a:pPr lvl="1">
              <a:lnSpc>
                <a:spcPct val="160000"/>
              </a:lnSpc>
            </a:pPr>
            <a:r>
              <a:rPr lang="pt-BR" b="1" dirty="0" smtClean="0"/>
              <a:t>Conscientizar sobre a </a:t>
            </a:r>
            <a:r>
              <a:rPr lang="pt-BR" b="1" dirty="0"/>
              <a:t>importância do uso adequado da água e da energia elétrica, do trato com o esgoto e do correto descarte do </a:t>
            </a:r>
            <a:r>
              <a:rPr lang="pt-BR" b="1" dirty="0" smtClean="0"/>
              <a:t>lixo</a:t>
            </a:r>
            <a:endParaRPr lang="pt-BR" b="1" dirty="0"/>
          </a:p>
          <a:p>
            <a:pPr lvl="1">
              <a:lnSpc>
                <a:spcPct val="160000"/>
              </a:lnSpc>
            </a:pPr>
            <a:r>
              <a:rPr lang="pt-BR" b="1" dirty="0"/>
              <a:t>Constituir programas </a:t>
            </a:r>
            <a:r>
              <a:rPr lang="pt-BR" b="1" dirty="0" smtClean="0"/>
              <a:t>educacionais </a:t>
            </a:r>
            <a:r>
              <a:rPr lang="pt-BR" b="1" dirty="0"/>
              <a:t>nas escolas </a:t>
            </a:r>
            <a:r>
              <a:rPr lang="pt-BR" b="1" dirty="0" smtClean="0"/>
              <a:t>que </a:t>
            </a:r>
            <a:r>
              <a:rPr lang="pt-BR" b="1" dirty="0"/>
              <a:t>busquem formar, informar e conscientizar </a:t>
            </a:r>
            <a:r>
              <a:rPr lang="pt-BR" b="1" dirty="0" smtClean="0"/>
              <a:t>em </a:t>
            </a:r>
            <a:r>
              <a:rPr lang="pt-BR" b="1" dirty="0"/>
              <a:t>relação aos problemas do uso adequado da água, do correto descarte do lixo e do esgotamento </a:t>
            </a:r>
            <a:r>
              <a:rPr lang="pt-BR" b="1" dirty="0" smtClean="0"/>
              <a:t>sanitário</a:t>
            </a:r>
            <a:endParaRPr lang="pt-BR" b="1" dirty="0"/>
          </a:p>
          <a:p>
            <a:pPr lvl="1">
              <a:lnSpc>
                <a:spcPct val="160000"/>
              </a:lnSpc>
            </a:pPr>
            <a:r>
              <a:rPr lang="pt-BR" b="1" dirty="0"/>
              <a:t>Adotar a separação do lixo como prática </a:t>
            </a:r>
            <a:r>
              <a:rPr lang="pt-BR" b="1" dirty="0" smtClean="0"/>
              <a:t>doméstica</a:t>
            </a:r>
            <a:endParaRPr lang="pt-BR" b="1" dirty="0"/>
          </a:p>
          <a:p>
            <a:pPr lvl="1">
              <a:lnSpc>
                <a:spcPct val="160000"/>
              </a:lnSpc>
            </a:pPr>
            <a:r>
              <a:rPr lang="pt-BR" b="1" dirty="0" smtClean="0"/>
              <a:t>Terrenos </a:t>
            </a:r>
            <a:r>
              <a:rPr lang="pt-BR" b="1" dirty="0"/>
              <a:t>com lixo são focos de </a:t>
            </a:r>
            <a:r>
              <a:rPr lang="pt-BR" b="1" dirty="0" smtClean="0"/>
              <a:t>doenças</a:t>
            </a:r>
            <a:endParaRPr lang="pt-BR" b="1" dirty="0"/>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87</a:t>
            </a:fld>
            <a:endParaRPr lang="pt-BR"/>
          </a:p>
        </p:txBody>
      </p:sp>
    </p:spTree>
    <p:extLst>
      <p:ext uri="{BB962C8B-B14F-4D97-AF65-F5344CB8AC3E}">
        <p14:creationId xmlns:p14="http://schemas.microsoft.com/office/powerpoint/2010/main" val="14447337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787208" cy="1143000"/>
          </a:xfrm>
        </p:spPr>
        <p:txBody>
          <a:bodyPr>
            <a:noAutofit/>
          </a:bodyPr>
          <a:lstStyle/>
          <a:p>
            <a:pPr lvl="0" algn="ctr"/>
            <a:r>
              <a:rPr lang="pt-BR" sz="3200" b="1" dirty="0" smtClean="0">
                <a:solidFill>
                  <a:srgbClr val="C00000"/>
                </a:solidFill>
              </a:rPr>
              <a:t>AGIR NOS ESPAÇOS URBANOS </a:t>
            </a:r>
            <a:r>
              <a:rPr lang="pt-BR" sz="4000" b="1" dirty="0" smtClean="0">
                <a:solidFill>
                  <a:srgbClr val="C00000"/>
                </a:solidFill>
              </a:rPr>
              <a:t>e</a:t>
            </a:r>
            <a:r>
              <a:rPr lang="pt-BR" sz="3200" b="1" dirty="0" smtClean="0">
                <a:solidFill>
                  <a:srgbClr val="C00000"/>
                </a:solidFill>
              </a:rPr>
              <a:t> </a:t>
            </a:r>
            <a:r>
              <a:rPr lang="pt-BR" sz="3200" b="1" dirty="0" err="1" smtClean="0">
                <a:solidFill>
                  <a:srgbClr val="C00000"/>
                </a:solidFill>
              </a:rPr>
              <a:t>CONDOMÍ</a:t>
            </a:r>
            <a:r>
              <a:rPr lang="pt-BR" sz="4000" b="1" dirty="0" err="1" smtClean="0">
                <a:solidFill>
                  <a:srgbClr val="C00000"/>
                </a:solidFill>
              </a:rPr>
              <a:t>nio</a:t>
            </a:r>
            <a:r>
              <a:rPr lang="pt-BR" sz="3200" b="1" dirty="0" err="1" smtClean="0">
                <a:solidFill>
                  <a:srgbClr val="C00000"/>
                </a:solidFill>
              </a:rPr>
              <a:t>S</a:t>
            </a:r>
            <a:endParaRPr lang="pt-BR" sz="3200" dirty="0">
              <a:solidFill>
                <a:srgbClr val="C00000"/>
              </a:solidFill>
            </a:endParaRPr>
          </a:p>
        </p:txBody>
      </p:sp>
      <p:sp>
        <p:nvSpPr>
          <p:cNvPr id="3" name="Espaço Reservado para Conteúdo 2"/>
          <p:cNvSpPr>
            <a:spLocks noGrp="1"/>
          </p:cNvSpPr>
          <p:nvPr>
            <p:ph sz="quarter" idx="1"/>
          </p:nvPr>
        </p:nvSpPr>
        <p:spPr>
          <a:xfrm>
            <a:off x="457200" y="1196752"/>
            <a:ext cx="8229600" cy="4929411"/>
          </a:xfrm>
        </p:spPr>
        <p:txBody>
          <a:bodyPr>
            <a:normAutofit/>
          </a:bodyPr>
          <a:lstStyle/>
          <a:p>
            <a:pPr lvl="0">
              <a:lnSpc>
                <a:spcPct val="150000"/>
              </a:lnSpc>
            </a:pPr>
            <a:endParaRPr lang="pt-BR" b="1" dirty="0" smtClean="0">
              <a:solidFill>
                <a:srgbClr val="002060"/>
              </a:solidFill>
            </a:endParaRPr>
          </a:p>
          <a:p>
            <a:pPr lvl="0">
              <a:lnSpc>
                <a:spcPct val="150000"/>
              </a:lnSpc>
            </a:pPr>
            <a:r>
              <a:rPr lang="pt-BR" b="1" dirty="0" smtClean="0">
                <a:solidFill>
                  <a:srgbClr val="002060"/>
                </a:solidFill>
              </a:rPr>
              <a:t>Os </a:t>
            </a:r>
            <a:r>
              <a:rPr lang="pt-BR" b="1" dirty="0">
                <a:solidFill>
                  <a:srgbClr val="002060"/>
                </a:solidFill>
              </a:rPr>
              <a:t>condomínios urbanos geram uma quantidade muito grande de </a:t>
            </a:r>
            <a:r>
              <a:rPr lang="pt-BR" b="1" dirty="0" smtClean="0">
                <a:solidFill>
                  <a:srgbClr val="002060"/>
                </a:solidFill>
              </a:rPr>
              <a:t>lixo. </a:t>
            </a:r>
            <a:r>
              <a:rPr lang="pt-BR" b="1" dirty="0">
                <a:solidFill>
                  <a:srgbClr val="002060"/>
                </a:solidFill>
              </a:rPr>
              <a:t>Assim os condomínios precisam estar atentos para:</a:t>
            </a:r>
          </a:p>
          <a:p>
            <a:pPr lvl="1">
              <a:lnSpc>
                <a:spcPct val="150000"/>
              </a:lnSpc>
            </a:pPr>
            <a:r>
              <a:rPr lang="pt-BR" b="1" dirty="0">
                <a:solidFill>
                  <a:srgbClr val="002060"/>
                </a:solidFill>
              </a:rPr>
              <a:t> </a:t>
            </a:r>
            <a:r>
              <a:rPr lang="pt-BR" b="1" dirty="0"/>
              <a:t>O manejo local dos resíduos produzidos;</a:t>
            </a:r>
          </a:p>
          <a:p>
            <a:pPr lvl="1">
              <a:lnSpc>
                <a:spcPct val="150000"/>
              </a:lnSpc>
            </a:pPr>
            <a:r>
              <a:rPr lang="pt-BR" b="1" dirty="0"/>
              <a:t>Organizar pequena estação de coleta e tratamento do esgoto;</a:t>
            </a:r>
          </a:p>
          <a:p>
            <a:pPr lvl="1">
              <a:lnSpc>
                <a:spcPct val="150000"/>
              </a:lnSpc>
            </a:pPr>
            <a:r>
              <a:rPr lang="pt-BR" b="1" dirty="0"/>
              <a:t> Garantir a separação dos resíduos </a:t>
            </a:r>
            <a:r>
              <a:rPr lang="pt-BR" b="1" dirty="0" smtClean="0"/>
              <a:t>recicláveis</a:t>
            </a:r>
            <a:endParaRPr lang="pt-BR"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88</a:t>
            </a:fld>
            <a:endParaRPr lang="pt-BR"/>
          </a:p>
        </p:txBody>
      </p:sp>
    </p:spTree>
    <p:extLst>
      <p:ext uri="{BB962C8B-B14F-4D97-AF65-F5344CB8AC3E}">
        <p14:creationId xmlns:p14="http://schemas.microsoft.com/office/powerpoint/2010/main" val="96356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850106"/>
          </a:xfrm>
        </p:spPr>
        <p:txBody>
          <a:bodyPr>
            <a:normAutofit/>
          </a:bodyPr>
          <a:lstStyle/>
          <a:p>
            <a:pPr lvl="0"/>
            <a:r>
              <a:rPr lang="pt-BR" sz="3000" b="1" dirty="0" smtClean="0">
                <a:solidFill>
                  <a:srgbClr val="C00000"/>
                </a:solidFill>
              </a:rPr>
              <a:t>REUSO: UMA PALAVRA MÁGICA!</a:t>
            </a:r>
            <a:endParaRPr lang="pt-BR" sz="3000" dirty="0">
              <a:solidFill>
                <a:srgbClr val="C00000"/>
              </a:solidFill>
            </a:endParaRPr>
          </a:p>
        </p:txBody>
      </p:sp>
      <p:sp>
        <p:nvSpPr>
          <p:cNvPr id="3" name="Espaço Reservado para Conteúdo 2"/>
          <p:cNvSpPr>
            <a:spLocks noGrp="1"/>
          </p:cNvSpPr>
          <p:nvPr>
            <p:ph sz="quarter" idx="1"/>
          </p:nvPr>
        </p:nvSpPr>
        <p:spPr>
          <a:xfrm>
            <a:off x="457200" y="1196752"/>
            <a:ext cx="8229600" cy="5472608"/>
          </a:xfrm>
        </p:spPr>
        <p:txBody>
          <a:bodyPr>
            <a:normAutofit fontScale="85000" lnSpcReduction="10000"/>
          </a:bodyPr>
          <a:lstStyle/>
          <a:p>
            <a:pPr lvl="0">
              <a:lnSpc>
                <a:spcPct val="170000"/>
              </a:lnSpc>
            </a:pPr>
            <a:r>
              <a:rPr lang="pt-BR" b="1" dirty="0">
                <a:solidFill>
                  <a:srgbClr val="002060"/>
                </a:solidFill>
              </a:rPr>
              <a:t>O </a:t>
            </a:r>
            <a:r>
              <a:rPr lang="pt-BR" b="1" dirty="0" smtClean="0">
                <a:solidFill>
                  <a:srgbClr val="002060"/>
                </a:solidFill>
              </a:rPr>
              <a:t>REUSO é </a:t>
            </a:r>
            <a:r>
              <a:rPr lang="pt-BR" b="1" dirty="0">
                <a:solidFill>
                  <a:srgbClr val="002060"/>
                </a:solidFill>
              </a:rPr>
              <a:t>uma prática mais do que necessária. </a:t>
            </a:r>
            <a:r>
              <a:rPr lang="pt-BR" b="1" dirty="0" smtClean="0">
                <a:solidFill>
                  <a:srgbClr val="002060"/>
                </a:solidFill>
              </a:rPr>
              <a:t>Reusar </a:t>
            </a:r>
            <a:r>
              <a:rPr lang="pt-BR" b="1" dirty="0">
                <a:solidFill>
                  <a:srgbClr val="002060"/>
                </a:solidFill>
              </a:rPr>
              <a:t>a água é </a:t>
            </a:r>
            <a:r>
              <a:rPr lang="pt-BR" b="1" dirty="0" smtClean="0">
                <a:solidFill>
                  <a:srgbClr val="002060"/>
                </a:solidFill>
              </a:rPr>
              <a:t>importante para </a:t>
            </a:r>
            <a:r>
              <a:rPr lang="pt-BR" b="1" dirty="0">
                <a:solidFill>
                  <a:srgbClr val="002060"/>
                </a:solidFill>
              </a:rPr>
              <a:t>o meio </a:t>
            </a:r>
            <a:r>
              <a:rPr lang="pt-BR" b="1" dirty="0" smtClean="0">
                <a:solidFill>
                  <a:srgbClr val="002060"/>
                </a:solidFill>
              </a:rPr>
              <a:t>ambiente e </a:t>
            </a:r>
            <a:r>
              <a:rPr lang="pt-BR" b="1" dirty="0">
                <a:solidFill>
                  <a:srgbClr val="002060"/>
                </a:solidFill>
              </a:rPr>
              <a:t>para a </a:t>
            </a:r>
            <a:r>
              <a:rPr lang="pt-BR" b="1" dirty="0" smtClean="0">
                <a:solidFill>
                  <a:srgbClr val="002060"/>
                </a:solidFill>
              </a:rPr>
              <a:t>economia</a:t>
            </a:r>
            <a:endParaRPr lang="pt-BR" b="1" dirty="0">
              <a:solidFill>
                <a:srgbClr val="002060"/>
              </a:solidFill>
            </a:endParaRPr>
          </a:p>
          <a:p>
            <a:pPr fontAlgn="base">
              <a:lnSpc>
                <a:spcPct val="170000"/>
              </a:lnSpc>
            </a:pPr>
            <a:r>
              <a:rPr lang="pt-BR" b="1" dirty="0">
                <a:solidFill>
                  <a:srgbClr val="002060"/>
                </a:solidFill>
              </a:rPr>
              <a:t>Eis alguns casos de reuso:</a:t>
            </a:r>
          </a:p>
          <a:p>
            <a:pPr lvl="1" fontAlgn="base">
              <a:lnSpc>
                <a:spcPct val="170000"/>
              </a:lnSpc>
            </a:pPr>
            <a:r>
              <a:rPr lang="pt-BR" b="1" dirty="0"/>
              <a:t>A água usada em </a:t>
            </a:r>
            <a:r>
              <a:rPr lang="pt-BR" b="1" dirty="0" smtClean="0"/>
              <a:t>industrias pode ser tratada e </a:t>
            </a:r>
            <a:r>
              <a:rPr lang="pt-BR" b="1" dirty="0"/>
              <a:t>reutilizada no mesmo ciclo de produção;</a:t>
            </a:r>
          </a:p>
          <a:p>
            <a:pPr lvl="1" fontAlgn="base">
              <a:lnSpc>
                <a:spcPct val="170000"/>
              </a:lnSpc>
            </a:pPr>
            <a:r>
              <a:rPr lang="pt-BR" b="1" dirty="0" smtClean="0"/>
              <a:t>Na </a:t>
            </a:r>
            <a:r>
              <a:rPr lang="pt-BR" b="1" dirty="0"/>
              <a:t>residência, a água de </a:t>
            </a:r>
            <a:r>
              <a:rPr lang="pt-BR" b="1" dirty="0" smtClean="0"/>
              <a:t>banho </a:t>
            </a:r>
            <a:r>
              <a:rPr lang="pt-BR" b="1" dirty="0"/>
              <a:t>pode ser </a:t>
            </a:r>
            <a:r>
              <a:rPr lang="pt-BR" b="1" dirty="0" smtClean="0"/>
              <a:t>usada </a:t>
            </a:r>
            <a:r>
              <a:rPr lang="pt-BR" b="1" dirty="0"/>
              <a:t>para </a:t>
            </a:r>
            <a:r>
              <a:rPr lang="pt-BR" b="1" dirty="0" smtClean="0"/>
              <a:t>descarga </a:t>
            </a:r>
            <a:r>
              <a:rPr lang="pt-BR" b="1" dirty="0"/>
              <a:t>nos banheiros;</a:t>
            </a:r>
          </a:p>
          <a:p>
            <a:pPr lvl="1" fontAlgn="base">
              <a:lnSpc>
                <a:spcPct val="170000"/>
              </a:lnSpc>
            </a:pPr>
            <a:r>
              <a:rPr lang="pt-BR" b="1" dirty="0"/>
              <a:t>A água da rede de esgoto, </a:t>
            </a:r>
            <a:r>
              <a:rPr lang="pt-BR" b="1" dirty="0" smtClean="0"/>
              <a:t>depois de tratada, </a:t>
            </a:r>
            <a:r>
              <a:rPr lang="pt-BR" b="1" dirty="0"/>
              <a:t>pode ser </a:t>
            </a:r>
            <a:r>
              <a:rPr lang="pt-BR" b="1" dirty="0" smtClean="0"/>
              <a:t>usada </a:t>
            </a:r>
            <a:r>
              <a:rPr lang="pt-BR" b="1" dirty="0"/>
              <a:t>para regar </a:t>
            </a:r>
            <a:r>
              <a:rPr lang="pt-BR" b="1" dirty="0" smtClean="0"/>
              <a:t>jardins, lavar </a:t>
            </a:r>
            <a:r>
              <a:rPr lang="pt-BR" b="1" dirty="0"/>
              <a:t>calçadas e automóveis e </a:t>
            </a:r>
            <a:r>
              <a:rPr lang="pt-BR" b="1" dirty="0" smtClean="0"/>
              <a:t>irrigar </a:t>
            </a:r>
            <a:r>
              <a:rPr lang="pt-BR" b="1" dirty="0"/>
              <a:t>plantações. T</a:t>
            </a:r>
            <a:r>
              <a:rPr lang="pt-BR" b="1" dirty="0" smtClean="0"/>
              <a:t>ambém </a:t>
            </a:r>
            <a:r>
              <a:rPr lang="pt-BR" b="1" dirty="0"/>
              <a:t>pode ser depositada em rios e </a:t>
            </a:r>
            <a:r>
              <a:rPr lang="pt-BR" b="1" dirty="0" smtClean="0"/>
              <a:t>riachos</a:t>
            </a:r>
            <a:endParaRPr lang="pt-BR" b="1" dirty="0"/>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89</a:t>
            </a:fld>
            <a:endParaRPr lang="pt-BR"/>
          </a:p>
        </p:txBody>
      </p:sp>
    </p:spTree>
    <p:extLst>
      <p:ext uri="{BB962C8B-B14F-4D97-AF65-F5344CB8AC3E}">
        <p14:creationId xmlns:p14="http://schemas.microsoft.com/office/powerpoint/2010/main" val="155391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b="1" dirty="0" smtClean="0">
                <a:solidFill>
                  <a:srgbClr val="C00000"/>
                </a:solidFill>
              </a:rPr>
              <a:t>UMA CAMPANHA DA FRATERNIDADE ECUMÊNICA QUE CRUZA FRONTEIRAS</a:t>
            </a:r>
            <a:endParaRPr lang="pt-BR" sz="3000" dirty="0">
              <a:solidFill>
                <a:srgbClr val="C00000"/>
              </a:solidFill>
            </a:endParaRPr>
          </a:p>
        </p:txBody>
      </p:sp>
      <p:sp>
        <p:nvSpPr>
          <p:cNvPr id="3" name="Espaço Reservado para Conteúdo 2"/>
          <p:cNvSpPr>
            <a:spLocks noGrp="1"/>
          </p:cNvSpPr>
          <p:nvPr>
            <p:ph sz="quarter" idx="1"/>
          </p:nvPr>
        </p:nvSpPr>
        <p:spPr>
          <a:xfrm>
            <a:off x="457200" y="1600200"/>
            <a:ext cx="8229600" cy="4925144"/>
          </a:xfrm>
        </p:spPr>
        <p:txBody>
          <a:bodyPr>
            <a:normAutofit fontScale="70000" lnSpcReduction="20000"/>
          </a:bodyPr>
          <a:lstStyle/>
          <a:p>
            <a:pPr lvl="0">
              <a:lnSpc>
                <a:spcPct val="170000"/>
              </a:lnSpc>
            </a:pPr>
            <a:r>
              <a:rPr lang="pt-BR" b="1" dirty="0">
                <a:solidFill>
                  <a:srgbClr val="002060"/>
                </a:solidFill>
              </a:rPr>
              <a:t>Desde </a:t>
            </a:r>
            <a:r>
              <a:rPr lang="pt-BR" b="1" dirty="0" smtClean="0">
                <a:solidFill>
                  <a:srgbClr val="002060"/>
                </a:solidFill>
              </a:rPr>
              <a:t>1958</a:t>
            </a:r>
            <a:r>
              <a:rPr lang="pt-BR" b="1" dirty="0">
                <a:solidFill>
                  <a:srgbClr val="002060"/>
                </a:solidFill>
              </a:rPr>
              <a:t>, a Misereor realiza </a:t>
            </a:r>
            <a:r>
              <a:rPr lang="pt-BR" b="1" dirty="0" smtClean="0">
                <a:solidFill>
                  <a:srgbClr val="002060"/>
                </a:solidFill>
              </a:rPr>
              <a:t>a </a:t>
            </a:r>
            <a:r>
              <a:rPr lang="pt-BR" b="1" dirty="0">
                <a:solidFill>
                  <a:srgbClr val="002060"/>
                </a:solidFill>
              </a:rPr>
              <a:t>Campanha de </a:t>
            </a:r>
            <a:r>
              <a:rPr lang="pt-BR" b="1" dirty="0" smtClean="0">
                <a:solidFill>
                  <a:srgbClr val="002060"/>
                </a:solidFill>
              </a:rPr>
              <a:t>Quaresma, que é </a:t>
            </a:r>
            <a:r>
              <a:rPr lang="pt-BR" b="1" dirty="0">
                <a:solidFill>
                  <a:srgbClr val="002060"/>
                </a:solidFill>
              </a:rPr>
              <a:t>uma expressão concreta da comunhão e da solidariedade da Igreja no mundo inteiro. </a:t>
            </a:r>
            <a:r>
              <a:rPr lang="pt-BR" b="1" dirty="0" smtClean="0">
                <a:solidFill>
                  <a:srgbClr val="002060"/>
                </a:solidFill>
              </a:rPr>
              <a:t>A Misereor </a:t>
            </a:r>
            <a:r>
              <a:rPr lang="pt-BR" b="1" dirty="0">
                <a:solidFill>
                  <a:srgbClr val="002060"/>
                </a:solidFill>
              </a:rPr>
              <a:t>contribuiu para fortalecer a voz dos povos do Sul, que lutam </a:t>
            </a:r>
            <a:r>
              <a:rPr lang="pt-BR" b="1" dirty="0" smtClean="0">
                <a:solidFill>
                  <a:srgbClr val="002060"/>
                </a:solidFill>
              </a:rPr>
              <a:t>para conduzir todos ao </a:t>
            </a:r>
            <a:r>
              <a:rPr lang="pt-BR" b="1" dirty="0">
                <a:solidFill>
                  <a:srgbClr val="002060"/>
                </a:solidFill>
              </a:rPr>
              <a:t>bem-viver </a:t>
            </a:r>
            <a:endParaRPr lang="pt-BR" b="1" dirty="0" smtClean="0">
              <a:solidFill>
                <a:srgbClr val="002060"/>
              </a:solidFill>
            </a:endParaRPr>
          </a:p>
          <a:p>
            <a:pPr lvl="0">
              <a:lnSpc>
                <a:spcPct val="170000"/>
              </a:lnSpc>
            </a:pPr>
            <a:r>
              <a:rPr lang="pt-BR" b="1" dirty="0" smtClean="0">
                <a:solidFill>
                  <a:srgbClr val="002060"/>
                </a:solidFill>
              </a:rPr>
              <a:t>Acolher </a:t>
            </a:r>
            <a:r>
              <a:rPr lang="pt-BR" b="1" dirty="0">
                <a:solidFill>
                  <a:srgbClr val="002060"/>
                </a:solidFill>
              </a:rPr>
              <a:t>a Misereor </a:t>
            </a:r>
            <a:r>
              <a:rPr lang="pt-BR" b="1" dirty="0" smtClean="0">
                <a:solidFill>
                  <a:srgbClr val="002060"/>
                </a:solidFill>
              </a:rPr>
              <a:t>na CFE </a:t>
            </a:r>
            <a:r>
              <a:rPr lang="pt-BR" b="1" dirty="0">
                <a:solidFill>
                  <a:srgbClr val="002060"/>
                </a:solidFill>
              </a:rPr>
              <a:t>significa </a:t>
            </a:r>
            <a:r>
              <a:rPr lang="pt-BR" b="1" dirty="0" smtClean="0">
                <a:solidFill>
                  <a:srgbClr val="002060"/>
                </a:solidFill>
              </a:rPr>
              <a:t>assumir </a:t>
            </a:r>
            <a:r>
              <a:rPr lang="pt-BR" b="1" dirty="0">
                <a:solidFill>
                  <a:srgbClr val="002060"/>
                </a:solidFill>
              </a:rPr>
              <a:t>a responsabilidade comum pelo futuro da </a:t>
            </a:r>
            <a:r>
              <a:rPr lang="pt-BR" b="1" dirty="0" smtClean="0">
                <a:solidFill>
                  <a:srgbClr val="002060"/>
                </a:solidFill>
              </a:rPr>
              <a:t>Terra</a:t>
            </a:r>
            <a:endParaRPr lang="pt-BR" b="1" dirty="0">
              <a:solidFill>
                <a:srgbClr val="002060"/>
              </a:solidFill>
            </a:endParaRPr>
          </a:p>
          <a:p>
            <a:pPr lvl="0">
              <a:lnSpc>
                <a:spcPct val="170000"/>
              </a:lnSpc>
            </a:pPr>
            <a:r>
              <a:rPr lang="pt-BR" b="1" dirty="0" smtClean="0">
                <a:solidFill>
                  <a:srgbClr val="002060"/>
                </a:solidFill>
              </a:rPr>
              <a:t>A </a:t>
            </a:r>
            <a:r>
              <a:rPr lang="pt-BR" b="1" dirty="0">
                <a:solidFill>
                  <a:srgbClr val="002060"/>
                </a:solidFill>
              </a:rPr>
              <a:t>concepção que orienta essa parceria é que os grandes desafios do </a:t>
            </a:r>
            <a:r>
              <a:rPr lang="pt-BR" b="1" dirty="0" smtClean="0">
                <a:solidFill>
                  <a:srgbClr val="002060"/>
                </a:solidFill>
              </a:rPr>
              <a:t>futuro </a:t>
            </a:r>
            <a:r>
              <a:rPr lang="pt-BR" b="1" dirty="0">
                <a:solidFill>
                  <a:srgbClr val="002060"/>
                </a:solidFill>
              </a:rPr>
              <a:t>não podem ser enfrentados e muito menos resolvidos por um país sozinho. É necessário que essa responsabilidade seja assumida </a:t>
            </a:r>
            <a:r>
              <a:rPr lang="pt-BR" b="1" dirty="0" smtClean="0">
                <a:solidFill>
                  <a:srgbClr val="002060"/>
                </a:solidFill>
              </a:rPr>
              <a:t>ecumenicamente</a:t>
            </a:r>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a:t>
            </a:fld>
            <a:endParaRPr lang="pt-BR"/>
          </a:p>
        </p:txBody>
      </p:sp>
    </p:spTree>
    <p:extLst>
      <p:ext uri="{BB962C8B-B14F-4D97-AF65-F5344CB8AC3E}">
        <p14:creationId xmlns:p14="http://schemas.microsoft.com/office/powerpoint/2010/main" val="1899522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USO DA ÁGUA DE CHUVA</a:t>
            </a:r>
            <a:endParaRPr lang="pt-BR" sz="3000" dirty="0">
              <a:solidFill>
                <a:srgbClr val="C00000"/>
              </a:solidFill>
            </a:endParaRPr>
          </a:p>
        </p:txBody>
      </p:sp>
      <p:sp>
        <p:nvSpPr>
          <p:cNvPr id="3" name="Espaço Reservado para Conteúdo 2"/>
          <p:cNvSpPr>
            <a:spLocks noGrp="1"/>
          </p:cNvSpPr>
          <p:nvPr>
            <p:ph sz="quarter" idx="1"/>
          </p:nvPr>
        </p:nvSpPr>
        <p:spPr/>
        <p:txBody>
          <a:bodyPr>
            <a:normAutofit/>
          </a:bodyPr>
          <a:lstStyle/>
          <a:p>
            <a:pPr lvl="0" fontAlgn="base">
              <a:lnSpc>
                <a:spcPct val="150000"/>
              </a:lnSpc>
            </a:pPr>
            <a:r>
              <a:rPr lang="pt-BR" b="1" dirty="0">
                <a:solidFill>
                  <a:srgbClr val="002060"/>
                </a:solidFill>
              </a:rPr>
              <a:t>Grande parte da água da chuva vai parar na rede de esgoto das </a:t>
            </a:r>
            <a:r>
              <a:rPr lang="pt-BR" b="1" dirty="0" smtClean="0">
                <a:solidFill>
                  <a:srgbClr val="002060"/>
                </a:solidFill>
              </a:rPr>
              <a:t>cidades gerando desperdício. </a:t>
            </a:r>
            <a:r>
              <a:rPr lang="pt-BR" b="1" dirty="0">
                <a:solidFill>
                  <a:srgbClr val="002060"/>
                </a:solidFill>
              </a:rPr>
              <a:t>Se a água da chuva for captada adequadamente, </a:t>
            </a:r>
            <a:r>
              <a:rPr lang="pt-BR" b="1" dirty="0" smtClean="0">
                <a:solidFill>
                  <a:srgbClr val="002060"/>
                </a:solidFill>
              </a:rPr>
              <a:t>pode </a:t>
            </a:r>
            <a:r>
              <a:rPr lang="pt-BR" b="1" dirty="0">
                <a:solidFill>
                  <a:srgbClr val="002060"/>
                </a:solidFill>
              </a:rPr>
              <a:t>ser utilizada. </a:t>
            </a:r>
            <a:r>
              <a:rPr lang="pt-BR" b="1" dirty="0" smtClean="0">
                <a:solidFill>
                  <a:srgbClr val="002060"/>
                </a:solidFill>
              </a:rPr>
              <a:t>Prédios e empresas já </a:t>
            </a:r>
            <a:r>
              <a:rPr lang="pt-BR" b="1" dirty="0">
                <a:solidFill>
                  <a:srgbClr val="002060"/>
                </a:solidFill>
              </a:rPr>
              <a:t>realizam a captação da água da </a:t>
            </a:r>
            <a:r>
              <a:rPr lang="pt-BR" b="1" dirty="0" smtClean="0">
                <a:solidFill>
                  <a:srgbClr val="002060"/>
                </a:solidFill>
              </a:rPr>
              <a:t>chuva </a:t>
            </a:r>
            <a:endParaRPr lang="pt-BR" b="1" dirty="0">
              <a:solidFill>
                <a:srgbClr val="002060"/>
              </a:solidFill>
            </a:endParaRPr>
          </a:p>
          <a:p>
            <a:pPr lvl="0">
              <a:lnSpc>
                <a:spcPct val="150000"/>
              </a:lnSpc>
            </a:pPr>
            <a:r>
              <a:rPr lang="pt-BR" b="1" dirty="0">
                <a:solidFill>
                  <a:schemeClr val="accent1">
                    <a:lumMod val="75000"/>
                  </a:schemeClr>
                </a:solidFill>
              </a:rPr>
              <a:t>Lembre-se: a água da chuva </a:t>
            </a:r>
            <a:r>
              <a:rPr lang="pt-BR" b="1" dirty="0" smtClean="0">
                <a:solidFill>
                  <a:schemeClr val="accent1">
                    <a:lumMod val="75000"/>
                  </a:schemeClr>
                </a:solidFill>
              </a:rPr>
              <a:t>só não pode </a:t>
            </a:r>
            <a:r>
              <a:rPr lang="pt-BR" b="1" dirty="0">
                <a:solidFill>
                  <a:schemeClr val="accent1">
                    <a:lumMod val="75000"/>
                  </a:schemeClr>
                </a:solidFill>
              </a:rPr>
              <a:t>ser utilizada </a:t>
            </a:r>
            <a:r>
              <a:rPr lang="pt-BR" b="1" dirty="0" smtClean="0">
                <a:solidFill>
                  <a:schemeClr val="accent1">
                    <a:lumMod val="75000"/>
                  </a:schemeClr>
                </a:solidFill>
              </a:rPr>
              <a:t>para </a:t>
            </a:r>
            <a:r>
              <a:rPr lang="pt-BR" b="1" dirty="0">
                <a:solidFill>
                  <a:schemeClr val="accent1">
                    <a:lumMod val="75000"/>
                  </a:schemeClr>
                </a:solidFill>
              </a:rPr>
              <a:t>a </a:t>
            </a:r>
            <a:r>
              <a:rPr lang="pt-BR" b="1" dirty="0" smtClean="0">
                <a:solidFill>
                  <a:schemeClr val="accent1">
                    <a:lumMod val="75000"/>
                  </a:schemeClr>
                </a:solidFill>
              </a:rPr>
              <a:t>alimentação</a:t>
            </a:r>
            <a:endParaRPr lang="pt-BR" b="1" dirty="0">
              <a:solidFill>
                <a:schemeClr val="accent1">
                  <a:lumMod val="75000"/>
                </a:schemeClr>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90</a:t>
            </a:fld>
            <a:endParaRPr lang="pt-BR"/>
          </a:p>
        </p:txBody>
      </p:sp>
    </p:spTree>
    <p:extLst>
      <p:ext uri="{BB962C8B-B14F-4D97-AF65-F5344CB8AC3E}">
        <p14:creationId xmlns:p14="http://schemas.microsoft.com/office/powerpoint/2010/main" val="35593391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CANALIZAR AS ÁGUAS DA CHUVA</a:t>
            </a:r>
            <a:endParaRPr lang="pt-BR" sz="3000" dirty="0">
              <a:solidFill>
                <a:srgbClr val="C00000"/>
              </a:solidFill>
            </a:endParaRPr>
          </a:p>
        </p:txBody>
      </p:sp>
      <p:sp>
        <p:nvSpPr>
          <p:cNvPr id="3" name="Espaço Reservado para Conteúdo 2"/>
          <p:cNvSpPr>
            <a:spLocks noGrp="1"/>
          </p:cNvSpPr>
          <p:nvPr>
            <p:ph sz="quarter" idx="1"/>
          </p:nvPr>
        </p:nvSpPr>
        <p:spPr>
          <a:xfrm>
            <a:off x="457200" y="1484784"/>
            <a:ext cx="8229600" cy="5040560"/>
          </a:xfrm>
        </p:spPr>
        <p:txBody>
          <a:bodyPr>
            <a:normAutofit fontScale="85000" lnSpcReduction="20000"/>
          </a:bodyPr>
          <a:lstStyle/>
          <a:p>
            <a:pPr lvl="0">
              <a:lnSpc>
                <a:spcPct val="160000"/>
              </a:lnSpc>
            </a:pPr>
            <a:r>
              <a:rPr lang="pt-BR" b="1" dirty="0">
                <a:solidFill>
                  <a:srgbClr val="002060"/>
                </a:solidFill>
              </a:rPr>
              <a:t>Nos bairros populares, a água da chuva praticamente não é pensada como parte do saneamento básico. É </a:t>
            </a:r>
            <a:r>
              <a:rPr lang="pt-BR" b="1" dirty="0" smtClean="0">
                <a:solidFill>
                  <a:srgbClr val="002060"/>
                </a:solidFill>
              </a:rPr>
              <a:t>urgente </a:t>
            </a:r>
            <a:r>
              <a:rPr lang="pt-BR" b="1" dirty="0">
                <a:solidFill>
                  <a:srgbClr val="002060"/>
                </a:solidFill>
              </a:rPr>
              <a:t>pensar em estruturas que garantam o </a:t>
            </a:r>
            <a:r>
              <a:rPr lang="pt-BR" b="1" dirty="0" smtClean="0">
                <a:solidFill>
                  <a:srgbClr val="002060"/>
                </a:solidFill>
              </a:rPr>
              <a:t>uso </a:t>
            </a:r>
            <a:r>
              <a:rPr lang="pt-BR" b="1" dirty="0">
                <a:solidFill>
                  <a:srgbClr val="002060"/>
                </a:solidFill>
              </a:rPr>
              <a:t>da água da </a:t>
            </a:r>
            <a:r>
              <a:rPr lang="pt-BR" b="1" dirty="0" smtClean="0">
                <a:solidFill>
                  <a:srgbClr val="002060"/>
                </a:solidFill>
              </a:rPr>
              <a:t>chuva </a:t>
            </a:r>
          </a:p>
          <a:p>
            <a:pPr lvl="0">
              <a:lnSpc>
                <a:spcPct val="160000"/>
              </a:lnSpc>
            </a:pPr>
            <a:r>
              <a:rPr lang="pt-BR" b="1" dirty="0" smtClean="0">
                <a:solidFill>
                  <a:srgbClr val="002060"/>
                </a:solidFill>
              </a:rPr>
              <a:t>É </a:t>
            </a:r>
            <a:r>
              <a:rPr lang="pt-BR" b="1" dirty="0">
                <a:solidFill>
                  <a:srgbClr val="002060"/>
                </a:solidFill>
              </a:rPr>
              <a:t>necessário que os governos municipais olhem com atenção e carinho para esses bairros, pois quando as águas da chuva se unem à ausência de coleta e afastamento do esgoto doméstico, o que temos é o aumento de doenças e </a:t>
            </a:r>
            <a:r>
              <a:rPr lang="pt-BR" b="1" dirty="0" smtClean="0">
                <a:solidFill>
                  <a:srgbClr val="002060"/>
                </a:solidFill>
              </a:rPr>
              <a:t>deslizamento</a:t>
            </a:r>
          </a:p>
          <a:p>
            <a:pPr lvl="0">
              <a:lnSpc>
                <a:spcPct val="160000"/>
              </a:lnSpc>
            </a:pPr>
            <a:r>
              <a:rPr lang="pt-BR" b="1" dirty="0" smtClean="0">
                <a:solidFill>
                  <a:srgbClr val="002060"/>
                </a:solidFill>
              </a:rPr>
              <a:t>Por </a:t>
            </a:r>
            <a:r>
              <a:rPr lang="pt-BR" b="1" dirty="0">
                <a:solidFill>
                  <a:srgbClr val="002060"/>
                </a:solidFill>
              </a:rPr>
              <a:t>tudo isso é importante que se garanta a canalização e coleta de águas da chuva</a:t>
            </a: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91</a:t>
            </a:fld>
            <a:endParaRPr lang="pt-BR"/>
          </a:p>
        </p:txBody>
      </p:sp>
    </p:spTree>
    <p:extLst>
      <p:ext uri="{BB962C8B-B14F-4D97-AF65-F5344CB8AC3E}">
        <p14:creationId xmlns:p14="http://schemas.microsoft.com/office/powerpoint/2010/main" val="29353238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pt-BR" sz="3000" b="1" dirty="0" smtClean="0">
                <a:solidFill>
                  <a:srgbClr val="C00000"/>
                </a:solidFill>
              </a:rPr>
              <a:t>CONSTRUIR UMA NOVA LÓGICA</a:t>
            </a:r>
            <a:endParaRPr lang="pt-BR" sz="3000" dirty="0">
              <a:solidFill>
                <a:srgbClr val="C00000"/>
              </a:solidFill>
            </a:endParaRPr>
          </a:p>
        </p:txBody>
      </p:sp>
      <p:sp>
        <p:nvSpPr>
          <p:cNvPr id="3" name="Espaço Reservado para Conteúdo 2"/>
          <p:cNvSpPr>
            <a:spLocks noGrp="1"/>
          </p:cNvSpPr>
          <p:nvPr>
            <p:ph sz="quarter" idx="1"/>
          </p:nvPr>
        </p:nvSpPr>
        <p:spPr/>
        <p:txBody>
          <a:bodyPr>
            <a:normAutofit fontScale="92500"/>
          </a:bodyPr>
          <a:lstStyle/>
          <a:p>
            <a:pPr lvl="0">
              <a:lnSpc>
                <a:spcPct val="150000"/>
              </a:lnSpc>
            </a:pPr>
            <a:r>
              <a:rPr lang="pt-BR" b="1" dirty="0">
                <a:solidFill>
                  <a:srgbClr val="002060"/>
                </a:solidFill>
              </a:rPr>
              <a:t>A vida do planeta depende das novas práticas que </a:t>
            </a:r>
            <a:r>
              <a:rPr lang="pt-BR" b="1" dirty="0" smtClean="0">
                <a:solidFill>
                  <a:srgbClr val="002060"/>
                </a:solidFill>
              </a:rPr>
              <a:t>adotarmos. </a:t>
            </a:r>
            <a:r>
              <a:rPr lang="pt-BR" b="1" dirty="0">
                <a:solidFill>
                  <a:srgbClr val="002060"/>
                </a:solidFill>
              </a:rPr>
              <a:t>Por isso, lembre-se de </a:t>
            </a:r>
          </a:p>
          <a:p>
            <a:pPr lvl="1">
              <a:lnSpc>
                <a:spcPct val="150000"/>
              </a:lnSpc>
            </a:pPr>
            <a:r>
              <a:rPr lang="pt-BR" b="1" dirty="0"/>
              <a:t>Não gerar LIXO, sempre que possível</a:t>
            </a:r>
          </a:p>
          <a:p>
            <a:pPr lvl="1">
              <a:lnSpc>
                <a:spcPct val="150000"/>
              </a:lnSpc>
            </a:pPr>
            <a:r>
              <a:rPr lang="pt-BR" b="1" dirty="0"/>
              <a:t>Agir sempre na possibilidade de REUTILIZAR </a:t>
            </a:r>
          </a:p>
          <a:p>
            <a:pPr lvl="1">
              <a:lnSpc>
                <a:spcPct val="150000"/>
              </a:lnSpc>
            </a:pPr>
            <a:r>
              <a:rPr lang="pt-BR" b="1" dirty="0"/>
              <a:t>Sempre que possível, RECICLAR </a:t>
            </a:r>
            <a:r>
              <a:rPr lang="pt-BR" b="1" dirty="0" smtClean="0"/>
              <a:t>(ou repassar para quem recicla)</a:t>
            </a:r>
            <a:endParaRPr lang="pt-BR" b="1" dirty="0"/>
          </a:p>
          <a:p>
            <a:pPr lvl="1">
              <a:lnSpc>
                <a:spcPct val="150000"/>
              </a:lnSpc>
            </a:pPr>
            <a:r>
              <a:rPr lang="pt-BR" b="1" dirty="0"/>
              <a:t>Caso </a:t>
            </a:r>
            <a:r>
              <a:rPr lang="pt-BR" b="1" dirty="0" smtClean="0"/>
              <a:t>possa, </a:t>
            </a:r>
            <a:r>
              <a:rPr lang="pt-BR" b="1" dirty="0"/>
              <a:t>TRATAR os resíduos</a:t>
            </a:r>
          </a:p>
          <a:p>
            <a:pPr lvl="1">
              <a:lnSpc>
                <a:spcPct val="150000"/>
              </a:lnSpc>
            </a:pPr>
            <a:r>
              <a:rPr lang="pt-BR" b="1" dirty="0" smtClean="0"/>
              <a:t>Os </a:t>
            </a:r>
            <a:r>
              <a:rPr lang="pt-BR" b="1" dirty="0"/>
              <a:t>depósitos dos resíduos coletados sejam feitos em ATERROS </a:t>
            </a:r>
            <a:r>
              <a:rPr lang="pt-BR" b="1" dirty="0" smtClean="0"/>
              <a:t>SANITÁRIOS</a:t>
            </a:r>
            <a:endParaRPr lang="pt-BR" b="1" dirty="0"/>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92</a:t>
            </a:fld>
            <a:endParaRPr lang="pt-BR"/>
          </a:p>
        </p:txBody>
      </p:sp>
    </p:spTree>
    <p:extLst>
      <p:ext uri="{BB962C8B-B14F-4D97-AF65-F5344CB8AC3E}">
        <p14:creationId xmlns:p14="http://schemas.microsoft.com/office/powerpoint/2010/main" val="29827421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b="1" dirty="0">
                <a:solidFill>
                  <a:srgbClr val="C00000"/>
                </a:solidFill>
              </a:rPr>
              <a:t>CONSTRUIR UMA NOVA LÓGICA</a:t>
            </a:r>
            <a:endParaRPr lang="pt-BR" sz="3000" dirty="0"/>
          </a:p>
        </p:txBody>
      </p:sp>
      <p:sp>
        <p:nvSpPr>
          <p:cNvPr id="3" name="Espaço Reservado para Conteúdo 2"/>
          <p:cNvSpPr>
            <a:spLocks noGrp="1"/>
          </p:cNvSpPr>
          <p:nvPr>
            <p:ph sz="quarter" idx="1"/>
          </p:nvPr>
        </p:nvSpPr>
        <p:spPr>
          <a:xfrm>
            <a:off x="457200" y="1196752"/>
            <a:ext cx="8229600" cy="5400600"/>
          </a:xfrm>
        </p:spPr>
        <p:txBody>
          <a:bodyPr>
            <a:normAutofit fontScale="92500" lnSpcReduction="10000"/>
          </a:bodyPr>
          <a:lstStyle/>
          <a:p>
            <a:pPr lvl="0">
              <a:lnSpc>
                <a:spcPct val="170000"/>
              </a:lnSpc>
            </a:pPr>
            <a:r>
              <a:rPr lang="pt-BR" b="1" dirty="0">
                <a:solidFill>
                  <a:srgbClr val="002060"/>
                </a:solidFill>
              </a:rPr>
              <a:t>Assim, a nossa responsabilidade </a:t>
            </a:r>
            <a:r>
              <a:rPr lang="pt-BR" b="1" dirty="0" smtClean="0">
                <a:solidFill>
                  <a:srgbClr val="002060"/>
                </a:solidFill>
              </a:rPr>
              <a:t>nos </a:t>
            </a:r>
            <a:r>
              <a:rPr lang="pt-BR" b="1" dirty="0">
                <a:solidFill>
                  <a:srgbClr val="002060"/>
                </a:solidFill>
              </a:rPr>
              <a:t>desafia a observar se:</a:t>
            </a:r>
          </a:p>
          <a:p>
            <a:pPr lvl="1">
              <a:lnSpc>
                <a:spcPct val="170000"/>
              </a:lnSpc>
            </a:pPr>
            <a:r>
              <a:rPr lang="pt-BR" b="1" dirty="0"/>
              <a:t>Toda a ação e execução de projetos de saneamento básico estão sendo desenvolvidos pelos poderes </a:t>
            </a:r>
            <a:r>
              <a:rPr lang="pt-BR" b="1" dirty="0" smtClean="0"/>
              <a:t>públicos</a:t>
            </a:r>
            <a:endParaRPr lang="pt-BR" b="1" dirty="0"/>
          </a:p>
          <a:p>
            <a:pPr lvl="1">
              <a:lnSpc>
                <a:spcPct val="170000"/>
              </a:lnSpc>
            </a:pPr>
            <a:r>
              <a:rPr lang="pt-BR" b="1" dirty="0"/>
              <a:t>O serviço de água, esgotamento e lixo é totalmente </a:t>
            </a:r>
            <a:r>
              <a:rPr lang="pt-BR" b="1" dirty="0" smtClean="0"/>
              <a:t>universalizado </a:t>
            </a:r>
            <a:endParaRPr lang="pt-BR" b="1" dirty="0"/>
          </a:p>
          <a:p>
            <a:pPr lvl="1">
              <a:lnSpc>
                <a:spcPct val="170000"/>
              </a:lnSpc>
            </a:pPr>
            <a:r>
              <a:rPr lang="pt-BR" b="1" dirty="0" smtClean="0"/>
              <a:t>Lutar para </a:t>
            </a:r>
            <a:r>
              <a:rPr lang="pt-BR" b="1" dirty="0"/>
              <a:t>que o Fórum Mundial da Água, em 2018, não </a:t>
            </a:r>
            <a:r>
              <a:rPr lang="pt-BR" b="1" dirty="0" smtClean="0"/>
              <a:t>seja para </a:t>
            </a:r>
            <a:r>
              <a:rPr lang="pt-BR" b="1" dirty="0"/>
              <a:t>ampliar a participação do </a:t>
            </a:r>
            <a:r>
              <a:rPr lang="pt-BR" b="1" dirty="0" smtClean="0"/>
              <a:t>capital privado  e das privatizações na </a:t>
            </a:r>
            <a:r>
              <a:rPr lang="pt-BR" b="1" dirty="0"/>
              <a:t>busca de saneamento </a:t>
            </a:r>
            <a:r>
              <a:rPr lang="pt-BR" b="1" dirty="0" smtClean="0"/>
              <a:t>básico</a:t>
            </a:r>
            <a:endParaRPr lang="pt-BR" b="1" dirty="0"/>
          </a:p>
          <a:p>
            <a:pPr lvl="1">
              <a:lnSpc>
                <a:spcPct val="170000"/>
              </a:lnSpc>
            </a:pPr>
            <a:r>
              <a:rPr lang="pt-BR" b="1" dirty="0"/>
              <a:t> Os pobres estão tendo acesso à água </a:t>
            </a:r>
            <a:r>
              <a:rPr lang="pt-BR" b="1" dirty="0" smtClean="0"/>
              <a:t>potável</a:t>
            </a:r>
            <a:endParaRPr lang="pt-BR" b="1"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93</a:t>
            </a:fld>
            <a:endParaRPr lang="pt-BR"/>
          </a:p>
        </p:txBody>
      </p:sp>
    </p:spTree>
    <p:extLst>
      <p:ext uri="{BB962C8B-B14F-4D97-AF65-F5344CB8AC3E}">
        <p14:creationId xmlns:p14="http://schemas.microsoft.com/office/powerpoint/2010/main" val="17615462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19256" cy="850106"/>
          </a:xfrm>
        </p:spPr>
        <p:txBody>
          <a:bodyPr>
            <a:noAutofit/>
          </a:bodyPr>
          <a:lstStyle/>
          <a:p>
            <a:pPr lvl="0" algn="ctr"/>
            <a:r>
              <a:rPr lang="pt-BR" sz="3200" b="1" dirty="0" smtClean="0">
                <a:solidFill>
                  <a:srgbClr val="C00000"/>
                </a:solidFill>
              </a:rPr>
              <a:t>Gesto CONCRETO na QUARESMA </a:t>
            </a:r>
            <a:endParaRPr lang="pt-BR" sz="3200" dirty="0">
              <a:solidFill>
                <a:srgbClr val="C00000"/>
              </a:solidFill>
            </a:endParaRPr>
          </a:p>
        </p:txBody>
      </p:sp>
      <p:sp>
        <p:nvSpPr>
          <p:cNvPr id="3" name="Espaço Reservado para Conteúdo 2"/>
          <p:cNvSpPr>
            <a:spLocks noGrp="1"/>
          </p:cNvSpPr>
          <p:nvPr>
            <p:ph sz="quarter" idx="1"/>
          </p:nvPr>
        </p:nvSpPr>
        <p:spPr>
          <a:xfrm>
            <a:off x="457200" y="1268760"/>
            <a:ext cx="8229600" cy="5400600"/>
          </a:xfrm>
        </p:spPr>
        <p:txBody>
          <a:bodyPr>
            <a:normAutofit/>
          </a:bodyPr>
          <a:lstStyle/>
          <a:p>
            <a:pPr lvl="0">
              <a:lnSpc>
                <a:spcPct val="170000"/>
              </a:lnSpc>
            </a:pPr>
            <a:r>
              <a:rPr lang="pt-BR" b="1" dirty="0" smtClean="0">
                <a:solidFill>
                  <a:srgbClr val="002060"/>
                </a:solidFill>
              </a:rPr>
              <a:t>A partir da </a:t>
            </a:r>
            <a:r>
              <a:rPr lang="pt-BR" b="1" dirty="0">
                <a:solidFill>
                  <a:srgbClr val="002060"/>
                </a:solidFill>
              </a:rPr>
              <a:t>q</a:t>
            </a:r>
            <a:r>
              <a:rPr lang="pt-BR" b="1" dirty="0" smtClean="0">
                <a:solidFill>
                  <a:srgbClr val="002060"/>
                </a:solidFill>
              </a:rPr>
              <a:t>uaresma fazer </a:t>
            </a:r>
            <a:r>
              <a:rPr lang="pt-BR" b="1" dirty="0">
                <a:solidFill>
                  <a:srgbClr val="002060"/>
                </a:solidFill>
              </a:rPr>
              <a:t>o esforço de evitar o consumismo e o desperdício dos alimentos. U</a:t>
            </a:r>
            <a:r>
              <a:rPr lang="pt-BR" b="1" dirty="0" smtClean="0">
                <a:solidFill>
                  <a:srgbClr val="002060"/>
                </a:solidFill>
              </a:rPr>
              <a:t>m </a:t>
            </a:r>
            <a:r>
              <a:rPr lang="pt-BR" b="1" dirty="0">
                <a:solidFill>
                  <a:srgbClr val="002060"/>
                </a:solidFill>
              </a:rPr>
              <a:t>d</a:t>
            </a:r>
            <a:r>
              <a:rPr lang="pt-BR" b="1" dirty="0" smtClean="0">
                <a:solidFill>
                  <a:srgbClr val="002060"/>
                </a:solidFill>
              </a:rPr>
              <a:t>ia </a:t>
            </a:r>
            <a:r>
              <a:rPr lang="pt-BR" b="1" dirty="0">
                <a:solidFill>
                  <a:srgbClr val="002060"/>
                </a:solidFill>
              </a:rPr>
              <a:t>de Jejum, doando para os mais pobres o </a:t>
            </a:r>
            <a:r>
              <a:rPr lang="pt-BR" b="1" dirty="0" smtClean="0">
                <a:solidFill>
                  <a:srgbClr val="002060"/>
                </a:solidFill>
              </a:rPr>
              <a:t>fruto do jejum.</a:t>
            </a:r>
            <a:endParaRPr lang="pt-BR" b="1" dirty="0">
              <a:solidFill>
                <a:srgbClr val="002060"/>
              </a:solidFill>
            </a:endParaRPr>
          </a:p>
          <a:p>
            <a:pPr lvl="0">
              <a:lnSpc>
                <a:spcPct val="170000"/>
              </a:lnSpc>
            </a:pPr>
            <a:r>
              <a:rPr lang="pt-BR" b="1" dirty="0" smtClean="0">
                <a:solidFill>
                  <a:srgbClr val="002060"/>
                </a:solidFill>
              </a:rPr>
              <a:t>Na oração e no </a:t>
            </a:r>
            <a:r>
              <a:rPr lang="pt-BR" b="1" dirty="0">
                <a:solidFill>
                  <a:srgbClr val="002060"/>
                </a:solidFill>
              </a:rPr>
              <a:t>serviço </a:t>
            </a:r>
            <a:r>
              <a:rPr lang="pt-BR" b="1" dirty="0" smtClean="0">
                <a:solidFill>
                  <a:srgbClr val="002060"/>
                </a:solidFill>
              </a:rPr>
              <a:t>em defesa da vida, pedir que Deus nos </a:t>
            </a:r>
            <a:r>
              <a:rPr lang="pt-BR" b="1" dirty="0">
                <a:solidFill>
                  <a:srgbClr val="002060"/>
                </a:solidFill>
              </a:rPr>
              <a:t>inspire e </a:t>
            </a:r>
            <a:r>
              <a:rPr lang="pt-BR" b="1" dirty="0" smtClean="0">
                <a:solidFill>
                  <a:srgbClr val="002060"/>
                </a:solidFill>
              </a:rPr>
              <a:t>assim caminhemos juntos </a:t>
            </a:r>
            <a:r>
              <a:rPr lang="pt-BR" b="1" dirty="0">
                <a:solidFill>
                  <a:srgbClr val="002060"/>
                </a:solidFill>
              </a:rPr>
              <a:t>na preservação do bonito e saudável ambiente que </a:t>
            </a:r>
            <a:r>
              <a:rPr lang="pt-BR" b="1" dirty="0" smtClean="0">
                <a:solidFill>
                  <a:srgbClr val="002060"/>
                </a:solidFill>
              </a:rPr>
              <a:t>Ele nos ofereceu </a:t>
            </a:r>
            <a:r>
              <a:rPr lang="pt-BR" b="1" dirty="0">
                <a:solidFill>
                  <a:srgbClr val="002060"/>
                </a:solidFill>
              </a:rPr>
              <a:t>na </a:t>
            </a:r>
            <a:r>
              <a:rPr lang="pt-BR" b="1" dirty="0" smtClean="0">
                <a:solidFill>
                  <a:srgbClr val="002060"/>
                </a:solidFill>
              </a:rPr>
              <a:t>criação</a:t>
            </a: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94</a:t>
            </a:fld>
            <a:endParaRPr lang="pt-BR"/>
          </a:p>
        </p:txBody>
      </p:sp>
    </p:spTree>
    <p:extLst>
      <p:ext uri="{BB962C8B-B14F-4D97-AF65-F5344CB8AC3E}">
        <p14:creationId xmlns:p14="http://schemas.microsoft.com/office/powerpoint/2010/main" val="15819543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003232" cy="706090"/>
          </a:xfrm>
        </p:spPr>
        <p:txBody>
          <a:bodyPr/>
          <a:lstStyle/>
          <a:p>
            <a:r>
              <a:rPr lang="pt-BR" b="1" dirty="0" smtClean="0">
                <a:solidFill>
                  <a:srgbClr val="FF0000"/>
                </a:solidFill>
              </a:rPr>
              <a:t>NÃO BASTA SABER, É PRECISO AGIR</a:t>
            </a:r>
            <a:endParaRPr lang="pt-BR" b="1" dirty="0">
              <a:solidFill>
                <a:srgbClr val="FF0000"/>
              </a:solidFill>
            </a:endParaRPr>
          </a:p>
        </p:txBody>
      </p:sp>
      <p:sp>
        <p:nvSpPr>
          <p:cNvPr id="3" name="Espaço Reservado para Conteúdo 2"/>
          <p:cNvSpPr>
            <a:spLocks noGrp="1"/>
          </p:cNvSpPr>
          <p:nvPr>
            <p:ph sz="quarter" idx="1"/>
          </p:nvPr>
        </p:nvSpPr>
        <p:spPr>
          <a:xfrm>
            <a:off x="457200" y="1600200"/>
            <a:ext cx="8003232" cy="4873752"/>
          </a:xfrm>
        </p:spPr>
        <p:txBody>
          <a:bodyPr/>
          <a:lstStyle/>
          <a:p>
            <a:r>
              <a:rPr lang="pt-BR" dirty="0" smtClean="0"/>
              <a:t>“As palavras comovem, </a:t>
            </a:r>
          </a:p>
          <a:p>
            <a:pPr marL="0" indent="0">
              <a:buNone/>
            </a:pPr>
            <a:r>
              <a:rPr lang="pt-BR" dirty="0"/>
              <a:t> </a:t>
            </a:r>
            <a:r>
              <a:rPr lang="pt-BR" dirty="0" smtClean="0"/>
              <a:t>   os exemplos arrastam”</a:t>
            </a:r>
          </a:p>
          <a:p>
            <a:endParaRPr lang="pt-BR" dirty="0"/>
          </a:p>
          <a:p>
            <a:endParaRPr lang="pt-BR" dirty="0" smtClean="0"/>
          </a:p>
          <a:p>
            <a:r>
              <a:rPr lang="pt-BR" dirty="0" smtClean="0"/>
              <a:t>“Deus perdoa sempre, </a:t>
            </a:r>
          </a:p>
          <a:p>
            <a:pPr marL="0" indent="0">
              <a:buNone/>
            </a:pPr>
            <a:r>
              <a:rPr lang="pt-BR" dirty="0" smtClean="0"/>
              <a:t>    o homem as vezes, </a:t>
            </a:r>
          </a:p>
          <a:p>
            <a:pPr marL="0" indent="0">
              <a:buNone/>
            </a:pPr>
            <a:r>
              <a:rPr lang="pt-BR" dirty="0" smtClean="0"/>
              <a:t>    a natureza nunca” </a:t>
            </a:r>
            <a:r>
              <a:rPr lang="pt-BR" sz="1800" dirty="0" smtClean="0"/>
              <a:t>(Ricardo </a:t>
            </a:r>
            <a:r>
              <a:rPr lang="pt-BR" sz="1800" dirty="0" err="1" smtClean="0"/>
              <a:t>Aresi</a:t>
            </a:r>
            <a:r>
              <a:rPr lang="pt-BR" sz="1800" dirty="0" smtClean="0"/>
              <a:t>) </a:t>
            </a:r>
          </a:p>
          <a:p>
            <a:pPr marL="0" indent="0">
              <a:buNone/>
            </a:pPr>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95</a:t>
            </a:fld>
            <a:endParaRPr lang="pt-BR"/>
          </a:p>
        </p:txBody>
      </p:sp>
      <p:pic>
        <p:nvPicPr>
          <p:cNvPr id="5" name="Imagem 4" descr="cartaz cfe 2016"/>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4566">
            <a:off x="5216123" y="1422332"/>
            <a:ext cx="3197176" cy="4275119"/>
          </a:xfrm>
          <a:prstGeom prst="rect">
            <a:avLst/>
          </a:prstGeom>
          <a:noFill/>
          <a:ln>
            <a:noFill/>
          </a:ln>
        </p:spPr>
      </p:pic>
    </p:spTree>
    <p:extLst>
      <p:ext uri="{BB962C8B-B14F-4D97-AF65-F5344CB8AC3E}">
        <p14:creationId xmlns:p14="http://schemas.microsoft.com/office/powerpoint/2010/main" val="33383986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p:spPr>
        <p:txBody>
          <a:bodyPr>
            <a:normAutofit/>
          </a:bodyPr>
          <a:lstStyle/>
          <a:p>
            <a:pPr algn="ctr"/>
            <a:r>
              <a:rPr lang="pt-BR" sz="3200" b="1" dirty="0" smtClean="0">
                <a:solidFill>
                  <a:srgbClr val="C00000"/>
                </a:solidFill>
              </a:rPr>
              <a:t>Ações concretas em vista da </a:t>
            </a:r>
            <a:r>
              <a:rPr lang="pt-BR" sz="3200" b="1" dirty="0" err="1" smtClean="0">
                <a:solidFill>
                  <a:srgbClr val="C00000"/>
                </a:solidFill>
              </a:rPr>
              <a:t>cfe</a:t>
            </a:r>
            <a:r>
              <a:rPr lang="pt-BR" sz="3200" b="1" dirty="0">
                <a:solidFill>
                  <a:srgbClr val="C00000"/>
                </a:solidFill>
              </a:rPr>
              <a:t>:</a:t>
            </a:r>
          </a:p>
        </p:txBody>
      </p:sp>
      <p:sp>
        <p:nvSpPr>
          <p:cNvPr id="3" name="Espaço Reservado para Conteúdo 2"/>
          <p:cNvSpPr>
            <a:spLocks noGrp="1"/>
          </p:cNvSpPr>
          <p:nvPr>
            <p:ph sz="quarter" idx="1"/>
          </p:nvPr>
        </p:nvSpPr>
        <p:spPr>
          <a:xfrm>
            <a:off x="611560" y="1196752"/>
            <a:ext cx="8075240" cy="5544616"/>
          </a:xfrm>
        </p:spPr>
        <p:txBody>
          <a:bodyPr>
            <a:normAutofit/>
          </a:bodyPr>
          <a:lstStyle/>
          <a:p>
            <a:pPr>
              <a:lnSpc>
                <a:spcPct val="170000"/>
              </a:lnSpc>
              <a:buFont typeface="Wingdings" panose="05000000000000000000" pitchFamily="2" charset="2"/>
              <a:buChar char="q"/>
            </a:pPr>
            <a:r>
              <a:rPr lang="pt-BR" sz="2200" b="1" dirty="0" smtClean="0">
                <a:solidFill>
                  <a:srgbClr val="002060"/>
                </a:solidFill>
              </a:rPr>
              <a:t>Procurar conhecer as várias Igrejas e seus trabalhos em vista do bem comum; </a:t>
            </a:r>
          </a:p>
          <a:p>
            <a:pPr>
              <a:lnSpc>
                <a:spcPct val="170000"/>
              </a:lnSpc>
              <a:buFont typeface="Wingdings" panose="05000000000000000000" pitchFamily="2" charset="2"/>
              <a:buChar char="q"/>
            </a:pPr>
            <a:r>
              <a:rPr lang="pt-BR" sz="2200" b="1" dirty="0" smtClean="0">
                <a:solidFill>
                  <a:srgbClr val="002060"/>
                </a:solidFill>
              </a:rPr>
              <a:t>Unir </a:t>
            </a:r>
            <a:r>
              <a:rPr lang="pt-BR" sz="2200" b="1" dirty="0">
                <a:solidFill>
                  <a:srgbClr val="002060"/>
                </a:solidFill>
              </a:rPr>
              <a:t>Igrejas, diferentes expressões religiosas e pessoas de boa vontade na promoção da justiça e do direito ao saneamento básico;</a:t>
            </a:r>
          </a:p>
          <a:p>
            <a:pPr>
              <a:lnSpc>
                <a:spcPct val="170000"/>
              </a:lnSpc>
              <a:buFont typeface="Wingdings" panose="05000000000000000000" pitchFamily="2" charset="2"/>
              <a:buChar char="q"/>
            </a:pPr>
            <a:r>
              <a:rPr lang="pt-BR" sz="2200" b="1" dirty="0" smtClean="0">
                <a:solidFill>
                  <a:srgbClr val="002060"/>
                </a:solidFill>
              </a:rPr>
              <a:t>Estimular o conhecimento da realidade local em relação aos serviços de saneamento básico;</a:t>
            </a:r>
          </a:p>
          <a:p>
            <a:pPr>
              <a:lnSpc>
                <a:spcPct val="170000"/>
              </a:lnSpc>
              <a:buFont typeface="Wingdings" panose="05000000000000000000" pitchFamily="2" charset="2"/>
              <a:buChar char="q"/>
            </a:pPr>
            <a:r>
              <a:rPr lang="pt-BR" sz="2200" b="1" dirty="0" smtClean="0">
                <a:solidFill>
                  <a:srgbClr val="002060"/>
                </a:solidFill>
              </a:rPr>
              <a:t>Incentivar </a:t>
            </a:r>
            <a:r>
              <a:rPr lang="pt-BR" sz="2200" b="1" dirty="0">
                <a:solidFill>
                  <a:srgbClr val="002060"/>
                </a:solidFill>
              </a:rPr>
              <a:t>o consumo responsável dos dons da natureza, principalmente da água;</a:t>
            </a:r>
          </a:p>
          <a:p>
            <a:pPr lvl="1">
              <a:lnSpc>
                <a:spcPct val="170000"/>
              </a:lnSpc>
            </a:pPr>
            <a:endParaRPr lang="pt-BR" b="1" dirty="0" smtClean="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96</a:t>
            </a:fld>
            <a:endParaRPr lang="pt-BR"/>
          </a:p>
        </p:txBody>
      </p:sp>
    </p:spTree>
    <p:extLst>
      <p:ext uri="{BB962C8B-B14F-4D97-AF65-F5344CB8AC3E}">
        <p14:creationId xmlns:p14="http://schemas.microsoft.com/office/powerpoint/2010/main" val="17048931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Autofit/>
          </a:bodyPr>
          <a:lstStyle/>
          <a:p>
            <a:r>
              <a:rPr lang="pt-BR" sz="3400" b="1" dirty="0">
                <a:solidFill>
                  <a:srgbClr val="C00000"/>
                </a:solidFill>
              </a:rPr>
              <a:t>Ações concretas em vista da </a:t>
            </a:r>
            <a:r>
              <a:rPr lang="pt-BR" sz="3400" b="1" dirty="0" err="1">
                <a:solidFill>
                  <a:srgbClr val="C00000"/>
                </a:solidFill>
              </a:rPr>
              <a:t>cfe</a:t>
            </a:r>
            <a:r>
              <a:rPr lang="pt-BR" sz="3400" b="1" dirty="0">
                <a:solidFill>
                  <a:srgbClr val="C00000"/>
                </a:solidFill>
              </a:rPr>
              <a:t>:</a:t>
            </a:r>
            <a:endParaRPr lang="pt-BR" sz="3400" dirty="0"/>
          </a:p>
        </p:txBody>
      </p:sp>
      <p:sp>
        <p:nvSpPr>
          <p:cNvPr id="3" name="Espaço Reservado para Conteúdo 2"/>
          <p:cNvSpPr>
            <a:spLocks noGrp="1"/>
          </p:cNvSpPr>
          <p:nvPr>
            <p:ph sz="quarter" idx="1"/>
          </p:nvPr>
        </p:nvSpPr>
        <p:spPr>
          <a:xfrm>
            <a:off x="467544" y="1124744"/>
            <a:ext cx="8229600" cy="5616624"/>
          </a:xfrm>
        </p:spPr>
        <p:txBody>
          <a:bodyPr>
            <a:normAutofit fontScale="85000" lnSpcReduction="20000"/>
          </a:bodyPr>
          <a:lstStyle/>
          <a:p>
            <a:pPr>
              <a:lnSpc>
                <a:spcPct val="170000"/>
              </a:lnSpc>
              <a:buFont typeface="Wingdings" panose="05000000000000000000" pitchFamily="2" charset="2"/>
              <a:buChar char="q"/>
            </a:pPr>
            <a:r>
              <a:rPr lang="pt-BR" b="1" dirty="0" smtClean="0">
                <a:solidFill>
                  <a:srgbClr val="002060"/>
                </a:solidFill>
              </a:rPr>
              <a:t> Procurar conhecer (se há) no seu município o Plano </a:t>
            </a:r>
            <a:r>
              <a:rPr lang="pt-BR" b="1" dirty="0">
                <a:solidFill>
                  <a:srgbClr val="002060"/>
                </a:solidFill>
              </a:rPr>
              <a:t>de Saneamento Básico</a:t>
            </a:r>
            <a:r>
              <a:rPr lang="pt-BR" b="1" dirty="0" smtClean="0">
                <a:solidFill>
                  <a:srgbClr val="002060"/>
                </a:solidFill>
              </a:rPr>
              <a:t>;</a:t>
            </a:r>
          </a:p>
          <a:p>
            <a:pPr>
              <a:lnSpc>
                <a:spcPct val="170000"/>
              </a:lnSpc>
              <a:buFont typeface="Wingdings" panose="05000000000000000000" pitchFamily="2" charset="2"/>
              <a:buChar char="q"/>
            </a:pPr>
            <a:r>
              <a:rPr lang="pt-BR" b="1" dirty="0" smtClean="0">
                <a:solidFill>
                  <a:srgbClr val="002060"/>
                </a:solidFill>
              </a:rPr>
              <a:t> Desenvolver a consciência de que políticas públicas na área de saneamento básico apenas se tornarão realidade pelo trabalho e esforço em conjunto;</a:t>
            </a:r>
          </a:p>
          <a:p>
            <a:pPr>
              <a:lnSpc>
                <a:spcPct val="170000"/>
              </a:lnSpc>
              <a:buFont typeface="Wingdings" panose="05000000000000000000" pitchFamily="2" charset="2"/>
              <a:buChar char="q"/>
            </a:pPr>
            <a:r>
              <a:rPr lang="pt-BR" b="1" dirty="0" smtClean="0">
                <a:solidFill>
                  <a:srgbClr val="002060"/>
                </a:solidFill>
              </a:rPr>
              <a:t> Denunciar </a:t>
            </a:r>
            <a:r>
              <a:rPr lang="pt-BR" b="1" dirty="0">
                <a:solidFill>
                  <a:srgbClr val="002060"/>
                </a:solidFill>
              </a:rPr>
              <a:t>a privatização dos serviços de saneamento básico, pois eles devem ser política </a:t>
            </a:r>
            <a:r>
              <a:rPr lang="pt-BR" b="1" dirty="0" smtClean="0">
                <a:solidFill>
                  <a:srgbClr val="002060"/>
                </a:solidFill>
              </a:rPr>
              <a:t>pública, </a:t>
            </a:r>
            <a:r>
              <a:rPr lang="pt-BR" b="1" dirty="0">
                <a:solidFill>
                  <a:srgbClr val="002060"/>
                </a:solidFill>
              </a:rPr>
              <a:t>obrigação do Estado;</a:t>
            </a:r>
          </a:p>
          <a:p>
            <a:pPr>
              <a:lnSpc>
                <a:spcPct val="170000"/>
              </a:lnSpc>
              <a:buFont typeface="Wingdings" panose="05000000000000000000" pitchFamily="2" charset="2"/>
              <a:buChar char="q"/>
            </a:pPr>
            <a:r>
              <a:rPr lang="pt-BR" b="1" dirty="0" smtClean="0">
                <a:solidFill>
                  <a:srgbClr val="002060"/>
                </a:solidFill>
              </a:rPr>
              <a:t>  Desenvolver </a:t>
            </a:r>
            <a:r>
              <a:rPr lang="pt-BR" b="1" dirty="0">
                <a:solidFill>
                  <a:srgbClr val="002060"/>
                </a:solidFill>
              </a:rPr>
              <a:t>a compreensão da relação entre ecumenismo, fidelidade à proposta cristã e envolvimento com as necessidades humanas básicas</a:t>
            </a:r>
          </a:p>
          <a:p>
            <a:pPr lvl="1">
              <a:lnSpc>
                <a:spcPct val="170000"/>
              </a:lnSpc>
              <a:buFont typeface="Wingdings" panose="05000000000000000000" pitchFamily="2" charset="2"/>
              <a:buChar char="q"/>
            </a:pPr>
            <a:endParaRPr lang="pt-BR" b="1" dirty="0">
              <a:solidFill>
                <a:srgbClr val="002060"/>
              </a:solidFill>
            </a:endParaRPr>
          </a:p>
          <a:p>
            <a:endParaRPr lang="pt-BR" dirty="0"/>
          </a:p>
        </p:txBody>
      </p:sp>
      <p:sp>
        <p:nvSpPr>
          <p:cNvPr id="4" name="Espaço Reservado para Número de Slide 3"/>
          <p:cNvSpPr>
            <a:spLocks noGrp="1"/>
          </p:cNvSpPr>
          <p:nvPr>
            <p:ph type="sldNum" sz="quarter" idx="15"/>
          </p:nvPr>
        </p:nvSpPr>
        <p:spPr/>
        <p:txBody>
          <a:bodyPr/>
          <a:lstStyle/>
          <a:p>
            <a:fld id="{CC8F7CFE-5062-4D44-BFB0-A44768D6635B}" type="slidenum">
              <a:rPr lang="pt-BR" smtClean="0"/>
              <a:t>97</a:t>
            </a:fld>
            <a:endParaRPr lang="pt-BR"/>
          </a:p>
        </p:txBody>
      </p:sp>
    </p:spTree>
    <p:extLst>
      <p:ext uri="{BB962C8B-B14F-4D97-AF65-F5344CB8AC3E}">
        <p14:creationId xmlns:p14="http://schemas.microsoft.com/office/powerpoint/2010/main" val="708787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1585</TotalTime>
  <Words>8692</Words>
  <Application>Microsoft Office PowerPoint</Application>
  <PresentationFormat>Apresentação na tela (4:3)</PresentationFormat>
  <Paragraphs>586</Paragraphs>
  <Slides>97</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97</vt:i4>
      </vt:variant>
    </vt:vector>
  </HeadingPairs>
  <TitlesOfParts>
    <vt:vector size="99" baseType="lpstr">
      <vt:lpstr>Balcão Envidraçado</vt:lpstr>
      <vt:lpstr>Documento</vt:lpstr>
      <vt:lpstr>CAMPANHA DA FRATERNIDADE 2016</vt:lpstr>
      <vt:lpstr>Apresentação do PowerPoint</vt:lpstr>
      <vt:lpstr>Apresentação do PowerPoint</vt:lpstr>
      <vt:lpstr>POR QUE UMA IV CAMPANHA DA FRATERNIDADE ECUMÊNICA (CFE)?</vt:lpstr>
      <vt:lpstr>CAMPANHAS DA FRATERNIDADE ECUMÊNICA</vt:lpstr>
      <vt:lpstr>POR QUE UMA IV CAMPANHA DA FRATERNIDADE ECUMÊNICA (CFE)?</vt:lpstr>
      <vt:lpstr>POR QUE UMA IV CAMPANHA DA FRATERNIDADE ECUMÊNICA (CFE)?  </vt:lpstr>
      <vt:lpstr>POR QUE UMA IV CAMPANHA DA FRATERNIDADE ECUMÊNICA (CFE)?</vt:lpstr>
      <vt:lpstr>UMA CAMPANHA DA FRATERNIDADE ECUMÊNICA QUE CRUZA FRONTEIRAS</vt:lpstr>
      <vt:lpstr>UMA CAMPANHA DA FRATERNIDADE ECUMÊNICA QUE CRUZA FRONTEIRAS</vt:lpstr>
      <vt:lpstr>E POR QUE DISCUTIR SOBRE SANEAMENTO BÁSICO NO BRASIL?</vt:lpstr>
      <vt:lpstr>E POR QUE DISCUTIR SOBRE SANEAMENTO BÁSICO NO BRASIL?</vt:lpstr>
      <vt:lpstr>OBJETIVO GERAL</vt:lpstr>
      <vt:lpstr>OBJETIVOS ESPECÍFICOS</vt:lpstr>
      <vt:lpstr>OBJETIVOS ESPECÍFICOS</vt:lpstr>
      <vt:lpstr>ver</vt:lpstr>
      <vt:lpstr>VER A NOSSA CASA COMUM</vt:lpstr>
      <vt:lpstr>ENTENDENDO O SANEAMENTO BÁSICO</vt:lpstr>
      <vt:lpstr>ENTENDENDO O SANEAMENTO BÁSICO</vt:lpstr>
      <vt:lpstr>ENTENDENDO O SANEAMENTO BÁSICO</vt:lpstr>
      <vt:lpstr>ENTENDENDO O SANEAMENTO BÁSICO</vt:lpstr>
      <vt:lpstr>SAÚDE E SANEAMENTO BÁSICO</vt:lpstr>
      <vt:lpstr>SAÚDE E SANEAMENTO BÁSICO</vt:lpstr>
      <vt:lpstr>URGÊNCIA DO SANEAMENTO BÁSICO NO BRASIL</vt:lpstr>
      <vt:lpstr>                    URGÊNCIA DO SANEAMENTO BÁSICO NO BRASIL Brasil tem mais de 204 milhões de habitantes, diz IBGE  -  08/2015 </vt:lpstr>
      <vt:lpstr>URGÊNCIA DO SANEAMENTO BÁSICO NO BRASIL</vt:lpstr>
      <vt:lpstr>O SANEAMENTO BÁSICO E O DIREITO À MORADIA SAUDÁVEL</vt:lpstr>
      <vt:lpstr>CIDADE, RESÍDUOS E SANEAMENTO BÁSICO</vt:lpstr>
      <vt:lpstr>CIDADE, RESÍDUOS E SANEAMENTO BÁSICO</vt:lpstr>
      <vt:lpstr>CIDADE, RESÍDUOS E SANEAMENTO BÁSICO</vt:lpstr>
      <vt:lpstr>CIDADE, RESÍDUOS E SANEAMENTO BÁSICO</vt:lpstr>
      <vt:lpstr>SANEAMENTO BÁSICO PARA ALÉM DA CIDADE</vt:lpstr>
      <vt:lpstr>SANEAMENTO BÁSICO PARA ALÉM DA CIDADE</vt:lpstr>
      <vt:lpstr>SANEAMENTO BÁSICO PARA ALÉM DA CIDADE</vt:lpstr>
      <vt:lpstr>SANEAMENTO BÁSICO PARA ALÉM DA CIDADE</vt:lpstr>
      <vt:lpstr>SANEAMENTO BÁSICO E ÁGUA POTÁVEL, UMA RELAÇÃO VITAL</vt:lpstr>
      <vt:lpstr>SANEAMENTO BÁSICO E ÁGUA POTÁVEL, UMA RELAÇÃO VITAL</vt:lpstr>
      <vt:lpstr>PRODUÇÃO INDUSTRIAL E SANEAMENTO BÁSICO</vt:lpstr>
      <vt:lpstr>OU CUIDAMOS OU MORREMOS</vt:lpstr>
      <vt:lpstr>PRODUÇÃO DE LIXO DOMÉSTICO E SANEAMENTO BÁSICO</vt:lpstr>
      <vt:lpstr>PRODUÇÃO DE LIXO DOMÉSTICO E SANEAMENTO BÁSICO</vt:lpstr>
      <vt:lpstr>PRODUÇÃO DE LIXO DOMÉSTICO E SANEAMENTO BÁSICO</vt:lpstr>
      <vt:lpstr>PRODUÇÃO DE LIXO DOMÉSTICO E SANEAMENTO BÁSICO</vt:lpstr>
      <vt:lpstr>ESGOTAMENTO SANITÁRIO E SANEAMENTO BÁSICO</vt:lpstr>
      <vt:lpstr>SANEAMENTO BÁSICO E REGIONALIZAÇÃO </vt:lpstr>
      <vt:lpstr>SANEAMENTO BÁSICO E REGIONALIZAÇÃO </vt:lpstr>
      <vt:lpstr>LEGISLAÇÃO SOBRE O SANEAMENTO BÁSICO</vt:lpstr>
      <vt:lpstr>LEGISLAÇÃO SOBRE O SANEAMENTO BÁSICO</vt:lpstr>
      <vt:lpstr>LEGISLAÇÃO SOBRE O SANEAMENTO BÁSICO</vt:lpstr>
      <vt:lpstr>TRABALHO EM GRUPOS</vt:lpstr>
      <vt:lpstr>JULGAR</vt:lpstr>
      <vt:lpstr>“QUERO VER O DIREITO BROTAR COMO FONTE E CORRER A JUSTIÇA QUAL RIACHO QUE NÃO SECA” (Am 5,24)</vt:lpstr>
      <vt:lpstr>“QUERO VER O DIREITO BROTAR COMO FONTE E CORRER A JUSTIÇA QUAL REGATO QUE NÃO SECA” (Am 5,24)</vt:lpstr>
      <vt:lpstr>“QUERO VER O DIREITO BROTAR COMO FONTE E CORRER A JUSTIÇA QUAL REGATO QUE NÃO SECA” (Am 5,24)</vt:lpstr>
      <vt:lpstr>“QUERO VER O DIREITO BROTAR COMO FONTE E CORRER A JUSTIÇA QUAL REGATO QUE NÃO SECA” (Am 5,24)</vt:lpstr>
      <vt:lpstr>“QUERO VER O DIREITO BROTAR COMO FONTE E CORRER A JUSTIÇA QUAL REGATO QUE NÃO SECA” (Am 5,24)</vt:lpstr>
      <vt:lpstr>SABER CUIDAR DO AMBIENTE E DAS PESSOAS</vt:lpstr>
      <vt:lpstr>SABER CUIDAR DO AMBIENTE E DAS PESSOAS</vt:lpstr>
      <vt:lpstr>             SABER CUIDAR DO AMBIENTE E DAS PESSOAS</vt:lpstr>
      <vt:lpstr>SABER CUIDAR DO AMBIENTE E DAS PESSOAS</vt:lpstr>
      <vt:lpstr>MEIO AMBIENTE-NOSSA CASA COMUM</vt:lpstr>
      <vt:lpstr>SANEAMENTO BÁSICO E PRÁTICA DA JUSTIÇA</vt:lpstr>
      <vt:lpstr>SANEAMENTO BÁSICO E PRÁTICA DA JUSTIÇA</vt:lpstr>
      <vt:lpstr>SANEAMENTO BÁSICO E PRÁTICA DA JUSTIÇA</vt:lpstr>
      <vt:lpstr>SANEAMENTO BÁSICO E PRÁTICA DA JUSTIÇA</vt:lpstr>
      <vt:lpstr>SANEAMENTO BÁSICO E PRÁTICA DA JUSTIÇA</vt:lpstr>
      <vt:lpstr>SANEAMENTO BÁSICO E PRÁTICA DA JUSTIÇA</vt:lpstr>
      <vt:lpstr>OUVINDO AS DIVERSAS TRADIÇÕES</vt:lpstr>
      <vt:lpstr>OUVINDO AS DIVERSAS TRADIÇÕES</vt:lpstr>
      <vt:lpstr>OUVINDO AS DIVERSAS TRADIÇÕES</vt:lpstr>
      <vt:lpstr>OUVINDO AS DIVERSAS TRADIÇÕES</vt:lpstr>
      <vt:lpstr>OUVINDO AS DIVERSAS TRADIÇÕES</vt:lpstr>
      <vt:lpstr>AGIR</vt:lpstr>
      <vt:lpstr>VIVER A CAMPANHA DA FRATERNIDADE</vt:lpstr>
      <vt:lpstr>VIVER A CAMPANHA DA FRATERNIDADE</vt:lpstr>
      <vt:lpstr>ALGUMAS ATITUDES QUE PODEMOS ASSUMIR</vt:lpstr>
      <vt:lpstr>ALGUMAS ATITUDES QUE PODEMOS ASSUMIR</vt:lpstr>
      <vt:lpstr>ALGUMAS ATITUDES QUE PODEMOS ASSUMIR</vt:lpstr>
      <vt:lpstr>PARTICIPAR</vt:lpstr>
      <vt:lpstr>EDUCAR PARA A SUSTENTABILIDADE</vt:lpstr>
      <vt:lpstr>EDUCAR PARA A SUSTENTABILIDADE</vt:lpstr>
      <vt:lpstr>CONHECER AS ESTRUTURAS LEGAIS EXISTENTES</vt:lpstr>
      <vt:lpstr>CONHECER AS ESTRUTURAS LEGAIS EXISTENTES</vt:lpstr>
      <vt:lpstr>PRIVATIZAR SERVIÇOS DE SANEAMENTO BÁSICO?</vt:lpstr>
      <vt:lpstr>PRIVATIZAR SERVIÇOS DE SANEAMENTO BÁSICO?</vt:lpstr>
      <vt:lpstr> ALÉM DO URBANO</vt:lpstr>
      <vt:lpstr>RESPONSABILIDADES COM O ESPAÇO ONDE SE HABITA</vt:lpstr>
      <vt:lpstr>AGIR NOS ESPAÇOS URBANOS e CONDOMÍnioS</vt:lpstr>
      <vt:lpstr>REUSO: UMA PALAVRA MÁGICA!</vt:lpstr>
      <vt:lpstr>USO DA ÁGUA DE CHUVA</vt:lpstr>
      <vt:lpstr>CANALIZAR AS ÁGUAS DA CHUVA</vt:lpstr>
      <vt:lpstr>CONSTRUIR UMA NOVA LÓGICA</vt:lpstr>
      <vt:lpstr>CONSTRUIR UMA NOVA LÓGICA</vt:lpstr>
      <vt:lpstr>Gesto CONCRETO na QUARESMA </vt:lpstr>
      <vt:lpstr>NÃO BASTA SABER, É PRECISO AGIR</vt:lpstr>
      <vt:lpstr>Ações concretas em vista da cfe:</vt:lpstr>
      <vt:lpstr>Ações concretas em vista da cfe: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CAMPANHA DA FRATERNIDADE 2016</dc:title>
  <dc:creator>Pe Vanzella</dc:creator>
  <cp:lastModifiedBy>Secretariado_3</cp:lastModifiedBy>
  <cp:revision>197</cp:revision>
  <dcterms:created xsi:type="dcterms:W3CDTF">2015-09-11T17:40:10Z</dcterms:created>
  <dcterms:modified xsi:type="dcterms:W3CDTF">2016-02-01T11:36:09Z</dcterms:modified>
</cp:coreProperties>
</file>