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5" r:id="rId12"/>
    <p:sldId id="266" r:id="rId13"/>
    <p:sldId id="268" r:id="rId14"/>
    <p:sldId id="269" r:id="rId15"/>
    <p:sldId id="270" r:id="rId16"/>
  </p:sldIdLst>
  <p:sldSz cx="10801350" cy="8280400"/>
  <p:notesSz cx="9144000" cy="6858000"/>
  <p:defaultTextStyle>
    <a:defPPr>
      <a:defRPr lang="pt-BR"/>
    </a:defPPr>
    <a:lvl1pPr marL="0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48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295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44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592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739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887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036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184" algn="l" defTabSz="10902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426"/>
      </p:cViewPr>
      <p:guideLst>
        <p:guide orient="horz" pos="260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98"/>
    </p:cViewPr>
  </p:sorterViewPr>
  <p:notesViewPr>
    <p:cSldViewPr>
      <p:cViewPr varScale="1">
        <p:scale>
          <a:sx n="76" d="100"/>
          <a:sy n="76" d="100"/>
        </p:scale>
        <p:origin x="-120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9B80-2BB0-4B92-9262-D40A1129B013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2EF6-D3EB-49F5-8863-158B2AB36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60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B05-992A-434D-A880-DD6727735F4C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14350"/>
            <a:ext cx="3355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A598-E804-4138-805B-C6AA6F7683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78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48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295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44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592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739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887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036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184" algn="l" defTabSz="109029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A598-E804-4138-805B-C6AA6F76830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5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197154"/>
            <a:ext cx="4219277" cy="50832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811" y="-1116"/>
            <a:ext cx="10804161" cy="828151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65214" y="2089301"/>
            <a:ext cx="6672436" cy="1454088"/>
          </a:xfrm>
        </p:spPr>
        <p:txBody>
          <a:bodyPr bIns="10903" anchor="b"/>
          <a:lstStyle>
            <a:lvl1pPr>
              <a:defRPr sz="3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32003" y="2983414"/>
            <a:ext cx="7691273" cy="397550"/>
          </a:xfrm>
        </p:spPr>
        <p:txBody>
          <a:bodyPr tIns="10903">
            <a:normAutofit/>
          </a:bodyPr>
          <a:lstStyle>
            <a:lvl1pPr marL="0" indent="0" algn="l">
              <a:buNone/>
              <a:defRPr kumimoji="0" lang="en-US" sz="1700" b="0" i="0" u="none" strike="noStrike" kern="1200" cap="all" spc="47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90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331601"/>
            <a:ext cx="2430304" cy="564868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331601"/>
            <a:ext cx="7110889" cy="56486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811" y="-1116"/>
            <a:ext cx="10804161" cy="828151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197154"/>
            <a:ext cx="4219277" cy="508324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67915" y="2084876"/>
            <a:ext cx="6675234" cy="1457955"/>
          </a:xfrm>
        </p:spPr>
        <p:txBody>
          <a:bodyPr bIns="10903" anchor="b"/>
          <a:lstStyle>
            <a:lvl1pPr algn="l">
              <a:defRPr kumimoji="0" lang="en-US" sz="3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903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36580" y="2980249"/>
            <a:ext cx="7690561" cy="397459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700" b="0" i="0" u="none" strike="noStrike" kern="1200" cap="all" spc="47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90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121" y="1324864"/>
            <a:ext cx="3780473" cy="448245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1894" y="1324864"/>
            <a:ext cx="3780473" cy="448245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121" y="1324864"/>
            <a:ext cx="3780473" cy="66243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700" b="0" kern="1200" cap="all" spc="47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marL="0" lvl="0" indent="0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621" y="2054824"/>
            <a:ext cx="3780473" cy="375378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1894" y="1324864"/>
            <a:ext cx="3780473" cy="66243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700" b="0" kern="1200" cap="all" spc="47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marL="0" lvl="0" indent="0" algn="l" defTabSz="10903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1894" y="2054824"/>
            <a:ext cx="3780473" cy="375378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197154"/>
            <a:ext cx="4219277" cy="50832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22247" y="-422245"/>
            <a:ext cx="8280400" cy="912489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marL="0" algn="ctr" defTabSz="1090331" rtl="0" eaLnBrk="1" latinLnBrk="0" hangingPunct="1"/>
            <a:endParaRPr lang="en-US" sz="2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27198" y="1902999"/>
            <a:ext cx="6156770" cy="1315382"/>
          </a:xfrm>
        </p:spPr>
        <p:txBody>
          <a:bodyPr bIns="0" anchor="b"/>
          <a:lstStyle>
            <a:lvl1pPr algn="l">
              <a:defRPr kumimoji="0" 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903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409" y="3162094"/>
            <a:ext cx="4497939" cy="401425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33208" y="2720754"/>
            <a:ext cx="6845060" cy="752594"/>
          </a:xfrm>
        </p:spPr>
        <p:txBody>
          <a:bodyPr>
            <a:normAutofit/>
          </a:bodyPr>
          <a:lstStyle>
            <a:lvl1pPr marL="0" indent="0">
              <a:buNone/>
              <a:defRPr lang="en-US" sz="17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marL="0" marR="0" lvl="0" indent="0" algn="l" defTabSz="1090331" rtl="0" eaLnBrk="1" fontAlgn="auto" latinLnBrk="0" hangingPunct="1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396550" y="0"/>
            <a:ext cx="8404800" cy="8280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18066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197154"/>
            <a:ext cx="4219277" cy="50832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095294"/>
            <a:ext cx="4219277" cy="218510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92851" y="2073724"/>
            <a:ext cx="6480810" cy="1047358"/>
          </a:xfrm>
        </p:spPr>
        <p:txBody>
          <a:bodyPr anchor="b"/>
          <a:lstStyle>
            <a:lvl1pPr algn="l">
              <a:defRPr sz="33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50735" y="2632787"/>
            <a:ext cx="7201544" cy="894283"/>
          </a:xfrm>
        </p:spPr>
        <p:txBody>
          <a:bodyPr/>
          <a:lstStyle>
            <a:lvl1pPr marL="0" indent="0">
              <a:buNone/>
              <a:defRPr sz="1700">
                <a:solidFill>
                  <a:schemeClr val="tx2"/>
                </a:solidFill>
              </a:defRPr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813" y="6098171"/>
            <a:ext cx="4222091" cy="218223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811" y="6098968"/>
            <a:ext cx="10804161" cy="218143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122" y="441621"/>
            <a:ext cx="8884110" cy="662432"/>
          </a:xfrm>
          <a:prstGeom prst="rect">
            <a:avLst/>
          </a:prstGeom>
        </p:spPr>
        <p:txBody>
          <a:bodyPr vert="horz" lIns="109033" tIns="54517" rIns="109033" bIns="54517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122" y="1328907"/>
            <a:ext cx="8884110" cy="4322336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7630" y="7088022"/>
            <a:ext cx="2570721" cy="242892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4071FAA2-E557-4803-A283-97E6D2BA905E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063" y="7588703"/>
            <a:ext cx="5580698" cy="33121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200" cap="all" spc="238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3726" y="7450696"/>
            <a:ext cx="594074" cy="607229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903" tIns="10903" rIns="10903" bIns="10903" rtlCol="0" anchor="ctr">
            <a:norm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537727-5DA7-49D8-985D-D4B3587D43D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90331" rtl="0" eaLnBrk="1" latinLnBrk="0" hangingPunct="1">
        <a:spcBef>
          <a:spcPct val="0"/>
        </a:spcBef>
        <a:buNone/>
        <a:defRPr sz="33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874" indent="-408874" algn="l" defTabSz="1090331" rtl="0" eaLnBrk="1" latinLnBrk="0" hangingPunct="1">
        <a:spcBef>
          <a:spcPts val="954"/>
        </a:spcBef>
        <a:buFont typeface="Arial" pitchFamily="34" charset="0"/>
        <a:buNone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07163" indent="-207163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79745" indent="-196260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28" indent="-196260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911" indent="-207163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08397" indent="-207163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613689" indent="-196260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1886272" indent="-196260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137048" indent="-196260" algn="l" defTabSz="1090331" rtl="0" eaLnBrk="1" latinLnBrk="0" hangingPunct="1">
        <a:spcBef>
          <a:spcPts val="358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 rot="10540735">
            <a:off x="611765" y="4624416"/>
            <a:ext cx="5869102" cy="1840089"/>
          </a:xfrm>
          <a:prstGeom prst="ribbon2">
            <a:avLst>
              <a:gd name="adj1" fmla="val 33333"/>
              <a:gd name="adj2" fmla="val 38722"/>
            </a:avLst>
          </a:prstGeom>
          <a:gradFill rotWithShape="0">
            <a:gsLst>
              <a:gs pos="0">
                <a:srgbClr val="CC0000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outerShdw sy="-50000" kx="-2453608" rotWithShape="0">
              <a:srgbClr val="990033"/>
            </a:outerShdw>
          </a:effectLst>
        </p:spPr>
        <p:txBody>
          <a:bodyPr wrap="none" lIns="109033" tIns="54517" rIns="109033" bIns="54517" anchor="ctr"/>
          <a:lstStyle/>
          <a:p>
            <a:pPr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82168" y="349318"/>
            <a:ext cx="9866895" cy="3803418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sua experiência ou conhecimento a respeito, quais seriam os principais prejuízos causados à vida </a:t>
            </a:r>
            <a:endParaRPr lang="pt-B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tráfico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pessoas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97108" y="236747"/>
            <a:ext cx="10207134" cy="7824869"/>
          </a:xfrm>
          <a:prstGeom prst="rect">
            <a:avLst/>
          </a:prstGeom>
          <a:noFill/>
          <a:ln w="381000">
            <a:solidFill>
              <a:srgbClr val="CC0066"/>
            </a:solidFill>
            <a:miter lim="800000"/>
            <a:headEnd/>
            <a:tailEnd/>
          </a:ln>
        </p:spPr>
        <p:txBody>
          <a:bodyPr wrap="none" lIns="109033" tIns="54517" rIns="109033" bIns="54517" anchor="ctr"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rot="1601297">
            <a:off x="8102621" y="3149965"/>
            <a:ext cx="1628830" cy="3827601"/>
          </a:xfrm>
          <a:prstGeom prst="rect">
            <a:avLst/>
          </a:prstGeom>
          <a:noFill/>
        </p:spPr>
        <p:txBody>
          <a:bodyPr wrap="none" lIns="109033" tIns="54517" rIns="109033" bIns="54517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3800" b="1" spc="6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18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Síndrome pós-traumática</a:t>
            </a:r>
          </a:p>
        </p:txBody>
      </p:sp>
      <p:pic>
        <p:nvPicPr>
          <p:cNvPr id="1026" name="Picture 2" descr="I:\Dados do Usuario\Desktop\tr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8"/>
          <a:stretch/>
        </p:blipFill>
        <p:spPr bwMode="auto">
          <a:xfrm rot="5400000">
            <a:off x="1384223" y="-1205677"/>
            <a:ext cx="8032904" cy="108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ados do Usuario\Desktop\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"/>
          <a:stretch/>
        </p:blipFill>
        <p:spPr bwMode="auto">
          <a:xfrm rot="751039">
            <a:off x="8377756" y="401652"/>
            <a:ext cx="2148795" cy="17193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6990" y="408500"/>
            <a:ext cx="10462312" cy="688695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/>
              <a:t>Reações da vitima durante a experiência traumática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2050" y="1444968"/>
            <a:ext cx="10377253" cy="6607667"/>
          </a:xfrm>
        </p:spPr>
        <p:txBody>
          <a:bodyPr>
            <a:noAutofit/>
          </a:bodyPr>
          <a:lstStyle/>
          <a:p>
            <a:r>
              <a:rPr lang="pt-BR" sz="3400" i="1" dirty="0">
                <a:latin typeface="+mj-lt"/>
              </a:rPr>
              <a:t>Evitação</a:t>
            </a:r>
            <a:r>
              <a:rPr lang="pt-BR" sz="3400" dirty="0">
                <a:latin typeface="+mj-lt"/>
              </a:rPr>
              <a:t> - faz tudo a seu alcance para impedir novas violências – entusiasmo aparente para agradar ao traficante e  evitar “castigos”.</a:t>
            </a:r>
          </a:p>
          <a:p>
            <a:r>
              <a:rPr lang="pt-BR" sz="3400" i="1" dirty="0">
                <a:latin typeface="+mj-lt"/>
              </a:rPr>
              <a:t>Identificação</a:t>
            </a:r>
            <a:r>
              <a:rPr lang="pt-BR" sz="3400" dirty="0">
                <a:latin typeface="+mj-lt"/>
              </a:rPr>
              <a:t> com o traficante – </a:t>
            </a:r>
            <a:r>
              <a:rPr lang="pt-BR" sz="3400" dirty="0" err="1" smtClean="0">
                <a:latin typeface="+mj-lt"/>
              </a:rPr>
              <a:t>estrategia</a:t>
            </a:r>
            <a:r>
              <a:rPr lang="pt-BR" sz="3400" dirty="0" smtClean="0">
                <a:latin typeface="+mj-lt"/>
              </a:rPr>
              <a:t> </a:t>
            </a:r>
            <a:r>
              <a:rPr lang="pt-BR" sz="3400" dirty="0">
                <a:latin typeface="+mj-lt"/>
              </a:rPr>
              <a:t>conhecida como “Síndrome de Estocolmo”. Para conseguir aprovação, a vitima passa a se colocar na posição do traficante, adotando suas posições e maneiras de pensar, negando-se de colaborar com a policia.</a:t>
            </a:r>
          </a:p>
          <a:p>
            <a:r>
              <a:rPr lang="pt-BR" sz="3400" i="1" dirty="0">
                <a:latin typeface="+mj-lt"/>
              </a:rPr>
              <a:t>Desligamento</a:t>
            </a:r>
            <a:r>
              <a:rPr lang="pt-BR" sz="3400" dirty="0">
                <a:latin typeface="+mj-lt"/>
              </a:rPr>
              <a:t> - a identificação com o traficante é tão forte que abandona suas emoções e pensamentos. È uma estratégia de sobrevivência que pode chegar a    altos níveis de apatia diante do próprio sofrimento</a:t>
            </a:r>
            <a:endParaRPr lang="pt-BR" sz="3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6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69" y="408500"/>
            <a:ext cx="9721215" cy="688695"/>
          </a:xfrm>
        </p:spPr>
        <p:txBody>
          <a:bodyPr>
            <a:normAutofit/>
          </a:bodyPr>
          <a:lstStyle/>
          <a:p>
            <a:r>
              <a:rPr lang="pt-BR" dirty="0" smtClean="0"/>
              <a:t>Dificuldade de intervenção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2049" y="1531911"/>
            <a:ext cx="10292193" cy="6346838"/>
          </a:xfrm>
        </p:spPr>
        <p:txBody>
          <a:bodyPr>
            <a:normAutofit fontScale="85000" lnSpcReduction="20000"/>
          </a:bodyPr>
          <a:lstStyle/>
          <a:p>
            <a:r>
              <a:rPr lang="pt-BR" sz="3900" dirty="0"/>
              <a:t>A síndrome pós-traumática pode trazer dificuldades adicionais para as investigações e processos judiciais contra traficantes:</a:t>
            </a:r>
          </a:p>
          <a:p>
            <a:pPr marL="0" indent="0">
              <a:buNone/>
            </a:pPr>
            <a:endParaRPr lang="pt-BR" sz="3900" dirty="0"/>
          </a:p>
          <a:p>
            <a:r>
              <a:rPr lang="pt-BR" sz="3900" dirty="0"/>
              <a:t>Negação da vitima</a:t>
            </a:r>
          </a:p>
          <a:p>
            <a:pPr marL="0" indent="0">
              <a:buNone/>
            </a:pPr>
            <a:endParaRPr lang="pt-BR" sz="3900" dirty="0"/>
          </a:p>
          <a:p>
            <a:r>
              <a:rPr lang="pt-BR" sz="3900" dirty="0"/>
              <a:t>Dificuldade de fazer um depoimento claro e consistente</a:t>
            </a:r>
          </a:p>
          <a:p>
            <a:endParaRPr lang="pt-BR" sz="3900" dirty="0"/>
          </a:p>
          <a:p>
            <a:r>
              <a:rPr lang="pt-BR" sz="3900" dirty="0"/>
              <a:t>Dificuldade em lembrar-se do que realmente aconteceu</a:t>
            </a:r>
          </a:p>
          <a:p>
            <a:pPr marL="0" indent="0">
              <a:buNone/>
            </a:pPr>
            <a:endParaRPr lang="pt-BR" sz="3900" dirty="0"/>
          </a:p>
          <a:p>
            <a:r>
              <a:rPr lang="pt-BR" sz="3900" dirty="0"/>
              <a:t>Possibilidade de preencher as lacuna de sua memoria com a criação de elementos contraditórios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2" descr="I:\Dados do Usuario\Desktop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"/>
          <a:stretch/>
        </p:blipFill>
        <p:spPr bwMode="auto">
          <a:xfrm rot="751039">
            <a:off x="7854025" y="2556149"/>
            <a:ext cx="2148795" cy="17193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288" y="488595"/>
            <a:ext cx="9951955" cy="434715"/>
          </a:xfrm>
        </p:spPr>
        <p:txBody>
          <a:bodyPr>
            <a:noAutofit/>
          </a:bodyPr>
          <a:lstStyle/>
          <a:p>
            <a:r>
              <a:rPr lang="pt-BR" sz="3900" b="1" dirty="0"/>
              <a:t>PREJUIZOS CAUSADOS AO PAÍS PELO TRAFICO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7108" y="1271081"/>
            <a:ext cx="10504242" cy="65207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sz="3900" dirty="0">
                <a:solidFill>
                  <a:schemeClr val="tx1"/>
                </a:solidFill>
              </a:rPr>
              <a:t>Dinâmica do funcionamento das organizações criminosas, expansão e riscos para o Estado.</a:t>
            </a:r>
          </a:p>
          <a:p>
            <a:pPr algn="l"/>
            <a:endParaRPr lang="pt-BR" sz="3900" dirty="0">
              <a:solidFill>
                <a:schemeClr val="tx1"/>
              </a:solidFill>
            </a:endParaRPr>
          </a:p>
          <a:p>
            <a:pPr algn="l"/>
            <a:r>
              <a:rPr lang="pt-BR" sz="3900" dirty="0">
                <a:solidFill>
                  <a:schemeClr val="tx1"/>
                </a:solidFill>
                <a:latin typeface="Calibri"/>
                <a:cs typeface="Calibri"/>
              </a:rPr>
              <a:t>● </a:t>
            </a:r>
            <a:r>
              <a:rPr lang="pt-BR" sz="3900" dirty="0">
                <a:solidFill>
                  <a:schemeClr val="tx1"/>
                </a:solidFill>
              </a:rPr>
              <a:t>Expansão e diversificação do crime organizado</a:t>
            </a:r>
          </a:p>
          <a:p>
            <a:pPr algn="l"/>
            <a:r>
              <a:rPr lang="pt-BR" sz="3900" dirty="0">
                <a:solidFill>
                  <a:schemeClr val="tx1"/>
                </a:solidFill>
                <a:latin typeface="Calibri"/>
                <a:cs typeface="Calibri"/>
              </a:rPr>
              <a:t>● Corrupção do Setor Público</a:t>
            </a:r>
          </a:p>
          <a:p>
            <a:pPr algn="l"/>
            <a:r>
              <a:rPr lang="pt-BR" sz="3900" dirty="0">
                <a:solidFill>
                  <a:schemeClr val="tx1"/>
                </a:solidFill>
                <a:latin typeface="Calibri"/>
                <a:cs typeface="Calibri"/>
              </a:rPr>
              <a:t>● Desestabilização Econômica</a:t>
            </a:r>
          </a:p>
          <a:p>
            <a:pPr algn="l"/>
            <a:r>
              <a:rPr lang="pt-BR" sz="3900" dirty="0">
                <a:solidFill>
                  <a:schemeClr val="tx1"/>
                </a:solidFill>
                <a:latin typeface="Calibri"/>
                <a:cs typeface="Calibri"/>
              </a:rPr>
              <a:t>● Corrupção do Sistema Político</a:t>
            </a:r>
          </a:p>
          <a:p>
            <a:pPr algn="l"/>
            <a:r>
              <a:rPr lang="pt-BR" sz="3900" dirty="0">
                <a:solidFill>
                  <a:schemeClr val="tx1"/>
                </a:solidFill>
                <a:latin typeface="Calibri"/>
                <a:cs typeface="Calibri"/>
              </a:rPr>
              <a:t>● Desestabilização dos mercados de trabalhos ilegais</a:t>
            </a:r>
          </a:p>
          <a:p>
            <a:pPr algn="l"/>
            <a:r>
              <a:rPr lang="pt-BR" sz="3900" dirty="0">
                <a:solidFill>
                  <a:schemeClr val="tx1"/>
                </a:solidFill>
                <a:latin typeface="Calibri"/>
                <a:cs typeface="Calibri"/>
              </a:rPr>
              <a:t>● Desestabilização demográfica</a:t>
            </a:r>
            <a:endParaRPr lang="pt-BR" sz="3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I:\Dados do Usuario\Desktop\trafico prejuizo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/>
          <a:stretch/>
        </p:blipFill>
        <p:spPr bwMode="auto">
          <a:xfrm rot="16200000">
            <a:off x="1268553" y="-1252404"/>
            <a:ext cx="8264250" cy="108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:\Dados do Usuario\Desktop\trafico prejuizo 2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1855" y="-1261042"/>
            <a:ext cx="8324243" cy="107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9" descr="JULIE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937">
            <a:off x="7791384" y="171905"/>
            <a:ext cx="2794000" cy="41148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4578" y="1187872"/>
            <a:ext cx="8420886" cy="1434035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4800" dirty="0">
                <a:latin typeface="Aharoni" pitchFamily="2" charset="-79"/>
                <a:cs typeface="Aharoni" pitchFamily="2" charset="-79"/>
              </a:rPr>
              <a:t>Danos Individuais</a:t>
            </a:r>
          </a:p>
          <a:p>
            <a:pPr algn="l"/>
            <a:r>
              <a:rPr lang="pt-BR" sz="3600" dirty="0">
                <a:latin typeface="Aharoni" pitchFamily="2" charset="-79"/>
                <a:cs typeface="Aharoni" pitchFamily="2" charset="-79"/>
              </a:rPr>
              <a:t>I. Impacto psicológico</a:t>
            </a:r>
          </a:p>
          <a:p>
            <a:pPr marL="613292" indent="-613292" algn="l">
              <a:buAutoNum type="arabicPeriod"/>
            </a:pP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79" y="179760"/>
            <a:ext cx="10216135" cy="695544"/>
          </a:xfrm>
        </p:spPr>
        <p:txBody>
          <a:bodyPr>
            <a:noAutofit/>
          </a:bodyPr>
          <a:lstStyle/>
          <a:p>
            <a:pPr algn="l"/>
            <a:r>
              <a:rPr lang="pt-BR" sz="3600" dirty="0"/>
              <a:t>Possíveis danos sofridos pelas  vitimas</a:t>
            </a:r>
          </a:p>
        </p:txBody>
      </p:sp>
      <p:pic>
        <p:nvPicPr>
          <p:cNvPr id="1026" name="Picture 2" descr="I:\Dados do Usuario\Desktop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554">
            <a:off x="551559" y="5387856"/>
            <a:ext cx="1932924" cy="288944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2168" y="3151812"/>
            <a:ext cx="3572497" cy="3138017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Causas: </a:t>
            </a:r>
          </a:p>
          <a:p>
            <a:r>
              <a:rPr lang="pt-BR" sz="3900" dirty="0"/>
              <a:t>● </a:t>
            </a:r>
            <a:r>
              <a:rPr lang="pt-BR" sz="3900" dirty="0" smtClean="0"/>
              <a:t>Ameaças</a:t>
            </a:r>
            <a:endParaRPr lang="pt-BR" sz="3900" dirty="0"/>
          </a:p>
          <a:p>
            <a:r>
              <a:rPr lang="pt-BR" sz="3900" dirty="0"/>
              <a:t>● </a:t>
            </a:r>
            <a:r>
              <a:rPr lang="pt-BR" sz="3900" dirty="0" smtClean="0"/>
              <a:t>Negligencias</a:t>
            </a:r>
            <a:endParaRPr lang="pt-BR" sz="3900" dirty="0"/>
          </a:p>
          <a:p>
            <a:r>
              <a:rPr lang="pt-BR" sz="3900" dirty="0"/>
              <a:t>● confinamento</a:t>
            </a:r>
          </a:p>
          <a:p>
            <a:r>
              <a:rPr lang="pt-BR" sz="3900" dirty="0"/>
              <a:t>● Violência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65021" y="3194841"/>
            <a:ext cx="6209340" cy="4953540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Danos:</a:t>
            </a:r>
          </a:p>
          <a:p>
            <a:r>
              <a:rPr lang="pt-BR" sz="3400" dirty="0"/>
              <a:t>● </a:t>
            </a:r>
            <a:r>
              <a:rPr lang="pt-BR" sz="3900" dirty="0"/>
              <a:t>Síndrome pós-traumática</a:t>
            </a:r>
          </a:p>
          <a:p>
            <a:r>
              <a:rPr lang="pt-BR" sz="3900" dirty="0"/>
              <a:t>● Depressão </a:t>
            </a:r>
          </a:p>
          <a:p>
            <a:r>
              <a:rPr lang="pt-BR" sz="3900" dirty="0"/>
              <a:t>● Tendência suicida</a:t>
            </a:r>
          </a:p>
          <a:p>
            <a:r>
              <a:rPr lang="pt-BR" sz="3900" dirty="0"/>
              <a:t>● Dificuldades de interagir      socialmente</a:t>
            </a:r>
          </a:p>
          <a:p>
            <a:r>
              <a:rPr lang="pt-BR" sz="3900" dirty="0"/>
              <a:t>● Dificuldade de formar relações de afeto</a:t>
            </a:r>
          </a:p>
        </p:txBody>
      </p:sp>
    </p:spTree>
    <p:extLst>
      <p:ext uri="{BB962C8B-B14F-4D97-AF65-F5344CB8AC3E}">
        <p14:creationId xmlns:p14="http://schemas.microsoft.com/office/powerpoint/2010/main" val="24223205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9" descr="JULIE3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21"/>
            <a:ext cx="10805239" cy="82787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08" y="401652"/>
            <a:ext cx="9181148" cy="695544"/>
          </a:xfrm>
        </p:spPr>
        <p:txBody>
          <a:bodyPr>
            <a:normAutofit fontScale="90000"/>
          </a:bodyPr>
          <a:lstStyle/>
          <a:p>
            <a:pPr algn="l"/>
            <a:r>
              <a:rPr lang="pt-BR" sz="4800" b="1" dirty="0"/>
              <a:t>Danos individuais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7108" y="1206660"/>
            <a:ext cx="8420886" cy="73849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II. Impacto físico</a:t>
            </a:r>
          </a:p>
          <a:p>
            <a:pPr marL="613292" indent="-613292" algn="l">
              <a:buAutoNum type="arabicPeriod"/>
            </a:pPr>
            <a:endParaRPr lang="pt-BR" sz="3600" dirty="0"/>
          </a:p>
        </p:txBody>
      </p:sp>
      <p:pic>
        <p:nvPicPr>
          <p:cNvPr id="1026" name="Picture 2" descr="I:\Dados do Usuario\Desktop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669">
            <a:off x="9024976" y="158515"/>
            <a:ext cx="1609804" cy="240642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2048" y="2140513"/>
            <a:ext cx="4848389" cy="5577052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Causas: </a:t>
            </a:r>
          </a:p>
          <a:p>
            <a:r>
              <a:rPr lang="pt-BR" sz="3900" dirty="0"/>
              <a:t>● </a:t>
            </a:r>
            <a:r>
              <a:rPr lang="pt-BR" sz="3400" dirty="0"/>
              <a:t>confinamento e estigmatização da sua condição</a:t>
            </a:r>
          </a:p>
          <a:p>
            <a:r>
              <a:rPr lang="pt-BR" sz="3400" dirty="0"/>
              <a:t>● uso forçado de drogas</a:t>
            </a:r>
          </a:p>
          <a:p>
            <a:r>
              <a:rPr lang="pt-BR" sz="3400" dirty="0"/>
              <a:t>● abortos compelidos</a:t>
            </a:r>
          </a:p>
          <a:p>
            <a:r>
              <a:rPr lang="pt-BR" sz="3400" dirty="0"/>
              <a:t>● Violência</a:t>
            </a:r>
          </a:p>
          <a:p>
            <a:r>
              <a:rPr lang="pt-BR" sz="3400" dirty="0"/>
              <a:t>● Privação de alimentação</a:t>
            </a:r>
          </a:p>
          <a:p>
            <a:r>
              <a:rPr lang="pt-BR" sz="3400" dirty="0"/>
              <a:t>● Privação de descanso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60437" y="1642067"/>
            <a:ext cx="5358746" cy="6640692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Danos:</a:t>
            </a:r>
          </a:p>
          <a:p>
            <a:r>
              <a:rPr lang="pt-BR" sz="3400" dirty="0"/>
              <a:t>● Problemas no sistema reprodutor (doenças sexualmente transmissíveis)</a:t>
            </a:r>
          </a:p>
          <a:p>
            <a:r>
              <a:rPr lang="pt-BR" sz="3900" dirty="0"/>
              <a:t>● </a:t>
            </a:r>
            <a:r>
              <a:rPr lang="pt-BR" sz="3400" dirty="0"/>
              <a:t>Problema nos pulmões (falta de alimentação, umidade, tabagismo e drogas ilícitas)</a:t>
            </a:r>
          </a:p>
          <a:p>
            <a:r>
              <a:rPr lang="pt-BR" sz="3400" dirty="0"/>
              <a:t>● Problemas no sistema imunológico (HIV/Aids e outras doenças)</a:t>
            </a:r>
          </a:p>
          <a:p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7510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29" descr="JULIE3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769">
            <a:off x="1478166" y="-24905"/>
            <a:ext cx="8929777" cy="806584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08" y="401652"/>
            <a:ext cx="9181148" cy="695544"/>
          </a:xfrm>
        </p:spPr>
        <p:txBody>
          <a:bodyPr>
            <a:normAutofit fontScale="90000"/>
          </a:bodyPr>
          <a:lstStyle/>
          <a:p>
            <a:pPr algn="l"/>
            <a:r>
              <a:rPr lang="pt-BR" sz="4800" b="1" dirty="0"/>
              <a:t>Danos individuais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7108" y="1206660"/>
            <a:ext cx="8420886" cy="738491"/>
          </a:xfrm>
        </p:spPr>
        <p:txBody>
          <a:bodyPr>
            <a:normAutofit/>
          </a:bodyPr>
          <a:lstStyle/>
          <a:p>
            <a:pPr algn="l"/>
            <a:r>
              <a:rPr lang="pt-BR" sz="3600" dirty="0">
                <a:latin typeface="+mj-lt"/>
                <a:ea typeface="Adobe Gothic Std B" pitchFamily="34" charset="-128"/>
              </a:rPr>
              <a:t>III. Impacto econômico</a:t>
            </a:r>
          </a:p>
          <a:p>
            <a:pPr marL="613292" indent="-613292" algn="l">
              <a:buAutoNum type="arabicPeriod"/>
            </a:pP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7108" y="2029622"/>
            <a:ext cx="4848389" cy="1854313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Causas: </a:t>
            </a:r>
          </a:p>
          <a:p>
            <a:r>
              <a:rPr lang="pt-BR" sz="3900" dirty="0"/>
              <a:t>● </a:t>
            </a:r>
            <a:r>
              <a:rPr lang="pt-BR" sz="3400" dirty="0"/>
              <a:t>Endividamento com traficantes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60437" y="2082554"/>
            <a:ext cx="5358746" cy="1780958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Danos:</a:t>
            </a:r>
          </a:p>
          <a:p>
            <a:r>
              <a:rPr lang="pt-BR" sz="3400" dirty="0"/>
              <a:t>● Perda dos bens pessoais e dos familiares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367" y="4661859"/>
            <a:ext cx="4855070" cy="3449773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IV. Impacto Social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r>
              <a:rPr lang="pt-BR" sz="3400" b="1" dirty="0"/>
              <a:t>Causas: </a:t>
            </a:r>
          </a:p>
          <a:p>
            <a:r>
              <a:rPr lang="pt-BR" sz="3400" dirty="0"/>
              <a:t>● Endividamento </a:t>
            </a:r>
          </a:p>
          <a:p>
            <a:r>
              <a:rPr lang="pt-BR" sz="3400" dirty="0"/>
              <a:t>   com traficantes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65021" y="4922687"/>
            <a:ext cx="6124280" cy="3303064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400" b="1" dirty="0"/>
              <a:t>Danos:</a:t>
            </a:r>
          </a:p>
          <a:p>
            <a:r>
              <a:rPr lang="pt-BR" sz="3400" dirty="0"/>
              <a:t>● Isolamento social</a:t>
            </a:r>
          </a:p>
          <a:p>
            <a:r>
              <a:rPr lang="pt-BR" sz="3400" dirty="0"/>
              <a:t>●Desconfiança e timidez excessiva</a:t>
            </a:r>
          </a:p>
          <a:p>
            <a:r>
              <a:rPr lang="pt-BR" sz="3400" dirty="0"/>
              <a:t>● Ruptura dos laços familiares e afetivos</a:t>
            </a:r>
          </a:p>
        </p:txBody>
      </p:sp>
    </p:spTree>
    <p:extLst>
      <p:ext uri="{BB962C8B-B14F-4D97-AF65-F5344CB8AC3E}">
        <p14:creationId xmlns:p14="http://schemas.microsoft.com/office/powerpoint/2010/main" val="24082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68426" y="401652"/>
            <a:ext cx="6309829" cy="695544"/>
          </a:xfrm>
        </p:spPr>
        <p:txBody>
          <a:bodyPr>
            <a:noAutofit/>
          </a:bodyPr>
          <a:lstStyle/>
          <a:p>
            <a:pPr algn="l"/>
            <a:r>
              <a:rPr lang="pt-BR" sz="3900" b="1" dirty="0"/>
              <a:t>V. Impacto Legal</a:t>
            </a:r>
          </a:p>
        </p:txBody>
      </p:sp>
      <p:pic>
        <p:nvPicPr>
          <p:cNvPr id="1026" name="Picture 2" descr="I:\Dados do Usuario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480">
            <a:off x="374570" y="-24370"/>
            <a:ext cx="2694028" cy="402718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7427" y="1361729"/>
            <a:ext cx="5293455" cy="6108872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Causas: </a:t>
            </a:r>
          </a:p>
          <a:p>
            <a:r>
              <a:rPr lang="pt-BR" sz="3900" dirty="0"/>
              <a:t>● </a:t>
            </a:r>
            <a:r>
              <a:rPr lang="pt-BR" sz="3400" dirty="0"/>
              <a:t>gravidez indesejada</a:t>
            </a:r>
          </a:p>
          <a:p>
            <a:r>
              <a:rPr lang="pt-BR" sz="3400" dirty="0"/>
              <a:t>● afastamento compulsório de filhos</a:t>
            </a:r>
          </a:p>
          <a:p>
            <a:r>
              <a:rPr lang="pt-BR" sz="3400" dirty="0"/>
              <a:t>● Condição de imigrante ilegal no país de destino e autora de crime, no caso de a ilegalidade ocorrer no pais de destino</a:t>
            </a:r>
          </a:p>
          <a:p>
            <a:endParaRPr lang="pt-BR" sz="3400" dirty="0"/>
          </a:p>
          <a:p>
            <a:endParaRPr lang="pt-BR" sz="3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07128" y="1444968"/>
            <a:ext cx="4882173" cy="3449773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Danos:</a:t>
            </a:r>
          </a:p>
          <a:p>
            <a:r>
              <a:rPr lang="pt-BR" sz="3400" dirty="0"/>
              <a:t>● Perda da guarda de  filhos</a:t>
            </a:r>
          </a:p>
          <a:p>
            <a:r>
              <a:rPr lang="pt-BR" sz="3900" dirty="0"/>
              <a:t>● </a:t>
            </a:r>
            <a:r>
              <a:rPr lang="pt-BR" sz="3400" dirty="0"/>
              <a:t>Encarceramento</a:t>
            </a:r>
          </a:p>
          <a:p>
            <a:r>
              <a:rPr lang="pt-BR" sz="3400" dirty="0"/>
              <a:t>● Deportação</a:t>
            </a:r>
          </a:p>
          <a:p>
            <a:r>
              <a:rPr lang="pt-BR" sz="3400" dirty="0"/>
              <a:t>● Expulsão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9144" r="7323" b="35976"/>
          <a:stretch>
            <a:fillRect/>
          </a:stretch>
        </p:blipFill>
        <p:spPr bwMode="auto">
          <a:xfrm rot="573674">
            <a:off x="7590452" y="4760294"/>
            <a:ext cx="2528130" cy="315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245" y="140822"/>
            <a:ext cx="9181148" cy="1229677"/>
          </a:xfrm>
        </p:spPr>
        <p:txBody>
          <a:bodyPr>
            <a:noAutofit/>
          </a:bodyPr>
          <a:lstStyle/>
          <a:p>
            <a:pPr algn="l"/>
            <a:r>
              <a:rPr lang="pt-BR" sz="4300" b="1" dirty="0"/>
              <a:t/>
            </a:r>
            <a:br>
              <a:rPr lang="pt-BR" sz="4300" b="1" dirty="0"/>
            </a:br>
            <a:r>
              <a:rPr lang="pt-BR" sz="4300" b="1" dirty="0"/>
              <a:t/>
            </a:r>
            <a:br>
              <a:rPr lang="pt-BR" sz="4300" b="1" dirty="0"/>
            </a:br>
            <a:r>
              <a:rPr lang="pt-BR" sz="4300" b="1" dirty="0"/>
              <a:t/>
            </a:r>
            <a:br>
              <a:rPr lang="pt-BR" sz="4300" b="1" dirty="0"/>
            </a:br>
            <a:r>
              <a:rPr lang="pt-BR" sz="4300" b="1" dirty="0"/>
              <a:t/>
            </a:r>
            <a:br>
              <a:rPr lang="pt-BR" sz="4300" b="1" dirty="0"/>
            </a:br>
            <a:r>
              <a:rPr lang="pt-BR" sz="4300" b="1" dirty="0"/>
              <a:t>Danos Sociais</a:t>
            </a:r>
            <a:r>
              <a:rPr lang="pt-BR" sz="3900" b="1" dirty="0"/>
              <a:t/>
            </a:r>
            <a:br>
              <a:rPr lang="pt-BR" sz="3900" b="1" dirty="0"/>
            </a:br>
            <a:r>
              <a:rPr lang="pt-BR" sz="3900" b="1" dirty="0"/>
              <a:t>I. Impacto Econômico e Social</a:t>
            </a:r>
          </a:p>
        </p:txBody>
      </p:sp>
      <p:pic>
        <p:nvPicPr>
          <p:cNvPr id="1026" name="Picture 2" descr="I:\Dados do Usuario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669">
            <a:off x="9024976" y="158515"/>
            <a:ext cx="1609804" cy="240642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5909" y="1972502"/>
            <a:ext cx="4184054" cy="3926524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Causas: </a:t>
            </a:r>
          </a:p>
          <a:p>
            <a:r>
              <a:rPr lang="pt-BR" sz="3900" dirty="0"/>
              <a:t>● </a:t>
            </a:r>
            <a:r>
              <a:rPr lang="pt-BR" sz="3400" dirty="0"/>
              <a:t>Exclusão dos serviços educacionais, sociais e laborais</a:t>
            </a:r>
          </a:p>
          <a:p>
            <a:endParaRPr lang="pt-BR" sz="3400" dirty="0"/>
          </a:p>
          <a:p>
            <a:endParaRPr lang="pt-BR" sz="3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05259" y="1972500"/>
            <a:ext cx="5784042" cy="4440059"/>
          </a:xfrm>
          <a:prstGeom prst="rect">
            <a:avLst/>
          </a:prstGeom>
          <a:noFill/>
        </p:spPr>
        <p:txBody>
          <a:bodyPr wrap="square" lIns="109030" tIns="54515" rIns="109030" bIns="54515" rtlCol="0">
            <a:spAutoFit/>
          </a:bodyPr>
          <a:lstStyle/>
          <a:p>
            <a:r>
              <a:rPr lang="pt-BR" sz="3900" b="1" dirty="0"/>
              <a:t>Danos:</a:t>
            </a:r>
          </a:p>
          <a:p>
            <a:r>
              <a:rPr lang="pt-BR" sz="3400" dirty="0"/>
              <a:t>● Mão de obra desqualificada</a:t>
            </a:r>
          </a:p>
          <a:p>
            <a:r>
              <a:rPr lang="pt-BR" sz="3400" dirty="0"/>
              <a:t>● Aumento da vulnerabilidade de mulheres e adolescentes do circulo de convivência da vitima</a:t>
            </a:r>
          </a:p>
          <a:p>
            <a:r>
              <a:rPr lang="pt-BR" sz="3400" dirty="0"/>
              <a:t>● Maior ônus aos programas sociais</a:t>
            </a:r>
          </a:p>
        </p:txBody>
      </p:sp>
      <p:pic>
        <p:nvPicPr>
          <p:cNvPr id="8" name="Picture 2" descr="http://1.bp.blogspot.com/_W9C8nKz0WYw/TTI3qRzxObI/AAAAAAAAAMc/3EOh2PDiugw/s200/tp.jpg"/>
          <p:cNvPicPr>
            <a:picLocks noChangeAspect="1" noChangeArrowheads="1"/>
          </p:cNvPicPr>
          <p:nvPr/>
        </p:nvPicPr>
        <p:blipFill>
          <a:blip r:embed="rId3" cstate="print"/>
          <a:srcRect l="12548"/>
          <a:stretch>
            <a:fillRect/>
          </a:stretch>
        </p:blipFill>
        <p:spPr bwMode="auto">
          <a:xfrm rot="1006582">
            <a:off x="538186" y="5088116"/>
            <a:ext cx="2488682" cy="2845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ffickf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1" y="82871"/>
            <a:ext cx="10687333" cy="79566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:\Dados do Usuario\Desktop\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"/>
          <a:stretch/>
        </p:blipFill>
        <p:spPr bwMode="auto">
          <a:xfrm rot="751039">
            <a:off x="8377756" y="401652"/>
            <a:ext cx="2148795" cy="17193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Síndrome pós-traumática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7102" y="1772185"/>
            <a:ext cx="10153128" cy="2200778"/>
          </a:xfrm>
        </p:spPr>
        <p:txBody>
          <a:bodyPr>
            <a:noAutofit/>
          </a:bodyPr>
          <a:lstStyle/>
          <a:p>
            <a:r>
              <a:rPr lang="pt-BR" sz="3400" dirty="0" smtClean="0">
                <a:latin typeface="+mj-lt"/>
              </a:rPr>
              <a:t>    A </a:t>
            </a:r>
            <a:r>
              <a:rPr lang="pt-BR" sz="3400" dirty="0">
                <a:latin typeface="+mj-lt"/>
              </a:rPr>
              <a:t>síndrome pós-traumática é um conjunto de sintomas apresentados  por pessoas que vivenciaram situações extremas de ameaça ou violência</a:t>
            </a:r>
            <a:r>
              <a:rPr lang="pt-BR" sz="3400" dirty="0" smtClean="0">
                <a:latin typeface="+mj-lt"/>
              </a:rPr>
              <a:t>.</a:t>
            </a:r>
            <a:endParaRPr lang="pt-BR" sz="34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0155" y="4035921"/>
            <a:ext cx="946312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3600" dirty="0"/>
              <a:t>A experiência (estupro, assalto, testemunho de morte de outro individuo) pode produzir um choque tão grande que a pessoa torna-se incapaz de compreender a natureza do que ocorreu ou de aceitar que o fato aconteceu com ela mesma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7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I:\Dados do Usuario\Desktop\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/>
          <a:stretch/>
        </p:blipFill>
        <p:spPr bwMode="auto">
          <a:xfrm rot="5400000">
            <a:off x="1358500" y="-1162446"/>
            <a:ext cx="8059592" cy="108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4.bp.blogspot.com/_jHiPGQxAOKA/SlagbkxV3vI/AAAAAAAAC4M/MHnthMQPz1s/s400/jos%C3%A9+manuel+dur%C3%A3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8747" y="2916064"/>
            <a:ext cx="4248473" cy="291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51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Síndrome pós-traumática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30130" y="2227455"/>
            <a:ext cx="8751094" cy="5169320"/>
          </a:xfrm>
        </p:spPr>
        <p:txBody>
          <a:bodyPr>
            <a:noAutofit/>
          </a:bodyPr>
          <a:lstStyle/>
          <a:p>
            <a:endParaRPr lang="pt-BR" sz="3400" dirty="0">
              <a:latin typeface="+mj-lt"/>
            </a:endParaRPr>
          </a:p>
        </p:txBody>
      </p:sp>
      <p:pic>
        <p:nvPicPr>
          <p:cNvPr id="1026" name="Picture 2" descr="I:\Dados do Usuario\Desktop\tr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4"/>
          <a:stretch/>
        </p:blipFill>
        <p:spPr bwMode="auto">
          <a:xfrm rot="5400000">
            <a:off x="1273128" y="-1247824"/>
            <a:ext cx="8255092" cy="108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_jHiPGQxAOKA/SlagbkxV3vI/AAAAAAAAC4M/MHnthMQPz1s/s400/jos%C3%A9+manuel+dur%C3%A3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2883" y="683816"/>
            <a:ext cx="3439619" cy="235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526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415</TotalTime>
  <Words>550</Words>
  <Application>Microsoft Office PowerPoint</Application>
  <PresentationFormat>Personalizar</PresentationFormat>
  <Paragraphs>92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Ângulos</vt:lpstr>
      <vt:lpstr>Apresentação do PowerPoint</vt:lpstr>
      <vt:lpstr>Possíveis danos sofridos pelas  vitimas</vt:lpstr>
      <vt:lpstr>Danos individuais</vt:lpstr>
      <vt:lpstr>Danos individuais</vt:lpstr>
      <vt:lpstr>V. Impacto Legal</vt:lpstr>
      <vt:lpstr>    Danos Sociais I. Impacto Econômico e Social</vt:lpstr>
      <vt:lpstr>Síndrome pós-traumática</vt:lpstr>
      <vt:lpstr>Apresentação do PowerPoint</vt:lpstr>
      <vt:lpstr>Síndrome pós-traumática</vt:lpstr>
      <vt:lpstr>Síndrome pós-traumática</vt:lpstr>
      <vt:lpstr> Reações da vitima durante a experiência traumática </vt:lpstr>
      <vt:lpstr>Dificuldade de intervenção</vt:lpstr>
      <vt:lpstr>PREJUIZOS CAUSADOS AO PAÍS PELO TRAFICO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Escritorio</dc:creator>
  <cp:lastModifiedBy>Escritorio</cp:lastModifiedBy>
  <cp:revision>38</cp:revision>
  <cp:lastPrinted>2014-02-11T21:43:20Z</cp:lastPrinted>
  <dcterms:created xsi:type="dcterms:W3CDTF">2014-02-07T18:28:43Z</dcterms:created>
  <dcterms:modified xsi:type="dcterms:W3CDTF">2014-02-13T11:30:37Z</dcterms:modified>
</cp:coreProperties>
</file>